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4" r:id="rId3"/>
  </p:sldMasterIdLst>
  <p:notesMasterIdLst>
    <p:notesMasterId r:id="rId16"/>
  </p:notesMasterIdLst>
  <p:handoutMasterIdLst>
    <p:handoutMasterId r:id="rId17"/>
  </p:handoutMasterIdLst>
  <p:sldIdLst>
    <p:sldId id="277" r:id="rId4"/>
    <p:sldId id="399" r:id="rId5"/>
    <p:sldId id="400" r:id="rId6"/>
    <p:sldId id="401" r:id="rId7"/>
    <p:sldId id="402" r:id="rId8"/>
    <p:sldId id="403" r:id="rId9"/>
    <p:sldId id="405" r:id="rId10"/>
    <p:sldId id="406" r:id="rId11"/>
    <p:sldId id="407" r:id="rId12"/>
    <p:sldId id="409" r:id="rId13"/>
    <p:sldId id="410" r:id="rId14"/>
    <p:sldId id="41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6" d="100"/>
          <a:sy n="86" d="100"/>
        </p:scale>
        <p:origin x="787"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9/15/2023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9/15/2023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491021" y="1848140"/>
            <a:ext cx="6829425" cy="2075153"/>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a:t>
            </a:r>
            <a:r>
              <a:rPr lang="en-US" sz="2400" b="1" dirty="0">
                <a:solidFill>
                  <a:srgbClr val="000000"/>
                </a:solidFill>
              </a:rPr>
              <a:t>IN</a:t>
            </a:r>
          </a:p>
          <a:p>
            <a:pPr algn="ctr">
              <a:lnSpc>
                <a:spcPct val="150000"/>
              </a:lnSpc>
            </a:pPr>
            <a:r>
              <a:rPr lang="en-US" sz="2400" b="1" dirty="0">
                <a:solidFill>
                  <a:srgbClr val="000000"/>
                </a:solidFill>
              </a:rPr>
              <a:t>INFORMATION SECURITY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00850" y="614090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194859" y="-58586"/>
            <a:ext cx="9893935" cy="1754326"/>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br>
              <a:rPr lang="en-US" sz="3600" dirty="0"/>
            </a:br>
            <a:r>
              <a:rPr lang="en-US" sz="3600" b="1" dirty="0"/>
              <a:t>TWO WAY AUTHENTICATIONSYSTEM </a:t>
            </a:r>
          </a:p>
          <a:p>
            <a:pPr algn="ctr"/>
            <a:r>
              <a:rPr lang="en-US" sz="3600" b="1" dirty="0">
                <a:solidFill>
                  <a:schemeClr val="tx1">
                    <a:lumMod val="95000"/>
                    <a:lumOff val="5000"/>
                  </a:schemeClr>
                </a:solidFill>
                <a:latin typeface="+mn-lt"/>
                <a:cs typeface="+mn-lt"/>
              </a:rPr>
              <a:t> USING RASPBERRY PI</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5" name="TextBox 4"/>
          <p:cNvSpPr txBox="1"/>
          <p:nvPr/>
        </p:nvSpPr>
        <p:spPr>
          <a:xfrm>
            <a:off x="1672073" y="4364503"/>
            <a:ext cx="4818194" cy="1938992"/>
          </a:xfrm>
          <a:prstGeom prst="rect">
            <a:avLst/>
          </a:prstGeom>
          <a:noFill/>
        </p:spPr>
        <p:txBody>
          <a:bodyPr wrap="square" rtlCol="0">
            <a:spAutoFit/>
          </a:bodyPr>
          <a:lstStyle/>
          <a:p>
            <a:r>
              <a:rPr lang="en-US" sz="2000" b="1" dirty="0"/>
              <a:t>Submitted by: </a:t>
            </a:r>
          </a:p>
          <a:p>
            <a:endParaRPr lang="en-US" sz="2000" b="1" dirty="0"/>
          </a:p>
          <a:p>
            <a:r>
              <a:rPr lang="en-US" sz="2000" dirty="0"/>
              <a:t>MENDA MANMADHA RAO     - 21BCS3544</a:t>
            </a:r>
          </a:p>
          <a:p>
            <a:r>
              <a:rPr lang="en-US" sz="2000" dirty="0"/>
              <a:t>PENTAKOTA SRI PRANEETH    - 21BCS3511</a:t>
            </a:r>
          </a:p>
          <a:p>
            <a:r>
              <a:rPr lang="en-US" sz="2000" dirty="0"/>
              <a:t>ARNAV GUPTA                          - 21BCS10946</a:t>
            </a:r>
          </a:p>
          <a:p>
            <a:endParaRPr lang="en-US" sz="2000" dirty="0"/>
          </a:p>
        </p:txBody>
      </p:sp>
      <p:sp>
        <p:nvSpPr>
          <p:cNvPr id="6" name="TextBox 5"/>
          <p:cNvSpPr txBox="1"/>
          <p:nvPr/>
        </p:nvSpPr>
        <p:spPr>
          <a:xfrm>
            <a:off x="7478246" y="4408457"/>
            <a:ext cx="2971326" cy="1323439"/>
          </a:xfrm>
          <a:prstGeom prst="rect">
            <a:avLst/>
          </a:prstGeom>
          <a:noFill/>
        </p:spPr>
        <p:txBody>
          <a:bodyPr wrap="none" rtlCol="0">
            <a:spAutoFit/>
          </a:bodyPr>
          <a:lstStyle/>
          <a:p>
            <a:r>
              <a:rPr lang="en-US" sz="2000" b="1" dirty="0"/>
              <a:t>Under the Supervision of: </a:t>
            </a:r>
            <a:endParaRPr lang="en-US" sz="2000" dirty="0"/>
          </a:p>
          <a:p>
            <a:r>
              <a:rPr lang="en-US" sz="2000" dirty="0"/>
              <a:t>     </a:t>
            </a:r>
            <a:r>
              <a:rPr lang="en-IN" sz="2000" b="0" i="0" dirty="0">
                <a:effectLst/>
                <a:latin typeface="Roboto" panose="02000000000000000000" pitchFamily="2" charset="0"/>
              </a:rPr>
              <a:t>Arunima Sengupta</a:t>
            </a:r>
          </a:p>
          <a:p>
            <a:r>
              <a:rPr lang="en-IN" sz="2000" dirty="0">
                <a:latin typeface="Roboto" panose="02000000000000000000" pitchFamily="2" charset="0"/>
              </a:rPr>
              <a:t>              (15895)</a:t>
            </a:r>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4177-AF76-8692-F154-4AC2A86A78AD}"/>
              </a:ext>
            </a:extLst>
          </p:cNvPr>
          <p:cNvSpPr>
            <a:spLocks noGrp="1"/>
          </p:cNvSpPr>
          <p:nvPr>
            <p:ph type="ctrTitle"/>
          </p:nvPr>
        </p:nvSpPr>
        <p:spPr>
          <a:xfrm>
            <a:off x="1524000" y="399495"/>
            <a:ext cx="9144000" cy="1890945"/>
          </a:xfrm>
        </p:spPr>
        <p:txBody>
          <a:bodyPr>
            <a:normAutofit/>
          </a:bodyPr>
          <a:lstStyle/>
          <a:p>
            <a:r>
              <a:rPr lang="en-IN" dirty="0">
                <a:latin typeface="Algerian" panose="04020705040A02060702" pitchFamily="82" charset="0"/>
              </a:rPr>
              <a:t>Methodology</a:t>
            </a:r>
            <a:r>
              <a:rPr lang="en-IN" dirty="0"/>
              <a:t> </a:t>
            </a:r>
            <a:br>
              <a:rPr lang="en-IN" dirty="0"/>
            </a:br>
            <a:r>
              <a:rPr lang="en-IN" sz="2700" b="1" dirty="0">
                <a:latin typeface="Bahnschrift" panose="020B0502040204020203" pitchFamily="34" charset="0"/>
                <a:cs typeface="Times New Roman" panose="02020603050405020304" pitchFamily="18" charset="0"/>
              </a:rPr>
              <a:t>Password Authentication</a:t>
            </a:r>
          </a:p>
        </p:txBody>
      </p:sp>
      <p:sp>
        <p:nvSpPr>
          <p:cNvPr id="3" name="Subtitle 2">
            <a:extLst>
              <a:ext uri="{FF2B5EF4-FFF2-40B4-BE49-F238E27FC236}">
                <a16:creationId xmlns:a16="http://schemas.microsoft.com/office/drawing/2014/main" id="{44F7024F-8362-C52C-12FE-05A02BE49262}"/>
              </a:ext>
            </a:extLst>
          </p:cNvPr>
          <p:cNvSpPr>
            <a:spLocks noGrp="1"/>
          </p:cNvSpPr>
          <p:nvPr>
            <p:ph type="subTitle" idx="1"/>
          </p:nvPr>
        </p:nvSpPr>
        <p:spPr>
          <a:xfrm>
            <a:off x="1524000" y="2636667"/>
            <a:ext cx="9144000" cy="3630967"/>
          </a:xfrm>
        </p:spPr>
        <p:txBody>
          <a:bodyPr>
            <a:normAutofit/>
          </a:bodyPr>
          <a:lstStyle/>
          <a:p>
            <a:r>
              <a:rPr lang="en-IN" sz="1800" dirty="0"/>
              <a:t>Main methodology used for two step authentication is a password authentication. </a:t>
            </a:r>
          </a:p>
          <a:p>
            <a:endParaRPr lang="en-IN" sz="1800" dirty="0"/>
          </a:p>
          <a:p>
            <a:r>
              <a:rPr lang="en-US" sz="1800" b="0" i="0" dirty="0">
                <a:effectLst/>
                <a:latin typeface="Google Sans"/>
              </a:rPr>
              <a:t>Passwords are the most common methods of authentication</a:t>
            </a:r>
            <a:r>
              <a:rPr lang="en-US" sz="1800" b="0" i="0" dirty="0">
                <a:solidFill>
                  <a:srgbClr val="BDC1C6"/>
                </a:solidFill>
                <a:effectLst/>
                <a:latin typeface="Google Sans"/>
              </a:rPr>
              <a:t>.</a:t>
            </a:r>
          </a:p>
          <a:p>
            <a:r>
              <a:rPr lang="en-US" sz="1800" b="0" i="0" dirty="0">
                <a:effectLst/>
                <a:latin typeface="Google Sans"/>
              </a:rPr>
              <a:t>Passwords can be in the form of a string of letters, numbers, or special characters.</a:t>
            </a:r>
          </a:p>
          <a:p>
            <a:r>
              <a:rPr lang="en-US" sz="1800" b="0" i="0" dirty="0">
                <a:effectLst/>
                <a:latin typeface="Google Sans"/>
              </a:rPr>
              <a:t>To protect yourself you need to create strong passwords that include a combination of all possible options.</a:t>
            </a:r>
          </a:p>
          <a:p>
            <a:r>
              <a:rPr lang="en-US" sz="1800" dirty="0">
                <a:latin typeface="Google Sans"/>
              </a:rPr>
              <a:t>This approach add the extra layer of the protection in the network systems.</a:t>
            </a:r>
            <a:endParaRPr lang="en-IN" sz="1800" dirty="0"/>
          </a:p>
        </p:txBody>
      </p:sp>
      <p:sp>
        <p:nvSpPr>
          <p:cNvPr id="4" name="Slide Number Placeholder 3">
            <a:extLst>
              <a:ext uri="{FF2B5EF4-FFF2-40B4-BE49-F238E27FC236}">
                <a16:creationId xmlns:a16="http://schemas.microsoft.com/office/drawing/2014/main" id="{AC32817C-164E-3A20-4C60-A1F1DF873159}"/>
              </a:ext>
            </a:extLst>
          </p:cNvPr>
          <p:cNvSpPr>
            <a:spLocks noGrp="1"/>
          </p:cNvSpPr>
          <p:nvPr>
            <p:ph type="sldNum" sz="quarter" idx="12"/>
          </p:nvPr>
        </p:nvSpPr>
        <p:spPr/>
        <p:txBody>
          <a:bodyPr/>
          <a:lstStyle/>
          <a:p>
            <a:fld id="{BDCDBBEF-AA6C-4BA6-85B2-A17D7F280E38}" type="slidenum">
              <a:rPr lang="en-US" smtClean="0"/>
              <a:t>10</a:t>
            </a:fld>
            <a:endParaRPr lang="en-US"/>
          </a:p>
        </p:txBody>
      </p:sp>
    </p:spTree>
    <p:extLst>
      <p:ext uri="{BB962C8B-B14F-4D97-AF65-F5344CB8AC3E}">
        <p14:creationId xmlns:p14="http://schemas.microsoft.com/office/powerpoint/2010/main" val="181861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9ACE-E4CB-DB5D-491C-AC515B335487}"/>
              </a:ext>
            </a:extLst>
          </p:cNvPr>
          <p:cNvSpPr>
            <a:spLocks noGrp="1"/>
          </p:cNvSpPr>
          <p:nvPr>
            <p:ph type="title"/>
          </p:nvPr>
        </p:nvSpPr>
        <p:spPr>
          <a:xfrm>
            <a:off x="734196" y="768350"/>
            <a:ext cx="10515600" cy="807221"/>
          </a:xfrm>
        </p:spPr>
        <p:txBody>
          <a:bodyPr>
            <a:normAutofit fontScale="90000"/>
          </a:bodyPr>
          <a:lstStyle/>
          <a:p>
            <a:r>
              <a:rPr lang="en-US" dirty="0">
                <a:latin typeface="Times New Roman" panose="02020603050405020304"/>
                <a:cs typeface="Times New Roman" panose="02020603050405020304"/>
              </a:rPr>
              <a:t>Analysis of features in Raspberry pi</a:t>
            </a:r>
            <a:endParaRPr lang="en-IN" dirty="0"/>
          </a:p>
        </p:txBody>
      </p:sp>
      <p:sp>
        <p:nvSpPr>
          <p:cNvPr id="3" name="Text Placeholder 2">
            <a:extLst>
              <a:ext uri="{FF2B5EF4-FFF2-40B4-BE49-F238E27FC236}">
                <a16:creationId xmlns:a16="http://schemas.microsoft.com/office/drawing/2014/main" id="{12018A5A-3E3F-9EF0-2D2B-1610941C0359}"/>
              </a:ext>
            </a:extLst>
          </p:cNvPr>
          <p:cNvSpPr>
            <a:spLocks noGrp="1"/>
          </p:cNvSpPr>
          <p:nvPr>
            <p:ph type="body" idx="1"/>
          </p:nvPr>
        </p:nvSpPr>
        <p:spPr>
          <a:xfrm>
            <a:off x="838200" y="2325657"/>
            <a:ext cx="10515600" cy="3302786"/>
          </a:xfrm>
        </p:spPr>
        <p:txBody>
          <a:bodyPr/>
          <a:lstStyle/>
          <a:p>
            <a:pPr algn="l">
              <a:buFont typeface="Arial" panose="020B0604020202020204" pitchFamily="34" charset="0"/>
              <a:buChar char="•"/>
            </a:pPr>
            <a:r>
              <a:rPr lang="en-US" b="0" i="0" dirty="0">
                <a:solidFill>
                  <a:schemeClr val="tx1"/>
                </a:solidFill>
                <a:effectLst/>
                <a:latin typeface="Google Sans"/>
              </a:rPr>
              <a:t>General Purpose Input/Output (GPIO) Pins. ...</a:t>
            </a:r>
          </a:p>
          <a:p>
            <a:pPr algn="l">
              <a:buFont typeface="Arial" panose="020B0604020202020204" pitchFamily="34" charset="0"/>
              <a:buChar char="•"/>
            </a:pPr>
            <a:r>
              <a:rPr lang="en-US" b="0" i="0" dirty="0">
                <a:solidFill>
                  <a:schemeClr val="tx1"/>
                </a:solidFill>
                <a:effectLst/>
                <a:latin typeface="Google Sans"/>
              </a:rPr>
              <a:t>Low Power Consumption. ...</a:t>
            </a:r>
          </a:p>
          <a:p>
            <a:pPr algn="l">
              <a:buFont typeface="Arial" panose="020B0604020202020204" pitchFamily="34" charset="0"/>
              <a:buChar char="•"/>
            </a:pPr>
            <a:r>
              <a:rPr lang="en-US" b="0" i="0" dirty="0">
                <a:solidFill>
                  <a:schemeClr val="tx1"/>
                </a:solidFill>
                <a:effectLst/>
                <a:latin typeface="Google Sans"/>
              </a:rPr>
              <a:t>Operating System Support. ...</a:t>
            </a:r>
          </a:p>
          <a:p>
            <a:pPr algn="l">
              <a:buFont typeface="Arial" panose="020B0604020202020204" pitchFamily="34" charset="0"/>
              <a:buChar char="•"/>
            </a:pPr>
            <a:r>
              <a:rPr lang="en-US" b="0" i="0" dirty="0">
                <a:solidFill>
                  <a:schemeClr val="tx1"/>
                </a:solidFill>
                <a:effectLst/>
                <a:latin typeface="Google Sans"/>
              </a:rPr>
              <a:t>Compact Size. ...</a:t>
            </a:r>
          </a:p>
          <a:p>
            <a:pPr algn="l">
              <a:buFont typeface="Arial" panose="020B0604020202020204" pitchFamily="34" charset="0"/>
              <a:buChar char="•"/>
            </a:pPr>
            <a:r>
              <a:rPr lang="en-US" b="0" i="0" dirty="0">
                <a:solidFill>
                  <a:schemeClr val="tx1"/>
                </a:solidFill>
                <a:effectLst/>
                <a:latin typeface="Google Sans"/>
              </a:rPr>
              <a:t>Video and Graphics Support. ...</a:t>
            </a:r>
          </a:p>
          <a:p>
            <a:pPr algn="l">
              <a:buFont typeface="Arial" panose="020B0604020202020204" pitchFamily="34" charset="0"/>
              <a:buChar char="•"/>
            </a:pPr>
            <a:r>
              <a:rPr lang="en-US" b="0" i="0" dirty="0">
                <a:solidFill>
                  <a:schemeClr val="tx1"/>
                </a:solidFill>
                <a:effectLst/>
                <a:latin typeface="Google Sans"/>
              </a:rPr>
              <a:t>Wireless Connectivity. ...</a:t>
            </a:r>
          </a:p>
          <a:p>
            <a:pPr algn="l">
              <a:buFont typeface="Arial" panose="020B0604020202020204" pitchFamily="34" charset="0"/>
              <a:buChar char="•"/>
            </a:pPr>
            <a:r>
              <a:rPr lang="en-US" b="0" i="0" dirty="0">
                <a:solidFill>
                  <a:schemeClr val="tx1"/>
                </a:solidFill>
                <a:effectLst/>
                <a:latin typeface="Google Sans"/>
              </a:rPr>
              <a:t>Expandability.</a:t>
            </a:r>
          </a:p>
          <a:p>
            <a:endParaRPr lang="en-IN" dirty="0"/>
          </a:p>
        </p:txBody>
      </p:sp>
      <p:sp>
        <p:nvSpPr>
          <p:cNvPr id="4" name="Slide Number Placeholder 3">
            <a:extLst>
              <a:ext uri="{FF2B5EF4-FFF2-40B4-BE49-F238E27FC236}">
                <a16:creationId xmlns:a16="http://schemas.microsoft.com/office/drawing/2014/main" id="{7FD48B28-474C-DD28-C61A-AD9811DC4E51}"/>
              </a:ext>
            </a:extLst>
          </p:cNvPr>
          <p:cNvSpPr>
            <a:spLocks noGrp="1"/>
          </p:cNvSpPr>
          <p:nvPr>
            <p:ph type="sldNum" sz="quarter" idx="12"/>
          </p:nvPr>
        </p:nvSpPr>
        <p:spPr/>
        <p:txBody>
          <a:bodyPr/>
          <a:lstStyle/>
          <a:p>
            <a:fld id="{BDCDBBEF-AA6C-4BA6-85B2-A17D7F280E38}" type="slidenum">
              <a:rPr lang="en-US" smtClean="0"/>
              <a:t>11</a:t>
            </a:fld>
            <a:endParaRPr lang="en-US"/>
          </a:p>
        </p:txBody>
      </p:sp>
    </p:spTree>
    <p:extLst>
      <p:ext uri="{BB962C8B-B14F-4D97-AF65-F5344CB8AC3E}">
        <p14:creationId xmlns:p14="http://schemas.microsoft.com/office/powerpoint/2010/main" val="2589752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7FC0-F69C-F028-5D40-DE1C34B5C09E}"/>
              </a:ext>
            </a:extLst>
          </p:cNvPr>
          <p:cNvSpPr>
            <a:spLocks noGrp="1"/>
          </p:cNvSpPr>
          <p:nvPr>
            <p:ph type="title"/>
          </p:nvPr>
        </p:nvSpPr>
        <p:spPr>
          <a:xfrm>
            <a:off x="657688" y="1620174"/>
            <a:ext cx="5438312" cy="5237826"/>
          </a:xfrm>
        </p:spPr>
        <p:txBody>
          <a:bodyPr>
            <a:normAutofit/>
          </a:bodyPr>
          <a:lstStyle/>
          <a:p>
            <a:r>
              <a:rPr lang="en-IN" sz="2500" b="1" dirty="0">
                <a:solidFill>
                  <a:srgbClr val="000000"/>
                </a:solidFill>
                <a:latin typeface="Libre Franklin" pitchFamily="2" charset="0"/>
              </a:rPr>
              <a:t>A</a:t>
            </a:r>
            <a:r>
              <a:rPr lang="en-IN" sz="2500" b="1" i="0" dirty="0">
                <a:solidFill>
                  <a:srgbClr val="000000"/>
                </a:solidFill>
                <a:effectLst/>
                <a:latin typeface="Libre Franklin" pitchFamily="2" charset="0"/>
              </a:rPr>
              <a:t>nalysing data on Raspberry Pi : </a:t>
            </a:r>
            <a:br>
              <a:rPr lang="en-US" sz="2000" b="1" i="0" dirty="0">
                <a:solidFill>
                  <a:srgbClr val="000000"/>
                </a:solidFill>
                <a:effectLst/>
                <a:latin typeface="Libre Franklin" panose="020F0502020204030204" pitchFamily="2" charset="0"/>
              </a:rPr>
            </a:br>
            <a:br>
              <a:rPr lang="en-US" sz="2000" b="1" i="0" dirty="0">
                <a:solidFill>
                  <a:srgbClr val="000000"/>
                </a:solidFill>
                <a:effectLst/>
                <a:latin typeface="Libre Franklin" panose="020F0502020204030204" pitchFamily="2" charset="0"/>
              </a:rPr>
            </a:br>
            <a:r>
              <a:rPr lang="en-US" sz="2000" i="0" dirty="0">
                <a:solidFill>
                  <a:srgbClr val="000000"/>
                </a:solidFill>
                <a:effectLst/>
                <a:latin typeface="Libre Franklin" panose="020F0502020204030204" pitchFamily="2" charset="0"/>
              </a:rPr>
              <a:t>1</a:t>
            </a:r>
            <a:r>
              <a:rPr lang="en-US" sz="3000" i="0" dirty="0">
                <a:solidFill>
                  <a:srgbClr val="000000"/>
                </a:solidFill>
                <a:effectLst/>
                <a:latin typeface="Libre Franklin" panose="020F0502020204030204" pitchFamily="2" charset="0"/>
              </a:rPr>
              <a:t>. </a:t>
            </a:r>
            <a:r>
              <a:rPr lang="en-US" sz="2000" i="0" dirty="0">
                <a:solidFill>
                  <a:srgbClr val="000000"/>
                </a:solidFill>
                <a:effectLst/>
                <a:latin typeface="Libre Franklin" pitchFamily="2" charset="0"/>
              </a:rPr>
              <a:t>Deciding what to measure and finding sensors to collect data</a:t>
            </a:r>
            <a:br>
              <a:rPr lang="en-US" sz="2000" i="0" dirty="0">
                <a:solidFill>
                  <a:srgbClr val="000000"/>
                </a:solidFill>
                <a:effectLst/>
                <a:latin typeface="Libre Franklin" pitchFamily="2" charset="0"/>
              </a:rPr>
            </a:br>
            <a:br>
              <a:rPr lang="en-US" sz="2000" i="0" dirty="0">
                <a:solidFill>
                  <a:srgbClr val="000000"/>
                </a:solidFill>
                <a:effectLst/>
                <a:latin typeface="Libre Franklin" pitchFamily="2" charset="0"/>
              </a:rPr>
            </a:br>
            <a:r>
              <a:rPr lang="en-US" sz="2000" i="0" dirty="0">
                <a:solidFill>
                  <a:srgbClr val="000000"/>
                </a:solidFill>
                <a:effectLst/>
                <a:latin typeface="Libre Franklin" pitchFamily="2" charset="0"/>
              </a:rPr>
              <a:t>2. Reading sensors and storing the data</a:t>
            </a:r>
            <a:br>
              <a:rPr lang="en-US" sz="2000" i="0" dirty="0">
                <a:solidFill>
                  <a:srgbClr val="000000"/>
                </a:solidFill>
                <a:effectLst/>
                <a:latin typeface="Libre Franklin" pitchFamily="2" charset="0"/>
              </a:rPr>
            </a:br>
            <a:br>
              <a:rPr lang="en-US" sz="2000" i="0" dirty="0">
                <a:solidFill>
                  <a:srgbClr val="000000"/>
                </a:solidFill>
                <a:effectLst/>
                <a:latin typeface="Libre Franklin" pitchFamily="2" charset="0"/>
              </a:rPr>
            </a:br>
            <a:r>
              <a:rPr lang="en-US" sz="2000" i="0" dirty="0">
                <a:solidFill>
                  <a:srgbClr val="000000"/>
                </a:solidFill>
                <a:effectLst/>
                <a:latin typeface="Libre Franklin" pitchFamily="2" charset="0"/>
              </a:rPr>
              <a:t>3. Analyzing data by applying filters, and correlating.</a:t>
            </a:r>
            <a:br>
              <a:rPr lang="en-US" sz="2000" i="0" dirty="0">
                <a:solidFill>
                  <a:srgbClr val="000000"/>
                </a:solidFill>
                <a:effectLst/>
                <a:latin typeface="Libre Franklin" pitchFamily="2" charset="0"/>
              </a:rPr>
            </a:br>
            <a:br>
              <a:rPr lang="en-US" sz="2000" i="0" dirty="0">
                <a:solidFill>
                  <a:srgbClr val="000000"/>
                </a:solidFill>
                <a:effectLst/>
                <a:latin typeface="Libre Franklin" pitchFamily="2" charset="0"/>
              </a:rPr>
            </a:br>
            <a:r>
              <a:rPr lang="en-US" sz="2000" i="0" dirty="0">
                <a:solidFill>
                  <a:srgbClr val="000000"/>
                </a:solidFill>
                <a:effectLst/>
                <a:latin typeface="Libre Franklin" pitchFamily="2" charset="0"/>
              </a:rPr>
              <a:t>4. Visualizing the data on a graph or dashboard</a:t>
            </a:r>
            <a:br>
              <a:rPr lang="en-US" sz="1000" i="0" dirty="0">
                <a:solidFill>
                  <a:srgbClr val="000000"/>
                </a:solidFill>
                <a:effectLst/>
                <a:latin typeface="Libre Franklin" pitchFamily="2" charset="0"/>
              </a:rPr>
            </a:br>
            <a:br>
              <a:rPr lang="en-US" sz="2000" b="0" i="0" dirty="0">
                <a:solidFill>
                  <a:srgbClr val="000000"/>
                </a:solidFill>
                <a:effectLst/>
                <a:latin typeface="Libre Franklin" pitchFamily="2" charset="0"/>
              </a:rPr>
            </a:br>
            <a:br>
              <a:rPr lang="en-US" sz="800" b="0" i="0" dirty="0">
                <a:solidFill>
                  <a:srgbClr val="000000"/>
                </a:solidFill>
                <a:effectLst/>
                <a:latin typeface="Libre Franklin" pitchFamily="2" charset="0"/>
              </a:rPr>
            </a:br>
            <a:br>
              <a:rPr lang="en-US" sz="1200" b="0" i="0" dirty="0">
                <a:solidFill>
                  <a:srgbClr val="000000"/>
                </a:solidFill>
                <a:effectLst/>
                <a:latin typeface="Libre Franklin" pitchFamily="2" charset="0"/>
              </a:rPr>
            </a:br>
            <a:r>
              <a:rPr lang="en-US" sz="3000" b="1" i="0" dirty="0">
                <a:solidFill>
                  <a:srgbClr val="000000"/>
                </a:solidFill>
                <a:effectLst/>
                <a:latin typeface="Libre Franklin" panose="020F0502020204030204" pitchFamily="2" charset="0"/>
              </a:rPr>
              <a:t> </a:t>
            </a:r>
            <a:endParaRPr lang="en-IN" sz="3000" dirty="0"/>
          </a:p>
        </p:txBody>
      </p:sp>
      <p:pic>
        <p:nvPicPr>
          <p:cNvPr id="6" name="Content Placeholder 5">
            <a:extLst>
              <a:ext uri="{FF2B5EF4-FFF2-40B4-BE49-F238E27FC236}">
                <a16:creationId xmlns:a16="http://schemas.microsoft.com/office/drawing/2014/main" id="{33777397-9F88-F668-1074-01A793E7E6AE}"/>
              </a:ext>
            </a:extLst>
          </p:cNvPr>
          <p:cNvPicPr>
            <a:picLocks noGrp="1" noChangeAspect="1"/>
          </p:cNvPicPr>
          <p:nvPr>
            <p:ph idx="1"/>
          </p:nvPr>
        </p:nvPicPr>
        <p:blipFill>
          <a:blip r:embed="rId2"/>
          <a:stretch>
            <a:fillRect/>
          </a:stretch>
        </p:blipFill>
        <p:spPr>
          <a:xfrm>
            <a:off x="6337307" y="1620175"/>
            <a:ext cx="5342666" cy="3955002"/>
          </a:xfrm>
        </p:spPr>
      </p:pic>
      <p:sp>
        <p:nvSpPr>
          <p:cNvPr id="4" name="Slide Number Placeholder 3">
            <a:extLst>
              <a:ext uri="{FF2B5EF4-FFF2-40B4-BE49-F238E27FC236}">
                <a16:creationId xmlns:a16="http://schemas.microsoft.com/office/drawing/2014/main" id="{244D93CC-B9DE-4AC5-4D43-3F8B1B53F258}"/>
              </a:ext>
            </a:extLst>
          </p:cNvPr>
          <p:cNvSpPr>
            <a:spLocks noGrp="1"/>
          </p:cNvSpPr>
          <p:nvPr>
            <p:ph type="sldNum" sz="quarter" idx="12"/>
          </p:nvPr>
        </p:nvSpPr>
        <p:spPr/>
        <p:txBody>
          <a:bodyPr/>
          <a:lstStyle/>
          <a:p>
            <a:fld id="{BDCDBBEF-AA6C-4BA6-85B2-A17D7F280E38}" type="slidenum">
              <a:rPr lang="en-US" smtClean="0"/>
              <a:t>12</a:t>
            </a:fld>
            <a:endParaRPr lang="en-US"/>
          </a:p>
        </p:txBody>
      </p:sp>
    </p:spTree>
    <p:extLst>
      <p:ext uri="{BB962C8B-B14F-4D97-AF65-F5344CB8AC3E}">
        <p14:creationId xmlns:p14="http://schemas.microsoft.com/office/powerpoint/2010/main" val="1860243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 Introduction of the project </a:t>
            </a:r>
          </a:p>
          <a:p>
            <a:r>
              <a:rPr lang="en-US" dirty="0">
                <a:latin typeface="Times New Roman" panose="02020603050405020304"/>
                <a:cs typeface="Times New Roman" panose="02020603050405020304"/>
              </a:rPr>
              <a:t> Planning to Implement </a:t>
            </a:r>
          </a:p>
          <a:p>
            <a:r>
              <a:rPr lang="en-US" dirty="0">
                <a:latin typeface="Times New Roman" panose="02020603050405020304"/>
                <a:cs typeface="Times New Roman" panose="02020603050405020304"/>
              </a:rPr>
              <a:t> Preliminary design of the project </a:t>
            </a:r>
          </a:p>
          <a:p>
            <a:r>
              <a:rPr lang="en-US" dirty="0">
                <a:latin typeface="Times New Roman" panose="02020603050405020304"/>
                <a:cs typeface="Times New Roman" panose="02020603050405020304"/>
              </a:rPr>
              <a:t> Methodology </a:t>
            </a:r>
          </a:p>
          <a:p>
            <a:r>
              <a:rPr lang="en-US" dirty="0">
                <a:latin typeface="Times New Roman" panose="02020603050405020304"/>
                <a:cs typeface="Times New Roman" panose="02020603050405020304"/>
              </a:rPr>
              <a:t> Analysis of features </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2370399"/>
            <a:ext cx="10515600" cy="3740674"/>
          </a:xfrm>
        </p:spPr>
        <p:txBody>
          <a:bodyPr>
            <a:normAutofit/>
          </a:bodyPr>
          <a:lstStyle/>
          <a:p>
            <a:pPr>
              <a:buFont typeface="Wingdings" panose="05000000000000000000" pitchFamily="2" charset="2"/>
              <a:buChar char="q"/>
            </a:pPr>
            <a:r>
              <a:rPr lang="en-US" dirty="0"/>
              <a:t>Two way authentication is a security system that requires two separate forms of identification in order to access something. </a:t>
            </a:r>
          </a:p>
          <a:p>
            <a:pPr>
              <a:buFont typeface="Wingdings" panose="05000000000000000000" pitchFamily="2" charset="2"/>
              <a:buChar char="q"/>
            </a:pPr>
            <a:r>
              <a:rPr lang="en-US" dirty="0"/>
              <a:t> </a:t>
            </a:r>
            <a:r>
              <a:rPr lang="en-US" b="0" i="0" dirty="0">
                <a:effectLst/>
                <a:latin typeface="Google Sans"/>
              </a:rPr>
              <a:t>The first factor is a password and the second commonly includes a text with a code sent to your smartphone, or biometrics using your fingerprint, face, or retina ...</a:t>
            </a:r>
          </a:p>
          <a:p>
            <a:pPr>
              <a:buFont typeface="Wingdings" panose="05000000000000000000" pitchFamily="2" charset="2"/>
              <a:buChar char="q"/>
            </a:pPr>
            <a:r>
              <a:rPr lang="en-US" dirty="0">
                <a:latin typeface="Google Sans"/>
              </a:rPr>
              <a:t> </a:t>
            </a:r>
            <a:r>
              <a:rPr lang="en-US" dirty="0">
                <a:solidFill>
                  <a:srgbClr val="222222"/>
                </a:solidFill>
                <a:latin typeface="Google Sans"/>
              </a:rPr>
              <a:t>T</a:t>
            </a:r>
            <a:r>
              <a:rPr lang="en-US" b="0" i="0" dirty="0">
                <a:solidFill>
                  <a:srgbClr val="222222"/>
                </a:solidFill>
                <a:effectLst/>
                <a:latin typeface="Google Sans"/>
              </a:rPr>
              <a:t>wo-factor authentication (2FA) to boost security for your important accounts is becoming a lot more common these days.</a:t>
            </a:r>
            <a:endParaRPr lang="en-US" dirty="0">
              <a:latin typeface="Google Sans"/>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6046-50D2-E6A9-251D-A1AA9E454780}"/>
              </a:ext>
            </a:extLst>
          </p:cNvPr>
          <p:cNvSpPr>
            <a:spLocks noGrp="1"/>
          </p:cNvSpPr>
          <p:nvPr>
            <p:ph type="title"/>
          </p:nvPr>
        </p:nvSpPr>
        <p:spPr>
          <a:xfrm>
            <a:off x="7112233" y="416958"/>
            <a:ext cx="4573981" cy="1209551"/>
          </a:xfrm>
        </p:spPr>
        <p:txBody>
          <a:bodyPr>
            <a:normAutofit/>
          </a:bodyPr>
          <a:lstStyle/>
          <a:p>
            <a:r>
              <a:rPr lang="en-IN" sz="4400" b="1" dirty="0">
                <a:latin typeface="Algerian" panose="04020705040A02060702" pitchFamily="82" charset="0"/>
              </a:rPr>
              <a:t>RASPBERRY pi</a:t>
            </a:r>
          </a:p>
        </p:txBody>
      </p:sp>
      <p:pic>
        <p:nvPicPr>
          <p:cNvPr id="7" name="Content Placeholder 6">
            <a:extLst>
              <a:ext uri="{FF2B5EF4-FFF2-40B4-BE49-F238E27FC236}">
                <a16:creationId xmlns:a16="http://schemas.microsoft.com/office/drawing/2014/main" id="{8D27D3F1-D8F9-4173-7A82-CA010151F0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6344" y="1928349"/>
            <a:ext cx="4879870" cy="3247332"/>
          </a:xfrm>
        </p:spPr>
      </p:pic>
      <p:sp>
        <p:nvSpPr>
          <p:cNvPr id="4" name="Text Placeholder 3">
            <a:extLst>
              <a:ext uri="{FF2B5EF4-FFF2-40B4-BE49-F238E27FC236}">
                <a16:creationId xmlns:a16="http://schemas.microsoft.com/office/drawing/2014/main" id="{3588851A-6AB3-55C9-F38B-03D0EFA3EC97}"/>
              </a:ext>
            </a:extLst>
          </p:cNvPr>
          <p:cNvSpPr>
            <a:spLocks noGrp="1"/>
          </p:cNvSpPr>
          <p:nvPr>
            <p:ph type="body" sz="half" idx="2"/>
          </p:nvPr>
        </p:nvSpPr>
        <p:spPr>
          <a:xfrm>
            <a:off x="839788" y="1626509"/>
            <a:ext cx="5720810" cy="4174684"/>
          </a:xfrm>
        </p:spPr>
        <p:txBody>
          <a:bodyPr/>
          <a:lstStyle/>
          <a:p>
            <a:pPr marL="285750" indent="-285750">
              <a:buFont typeface="Wingdings" panose="05000000000000000000" pitchFamily="2" charset="2"/>
              <a:buChar char="Ø"/>
            </a:pPr>
            <a:r>
              <a:rPr lang="en-IN" dirty="0"/>
              <a:t> </a:t>
            </a:r>
            <a:r>
              <a:rPr lang="en-US" b="0" i="0" dirty="0">
                <a:solidFill>
                  <a:srgbClr val="222222"/>
                </a:solidFill>
                <a:effectLst/>
                <a:latin typeface="Rubik"/>
              </a:rPr>
              <a:t>It is a capable little device that enables people of all ages to explore computing, and to learn how to program in languages like Scratch and Python</a:t>
            </a:r>
          </a:p>
          <a:p>
            <a:pPr marL="285750" indent="-285750">
              <a:buFont typeface="Wingdings" panose="05000000000000000000" pitchFamily="2" charset="2"/>
              <a:buChar char="Ø"/>
            </a:pPr>
            <a:r>
              <a:rPr lang="en-US" dirty="0">
                <a:solidFill>
                  <a:srgbClr val="222222"/>
                </a:solidFill>
                <a:latin typeface="Rubik"/>
              </a:rPr>
              <a:t> </a:t>
            </a:r>
            <a:r>
              <a:rPr lang="en-US" b="0" i="0" dirty="0">
                <a:solidFill>
                  <a:srgbClr val="222222"/>
                </a:solidFill>
                <a:effectLst/>
                <a:latin typeface="Rubik"/>
              </a:rPr>
              <a:t>The Raspberry Pi is a low cost, credit card sized computer  that plugs into a computer monitor or TV, and uses a standard keyboard and mouse. </a:t>
            </a:r>
            <a:endParaRPr lang="en-US" dirty="0">
              <a:solidFill>
                <a:srgbClr val="222222"/>
              </a:solidFill>
              <a:latin typeface="Rubik"/>
            </a:endParaRPr>
          </a:p>
          <a:p>
            <a:pPr marL="285750" indent="-285750">
              <a:buFont typeface="Wingdings" panose="05000000000000000000" pitchFamily="2" charset="2"/>
              <a:buChar char="Ø"/>
            </a:pPr>
            <a:r>
              <a:rPr lang="en-US" b="0" i="0" dirty="0">
                <a:solidFill>
                  <a:srgbClr val="222222"/>
                </a:solidFill>
                <a:effectLst/>
                <a:latin typeface="Rubik"/>
              </a:rPr>
              <a:t> The main advantages of Raspberry</a:t>
            </a:r>
            <a:r>
              <a:rPr lang="en-US" dirty="0">
                <a:solidFill>
                  <a:srgbClr val="222222"/>
                </a:solidFill>
                <a:latin typeface="Rubik"/>
              </a:rPr>
              <a:t>-</a:t>
            </a:r>
            <a:r>
              <a:rPr lang="en-US" b="0" i="0" dirty="0">
                <a:solidFill>
                  <a:srgbClr val="222222"/>
                </a:solidFill>
                <a:effectLst/>
                <a:latin typeface="Rubik"/>
              </a:rPr>
              <a:t>pi is:</a:t>
            </a:r>
          </a:p>
          <a:p>
            <a:pPr marL="285750" indent="-285750">
              <a:buFont typeface="Arial" panose="020B0604020202020204" pitchFamily="34" charset="0"/>
              <a:buChar char="•"/>
            </a:pPr>
            <a:r>
              <a:rPr lang="en-US" b="0" i="0" dirty="0">
                <a:solidFill>
                  <a:srgbClr val="222222"/>
                </a:solidFill>
                <a:effectLst/>
                <a:latin typeface="Rubik"/>
              </a:rPr>
              <a:t> Faster Processor…</a:t>
            </a:r>
          </a:p>
          <a:p>
            <a:pPr marL="285750" indent="-285750">
              <a:buFont typeface="Arial" panose="020B0604020202020204" pitchFamily="34" charset="0"/>
              <a:buChar char="•"/>
            </a:pPr>
            <a:r>
              <a:rPr lang="en-US" dirty="0">
                <a:solidFill>
                  <a:srgbClr val="222222"/>
                </a:solidFill>
                <a:latin typeface="Rubik"/>
              </a:rPr>
              <a:t> Supports all types of codes…</a:t>
            </a:r>
          </a:p>
          <a:p>
            <a:pPr marL="285750" indent="-285750">
              <a:buFont typeface="Arial" panose="020B0604020202020204" pitchFamily="34" charset="0"/>
              <a:buChar char="•"/>
            </a:pPr>
            <a:r>
              <a:rPr lang="en-US" b="0" i="0" dirty="0">
                <a:solidFill>
                  <a:srgbClr val="222222"/>
                </a:solidFill>
                <a:effectLst/>
                <a:latin typeface="Rubik"/>
              </a:rPr>
              <a:t> Multiple sensors</a:t>
            </a:r>
            <a:r>
              <a:rPr lang="en-US" dirty="0">
                <a:solidFill>
                  <a:srgbClr val="222222"/>
                </a:solidFill>
                <a:latin typeface="Rubik"/>
              </a:rPr>
              <a:t>. …</a:t>
            </a:r>
          </a:p>
          <a:p>
            <a:pPr marL="285750" indent="-285750">
              <a:buFont typeface="Arial" panose="020B0604020202020204" pitchFamily="34" charset="0"/>
              <a:buChar char="•"/>
            </a:pPr>
            <a:r>
              <a:rPr lang="en-US" dirty="0">
                <a:solidFill>
                  <a:srgbClr val="222222"/>
                </a:solidFill>
                <a:latin typeface="Rubik"/>
              </a:rPr>
              <a:t> Peripheral support.</a:t>
            </a:r>
          </a:p>
          <a:p>
            <a:pPr marL="285750" indent="-285750">
              <a:buFont typeface="Arial" panose="020B0604020202020204" pitchFamily="34" charset="0"/>
              <a:buChar char="•"/>
            </a:pPr>
            <a:endParaRPr lang="en-US" b="0" i="0" dirty="0">
              <a:solidFill>
                <a:srgbClr val="222222"/>
              </a:solidFill>
              <a:effectLst/>
              <a:latin typeface="Rubik"/>
            </a:endParaRPr>
          </a:p>
          <a:p>
            <a:pPr marL="285750" indent="-285750">
              <a:buFont typeface="Wingdings" panose="05000000000000000000" pitchFamily="2" charset="2"/>
              <a:buChar char="Ø"/>
            </a:pPr>
            <a:endParaRPr lang="en-IN" dirty="0"/>
          </a:p>
        </p:txBody>
      </p:sp>
      <p:sp>
        <p:nvSpPr>
          <p:cNvPr id="5" name="Slide Number Placeholder 4">
            <a:extLst>
              <a:ext uri="{FF2B5EF4-FFF2-40B4-BE49-F238E27FC236}">
                <a16:creationId xmlns:a16="http://schemas.microsoft.com/office/drawing/2014/main" id="{5C484C95-9B3F-8ACD-9B2F-9D159DB15923}"/>
              </a:ext>
            </a:extLst>
          </p:cNvPr>
          <p:cNvSpPr>
            <a:spLocks noGrp="1"/>
          </p:cNvSpPr>
          <p:nvPr>
            <p:ph type="sldNum" sz="quarter" idx="12"/>
          </p:nvPr>
        </p:nvSpPr>
        <p:spPr/>
        <p:txBody>
          <a:bodyPr/>
          <a:lstStyle/>
          <a:p>
            <a:fld id="{BDCDBBEF-AA6C-4BA6-85B2-A17D7F280E38}" type="slidenum">
              <a:rPr lang="en-US" smtClean="0"/>
              <a:t>4</a:t>
            </a:fld>
            <a:endParaRPr lang="en-US"/>
          </a:p>
        </p:txBody>
      </p:sp>
    </p:spTree>
    <p:extLst>
      <p:ext uri="{BB962C8B-B14F-4D97-AF65-F5344CB8AC3E}">
        <p14:creationId xmlns:p14="http://schemas.microsoft.com/office/powerpoint/2010/main" val="37682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B4D06B-9D27-43F9-5A0B-7BA466F1A50C}"/>
              </a:ext>
            </a:extLst>
          </p:cNvPr>
          <p:cNvSpPr>
            <a:spLocks noGrp="1"/>
          </p:cNvSpPr>
          <p:nvPr>
            <p:ph type="body" sz="quarter" idx="10"/>
          </p:nvPr>
        </p:nvSpPr>
        <p:spPr/>
        <p:txBody>
          <a:bodyPr/>
          <a:lstStyle/>
          <a:p>
            <a:r>
              <a:rPr lang="en-IN" sz="2800" b="1" dirty="0"/>
              <a:t>IMPLEMENTATION PLANNING </a:t>
            </a:r>
            <a:endParaRPr lang="en-IN" dirty="0"/>
          </a:p>
        </p:txBody>
      </p:sp>
      <p:sp>
        <p:nvSpPr>
          <p:cNvPr id="3" name="Text Placeholder 2">
            <a:extLst>
              <a:ext uri="{FF2B5EF4-FFF2-40B4-BE49-F238E27FC236}">
                <a16:creationId xmlns:a16="http://schemas.microsoft.com/office/drawing/2014/main" id="{3ECDADCD-5A16-3845-B092-66A7D4FA9269}"/>
              </a:ext>
            </a:extLst>
          </p:cNvPr>
          <p:cNvSpPr>
            <a:spLocks noGrp="1"/>
          </p:cNvSpPr>
          <p:nvPr>
            <p:ph type="body" sz="quarter" idx="11"/>
          </p:nvPr>
        </p:nvSpPr>
        <p:spPr>
          <a:xfrm>
            <a:off x="2735627" y="1358284"/>
            <a:ext cx="9160451" cy="4563122"/>
          </a:xfrm>
        </p:spPr>
        <p:txBody>
          <a:bodyPr/>
          <a:lstStyle/>
          <a:p>
            <a:pPr marL="342900" indent="-342900">
              <a:buFont typeface="Courier New" panose="02070309020205020404" pitchFamily="49" charset="0"/>
              <a:buChar char="o"/>
            </a:pPr>
            <a:r>
              <a:rPr lang="en-US" dirty="0"/>
              <a:t>Anyone can access your device from a remote location using your IP address and this will create a serious security risk for all the Raspberry Pi users out there.</a:t>
            </a:r>
          </a:p>
          <a:p>
            <a:pPr marL="342900" indent="-342900">
              <a:buFont typeface="Courier New" panose="02070309020205020404" pitchFamily="49" charset="0"/>
              <a:buChar char="o"/>
            </a:pPr>
            <a:r>
              <a:rPr lang="en-US" dirty="0"/>
              <a:t>A permanent solution to cope with this issue and a Two-Factor Authentication system will be a perfect option for your device as it will add extra security protection and prevent other users from accessing your device without your permission.</a:t>
            </a:r>
          </a:p>
          <a:p>
            <a:pPr marL="342900" indent="-342900">
              <a:buFont typeface="Courier New" panose="02070309020205020404" pitchFamily="49" charset="0"/>
              <a:buChar char="o"/>
            </a:pPr>
            <a:r>
              <a:rPr lang="en-US" dirty="0"/>
              <a:t>The authentication system will function on your mobile device and it can be done   through QR code or using a strong password</a:t>
            </a:r>
          </a:p>
          <a:p>
            <a:endParaRPr lang="en-US" dirty="0"/>
          </a:p>
          <a:p>
            <a:pPr marL="342900" indent="-342900">
              <a:buFont typeface="Courier New" panose="02070309020205020404" pitchFamily="49" charset="0"/>
              <a:buChar char="o"/>
            </a:pPr>
            <a:endParaRPr lang="en-IN" dirty="0"/>
          </a:p>
        </p:txBody>
      </p:sp>
    </p:spTree>
    <p:extLst>
      <p:ext uri="{BB962C8B-B14F-4D97-AF65-F5344CB8AC3E}">
        <p14:creationId xmlns:p14="http://schemas.microsoft.com/office/powerpoint/2010/main" val="23315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9D3C92-5CBC-38DE-C849-17ECF7BCEAE6}"/>
              </a:ext>
            </a:extLst>
          </p:cNvPr>
          <p:cNvSpPr>
            <a:spLocks noGrp="1"/>
          </p:cNvSpPr>
          <p:nvPr>
            <p:ph type="body" sz="quarter" idx="11"/>
          </p:nvPr>
        </p:nvSpPr>
        <p:spPr>
          <a:xfrm>
            <a:off x="0" y="1127464"/>
            <a:ext cx="12192000" cy="4412201"/>
          </a:xfrm>
        </p:spPr>
        <p:txBody>
          <a:bodyPr/>
          <a:lstStyle/>
          <a:p>
            <a:endParaRPr lang="en-IN" dirty="0"/>
          </a:p>
          <a:p>
            <a:endParaRPr lang="en-IN" dirty="0"/>
          </a:p>
          <a:p>
            <a:pPr marL="342900" indent="-342900">
              <a:buFont typeface="Wingdings" panose="05000000000000000000" pitchFamily="2" charset="2"/>
              <a:buChar char="ü"/>
            </a:pPr>
            <a:r>
              <a:rPr lang="en-IN" sz="2800" dirty="0"/>
              <a:t>First we need to do the upgrade our system pi and enabling the SSH.</a:t>
            </a:r>
          </a:p>
          <a:p>
            <a:endParaRPr lang="en-IN" sz="2800" dirty="0"/>
          </a:p>
          <a:p>
            <a:pPr marL="342900" indent="-342900">
              <a:buFont typeface="Wingdings" panose="05000000000000000000" pitchFamily="2" charset="2"/>
              <a:buChar char="ü"/>
            </a:pPr>
            <a:r>
              <a:rPr lang="en-IN" sz="2800" dirty="0"/>
              <a:t> Requiring identity authentication with challenge-response.  </a:t>
            </a:r>
          </a:p>
          <a:p>
            <a:endParaRPr lang="en-IN" sz="2800" dirty="0"/>
          </a:p>
          <a:p>
            <a:pPr marL="342900" indent="-342900">
              <a:buFont typeface="Wingdings" panose="05000000000000000000" pitchFamily="2" charset="2"/>
              <a:buChar char="ü"/>
            </a:pPr>
            <a:r>
              <a:rPr lang="en-IN" sz="2800" dirty="0"/>
              <a:t>Configuring two factor authentication.</a:t>
            </a:r>
          </a:p>
          <a:p>
            <a:endParaRPr lang="en-IN" sz="2800" dirty="0"/>
          </a:p>
          <a:p>
            <a:pPr marL="342900" indent="-342900">
              <a:buFont typeface="Wingdings" panose="05000000000000000000" pitchFamily="2" charset="2"/>
              <a:buChar char="ü"/>
            </a:pPr>
            <a:r>
              <a:rPr lang="en-IN" sz="2800" dirty="0"/>
              <a:t>Create a connection: linking a system pi to the laptop or mobile device.</a:t>
            </a:r>
          </a:p>
          <a:p>
            <a:endParaRPr lang="en-IN" sz="2800" dirty="0"/>
          </a:p>
          <a:p>
            <a:endParaRPr lang="en-IN" dirty="0"/>
          </a:p>
          <a:p>
            <a:endParaRPr lang="en-IN" dirty="0"/>
          </a:p>
        </p:txBody>
      </p:sp>
    </p:spTree>
    <p:extLst>
      <p:ext uri="{BB962C8B-B14F-4D97-AF65-F5344CB8AC3E}">
        <p14:creationId xmlns:p14="http://schemas.microsoft.com/office/powerpoint/2010/main" val="220048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58A5-ECB6-03AA-5542-78898BFFF617}"/>
              </a:ext>
            </a:extLst>
          </p:cNvPr>
          <p:cNvSpPr>
            <a:spLocks noGrp="1"/>
          </p:cNvSpPr>
          <p:nvPr>
            <p:ph type="title"/>
          </p:nvPr>
        </p:nvSpPr>
        <p:spPr/>
        <p:txBody>
          <a:bodyPr>
            <a:normAutofit fontScale="90000"/>
          </a:bodyPr>
          <a:lstStyle/>
          <a:p>
            <a:br>
              <a:rPr lang="en-US" dirty="0">
                <a:latin typeface="Times New Roman" panose="02020603050405020304"/>
                <a:cs typeface="Times New Roman" panose="02020603050405020304"/>
              </a:rPr>
            </a:br>
            <a:br>
              <a:rPr lang="en-US" dirty="0">
                <a:latin typeface="Times New Roman" panose="02020603050405020304"/>
                <a:cs typeface="Times New Roman" panose="02020603050405020304"/>
              </a:rPr>
            </a:br>
            <a:r>
              <a:rPr lang="en-US" dirty="0">
                <a:latin typeface="Times New Roman" panose="02020603050405020304"/>
                <a:cs typeface="Times New Roman" panose="02020603050405020304"/>
              </a:rPr>
              <a:t>            Preliminary design of the project</a:t>
            </a:r>
            <a:endParaRPr lang="en-IN" dirty="0"/>
          </a:p>
        </p:txBody>
      </p:sp>
      <p:pic>
        <p:nvPicPr>
          <p:cNvPr id="9" name="Content Placeholder 8">
            <a:extLst>
              <a:ext uri="{FF2B5EF4-FFF2-40B4-BE49-F238E27FC236}">
                <a16:creationId xmlns:a16="http://schemas.microsoft.com/office/drawing/2014/main" id="{65A3EEB7-935B-D4C9-28E7-A86185640FA0}"/>
              </a:ext>
            </a:extLst>
          </p:cNvPr>
          <p:cNvPicPr>
            <a:picLocks noGrp="1" noChangeAspect="1"/>
          </p:cNvPicPr>
          <p:nvPr>
            <p:ph sz="half" idx="2"/>
          </p:nvPr>
        </p:nvPicPr>
        <p:blipFill>
          <a:blip r:embed="rId2"/>
          <a:stretch>
            <a:fillRect/>
          </a:stretch>
        </p:blipFill>
        <p:spPr>
          <a:xfrm>
            <a:off x="836611" y="2769833"/>
            <a:ext cx="4614278" cy="3080551"/>
          </a:xfrm>
        </p:spPr>
      </p:pic>
      <p:pic>
        <p:nvPicPr>
          <p:cNvPr id="11" name="Content Placeholder 10">
            <a:extLst>
              <a:ext uri="{FF2B5EF4-FFF2-40B4-BE49-F238E27FC236}">
                <a16:creationId xmlns:a16="http://schemas.microsoft.com/office/drawing/2014/main" id="{0A622CE0-E0B9-3A2D-0470-E4E670C4B7CC}"/>
              </a:ext>
            </a:extLst>
          </p:cNvPr>
          <p:cNvPicPr>
            <a:picLocks noGrp="1" noChangeAspect="1"/>
          </p:cNvPicPr>
          <p:nvPr>
            <p:ph sz="quarter" idx="4"/>
          </p:nvPr>
        </p:nvPicPr>
        <p:blipFill>
          <a:blip r:embed="rId3"/>
          <a:stretch>
            <a:fillRect/>
          </a:stretch>
        </p:blipFill>
        <p:spPr>
          <a:xfrm>
            <a:off x="6172200" y="3006725"/>
            <a:ext cx="4552025" cy="2799271"/>
          </a:xfrm>
        </p:spPr>
      </p:pic>
      <p:sp>
        <p:nvSpPr>
          <p:cNvPr id="7" name="Slide Number Placeholder 6">
            <a:extLst>
              <a:ext uri="{FF2B5EF4-FFF2-40B4-BE49-F238E27FC236}">
                <a16:creationId xmlns:a16="http://schemas.microsoft.com/office/drawing/2014/main" id="{3D9FA064-A9A8-4276-3DC7-0A28383A2692}"/>
              </a:ext>
            </a:extLst>
          </p:cNvPr>
          <p:cNvSpPr>
            <a:spLocks noGrp="1"/>
          </p:cNvSpPr>
          <p:nvPr>
            <p:ph type="sldNum" sz="quarter" idx="12"/>
          </p:nvPr>
        </p:nvSpPr>
        <p:spPr/>
        <p:txBody>
          <a:bodyPr/>
          <a:lstStyle/>
          <a:p>
            <a:fld id="{BDCDBBEF-AA6C-4BA6-85B2-A17D7F280E38}" type="slidenum">
              <a:rPr lang="en-US" smtClean="0"/>
              <a:t>7</a:t>
            </a:fld>
            <a:endParaRPr lang="en-US"/>
          </a:p>
        </p:txBody>
      </p:sp>
    </p:spTree>
    <p:extLst>
      <p:ext uri="{BB962C8B-B14F-4D97-AF65-F5344CB8AC3E}">
        <p14:creationId xmlns:p14="http://schemas.microsoft.com/office/powerpoint/2010/main" val="185854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F331-022B-D195-E1E5-0731746147F5}"/>
              </a:ext>
            </a:extLst>
          </p:cNvPr>
          <p:cNvSpPr>
            <a:spLocks noGrp="1"/>
          </p:cNvSpPr>
          <p:nvPr>
            <p:ph type="title"/>
          </p:nvPr>
        </p:nvSpPr>
        <p:spPr>
          <a:xfrm>
            <a:off x="838200" y="1038688"/>
            <a:ext cx="10515600" cy="5042518"/>
          </a:xfrm>
        </p:spPr>
        <p:txBody>
          <a:bodyPr>
            <a:normAutofit/>
          </a:bodyPr>
          <a:lstStyle/>
          <a:p>
            <a:r>
              <a:rPr lang="en-IN" sz="1800" b="1" dirty="0"/>
              <a:t>1. </a:t>
            </a:r>
            <a:r>
              <a:rPr lang="en-IN" sz="1800" b="1" dirty="0">
                <a:latin typeface="Times New Roman" panose="02020603050405020304" pitchFamily="18" charset="0"/>
                <a:cs typeface="Times New Roman" panose="02020603050405020304" pitchFamily="18" charset="0"/>
              </a:rPr>
              <a:t>Central Processing unit </a:t>
            </a:r>
            <a:r>
              <a:rPr lang="en-IN" sz="1800" dirty="0">
                <a:latin typeface="Times New Roman" panose="02020603050405020304" pitchFamily="18" charset="0"/>
                <a:cs typeface="Times New Roman" panose="02020603050405020304" pitchFamily="18" charset="0"/>
              </a:rPr>
              <a:t>: </a:t>
            </a:r>
            <a:r>
              <a:rPr lang="en-US" sz="1800" b="0" i="0" dirty="0">
                <a:solidFill>
                  <a:srgbClr val="080809"/>
                </a:solidFill>
                <a:effectLst/>
                <a:latin typeface="PT Serif" panose="020A0603040505020204" pitchFamily="18" charset="0"/>
                <a:cs typeface="Times New Roman" panose="02020603050405020304" pitchFamily="18" charset="0"/>
              </a:rPr>
              <a:t>It is the computer’s brain and carries out instructions using logical and mathematical operations. Raspberry Pi makes use of the ARM11 series processor on its boards. </a:t>
            </a:r>
            <a:br>
              <a:rPr lang="en-US" sz="1800" b="0" i="0" dirty="0">
                <a:solidFill>
                  <a:srgbClr val="080809"/>
                </a:solidFill>
                <a:effectLst/>
                <a:latin typeface="PT Serif" panose="020A0603040505020204" pitchFamily="18" charset="0"/>
                <a:cs typeface="Times New Roman" panose="02020603050405020304" pitchFamily="18" charset="0"/>
              </a:rPr>
            </a:br>
            <a:br>
              <a:rPr lang="en-US" sz="1800" b="0" i="0" dirty="0">
                <a:solidFill>
                  <a:srgbClr val="080809"/>
                </a:solidFill>
                <a:effectLst/>
                <a:latin typeface="Times New Roman" panose="02020603050405020304" pitchFamily="18" charset="0"/>
                <a:cs typeface="Times New Roman" panose="02020603050405020304" pitchFamily="18" charset="0"/>
              </a:rPr>
            </a:br>
            <a:r>
              <a:rPr lang="en-US" sz="1800" b="1" i="0" dirty="0">
                <a:solidFill>
                  <a:srgbClr val="080809"/>
                </a:solidFill>
                <a:effectLst/>
                <a:latin typeface="Times New Roman" panose="02020603050405020304" pitchFamily="18" charset="0"/>
                <a:cs typeface="Times New Roman" panose="02020603050405020304" pitchFamily="18" charset="0"/>
              </a:rPr>
              <a:t>2. HDMI Port </a:t>
            </a:r>
            <a:r>
              <a:rPr lang="en-US" sz="1800" b="0" i="0" dirty="0">
                <a:solidFill>
                  <a:srgbClr val="080809"/>
                </a:solidFill>
                <a:effectLst/>
                <a:latin typeface="Times New Roman" panose="02020603050405020304" pitchFamily="18" charset="0"/>
                <a:cs typeface="Times New Roman" panose="02020603050405020304" pitchFamily="18" charset="0"/>
              </a:rPr>
              <a:t>: </a:t>
            </a:r>
            <a:r>
              <a:rPr lang="en-US" sz="1800" b="0" i="0" dirty="0">
                <a:solidFill>
                  <a:srgbClr val="080809"/>
                </a:solidFill>
                <a:effectLst/>
                <a:latin typeface="PT Serif" panose="020A0603040505020204" pitchFamily="18" charset="0"/>
              </a:rPr>
              <a:t>High Definition Multimedia Interface port that allows the device to have video options of the output from the computer displayed</a:t>
            </a:r>
            <a:br>
              <a:rPr lang="en-US" sz="1800" b="0" i="0" dirty="0">
                <a:solidFill>
                  <a:srgbClr val="080809"/>
                </a:solidFill>
                <a:effectLst/>
                <a:latin typeface="PT Serif" panose="020A0603040505020204" pitchFamily="18" charset="0"/>
              </a:rPr>
            </a:br>
            <a:br>
              <a:rPr lang="en-US" sz="1800" b="0" i="0" dirty="0">
                <a:solidFill>
                  <a:srgbClr val="080809"/>
                </a:solidFill>
                <a:effectLst/>
                <a:latin typeface="PT Serif" panose="020A0603040505020204" pitchFamily="18" charset="0"/>
              </a:rPr>
            </a:br>
            <a:r>
              <a:rPr lang="en-US" sz="1800" b="1" i="0" dirty="0">
                <a:solidFill>
                  <a:srgbClr val="080809"/>
                </a:solidFill>
                <a:effectLst/>
                <a:latin typeface="Times New Roman" panose="02020603050405020304" pitchFamily="18" charset="0"/>
                <a:cs typeface="Times New Roman" panose="02020603050405020304" pitchFamily="18" charset="0"/>
              </a:rPr>
              <a:t>3. Graphic Processing Unit</a:t>
            </a:r>
            <a:r>
              <a:rPr lang="en-US" sz="1800" b="0" i="0" dirty="0">
                <a:solidFill>
                  <a:srgbClr val="080809"/>
                </a:solidFill>
                <a:effectLst/>
                <a:latin typeface="Times New Roman" panose="02020603050405020304" pitchFamily="18" charset="0"/>
                <a:cs typeface="Times New Roman" panose="02020603050405020304" pitchFamily="18" charset="0"/>
              </a:rPr>
              <a:t> </a:t>
            </a:r>
            <a:r>
              <a:rPr lang="en-US" sz="1800" b="0" i="0" dirty="0">
                <a:solidFill>
                  <a:srgbClr val="080809"/>
                </a:solidFill>
                <a:effectLst/>
                <a:latin typeface="PT Serif" panose="020A0603040505020204" pitchFamily="18" charset="0"/>
              </a:rPr>
              <a:t>:</a:t>
            </a:r>
            <a:r>
              <a:rPr lang="en-US" sz="1800" dirty="0">
                <a:solidFill>
                  <a:srgbClr val="080809"/>
                </a:solidFill>
                <a:latin typeface="PT Serif" panose="020A0603040505020204" pitchFamily="18" charset="0"/>
              </a:rPr>
              <a:t>Its primary purpose is to hasten the speed of image calculations.</a:t>
            </a:r>
            <a:br>
              <a:rPr lang="en-US" sz="1800" dirty="0">
                <a:solidFill>
                  <a:srgbClr val="080809"/>
                </a:solidFill>
                <a:latin typeface="PT Serif" panose="020A0603040505020204" pitchFamily="18" charset="0"/>
              </a:rPr>
            </a:br>
            <a:br>
              <a:rPr lang="en-US" sz="1800" b="0" i="0" dirty="0">
                <a:solidFill>
                  <a:srgbClr val="080809"/>
                </a:solidFill>
                <a:effectLst/>
                <a:latin typeface="PT Serif" panose="020A0603040505020204" pitchFamily="18" charset="0"/>
              </a:rPr>
            </a:br>
            <a:r>
              <a:rPr lang="en-US" sz="1800" b="1" i="0" dirty="0">
                <a:solidFill>
                  <a:srgbClr val="080809"/>
                </a:solidFill>
                <a:effectLst/>
                <a:latin typeface="Times New Roman" panose="02020603050405020304" pitchFamily="18" charset="0"/>
                <a:cs typeface="Times New Roman" panose="02020603050405020304" pitchFamily="18" charset="0"/>
              </a:rPr>
              <a:t>4. Memory </a:t>
            </a:r>
            <a:r>
              <a:rPr lang="en-US" sz="1800" b="0" i="0" dirty="0">
                <a:solidFill>
                  <a:srgbClr val="080809"/>
                </a:solidFill>
                <a:effectLst/>
                <a:latin typeface="PT Serif" panose="020A0603040505020204" pitchFamily="18" charset="0"/>
              </a:rPr>
              <a:t>: Random Access Memory is a core part of a computer’s processing system. It is where real-time information is stored for easy access.</a:t>
            </a:r>
            <a:br>
              <a:rPr lang="en-US" sz="1800" b="0" i="0" dirty="0">
                <a:solidFill>
                  <a:srgbClr val="080809"/>
                </a:solidFill>
                <a:effectLst/>
                <a:latin typeface="PT Serif" panose="020A0603040505020204" pitchFamily="18" charset="0"/>
              </a:rPr>
            </a:br>
            <a:br>
              <a:rPr lang="en-US" sz="1800" b="0" i="0" dirty="0">
                <a:solidFill>
                  <a:srgbClr val="080809"/>
                </a:solidFill>
                <a:effectLst/>
                <a:latin typeface="PT Serif" panose="020A0603040505020204" pitchFamily="18" charset="0"/>
              </a:rPr>
            </a:br>
            <a:r>
              <a:rPr lang="en-US" sz="1800" b="1" i="0" dirty="0">
                <a:solidFill>
                  <a:srgbClr val="080809"/>
                </a:solidFill>
                <a:effectLst/>
                <a:latin typeface="PT Serif" panose="020A0603040505020204" pitchFamily="18" charset="0"/>
              </a:rPr>
              <a:t>5</a:t>
            </a:r>
            <a:r>
              <a:rPr lang="en-US" sz="1800" b="0" i="0" dirty="0">
                <a:solidFill>
                  <a:srgbClr val="080809"/>
                </a:solidFill>
                <a:effectLst/>
                <a:latin typeface="PT Serif" panose="020A0603040505020204" pitchFamily="18" charset="0"/>
              </a:rPr>
              <a:t>. </a:t>
            </a:r>
            <a:r>
              <a:rPr lang="en-US" sz="1800" b="1" i="0" dirty="0">
                <a:solidFill>
                  <a:srgbClr val="080809"/>
                </a:solidFill>
                <a:effectLst/>
                <a:latin typeface="Times New Roman" panose="02020603050405020304" pitchFamily="18" charset="0"/>
                <a:cs typeface="Times New Roman" panose="02020603050405020304" pitchFamily="18" charset="0"/>
              </a:rPr>
              <a:t>Ethernet port </a:t>
            </a:r>
            <a:r>
              <a:rPr lang="en-US" sz="1800" b="1" i="0" dirty="0">
                <a:solidFill>
                  <a:srgbClr val="080809"/>
                </a:solidFill>
                <a:effectLst/>
                <a:latin typeface="PT Serif" panose="020A0603040505020204" pitchFamily="18" charset="0"/>
              </a:rPr>
              <a:t>:</a:t>
            </a:r>
            <a:r>
              <a:rPr lang="en-US" sz="1800" b="0" i="0" dirty="0">
                <a:solidFill>
                  <a:srgbClr val="080809"/>
                </a:solidFill>
                <a:effectLst/>
                <a:latin typeface="PT Serif" panose="020A0603040505020204" pitchFamily="18" charset="0"/>
              </a:rPr>
              <a:t> The Ethernet port is a connectivity hardware feature available on B models of Raspberry Pi. The Ethernet port enables wired internet access to the minicomputer. </a:t>
            </a:r>
            <a:br>
              <a:rPr lang="en-US" sz="1800" b="0" i="0" dirty="0">
                <a:solidFill>
                  <a:srgbClr val="080809"/>
                </a:solidFill>
                <a:effectLst/>
                <a:latin typeface="PT Serif" panose="020A0603040505020204" pitchFamily="18" charset="0"/>
              </a:rPr>
            </a:br>
            <a:br>
              <a:rPr lang="en-US" sz="1800" b="0" i="0" dirty="0">
                <a:solidFill>
                  <a:srgbClr val="080809"/>
                </a:solidFill>
                <a:effectLst/>
                <a:latin typeface="PT Serif" panose="020A0603040505020204" pitchFamily="18" charset="0"/>
              </a:rPr>
            </a:br>
            <a:r>
              <a:rPr lang="en-US" sz="1800" b="1" i="0" dirty="0">
                <a:solidFill>
                  <a:srgbClr val="080809"/>
                </a:solidFill>
                <a:effectLst/>
                <a:latin typeface="Times New Roman" panose="02020603050405020304" pitchFamily="18" charset="0"/>
                <a:cs typeface="Times New Roman" panose="02020603050405020304" pitchFamily="18" charset="0"/>
              </a:rPr>
              <a:t>6. SD Card slot </a:t>
            </a:r>
            <a:r>
              <a:rPr lang="en-US" sz="1800" b="0" i="0" dirty="0">
                <a:solidFill>
                  <a:srgbClr val="080809"/>
                </a:solidFill>
                <a:effectLst/>
                <a:latin typeface="PT Serif" panose="020A0603040505020204" pitchFamily="18" charset="0"/>
              </a:rPr>
              <a:t>: Raspberry Pi must have some sort of storage device. However, unlike conventional PCs, it does not come with a hard drive, nor does it come with a memory card.</a:t>
            </a:r>
            <a:endParaRPr lang="en-IN"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78C3378-0FB4-6595-C9DF-670D49CC361F}"/>
              </a:ext>
            </a:extLst>
          </p:cNvPr>
          <p:cNvSpPr>
            <a:spLocks noGrp="1"/>
          </p:cNvSpPr>
          <p:nvPr>
            <p:ph type="sldNum" sz="quarter" idx="12"/>
          </p:nvPr>
        </p:nvSpPr>
        <p:spPr/>
        <p:txBody>
          <a:bodyPr/>
          <a:lstStyle/>
          <a:p>
            <a:fld id="{BDCDBBEF-AA6C-4BA6-85B2-A17D7F280E38}" type="slidenum">
              <a:rPr lang="en-US" smtClean="0"/>
              <a:t>8</a:t>
            </a:fld>
            <a:endParaRPr lang="en-US" dirty="0"/>
          </a:p>
        </p:txBody>
      </p:sp>
    </p:spTree>
    <p:extLst>
      <p:ext uri="{BB962C8B-B14F-4D97-AF65-F5344CB8AC3E}">
        <p14:creationId xmlns:p14="http://schemas.microsoft.com/office/powerpoint/2010/main" val="320814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3C3D-2003-9E01-0164-BEF1AD017134}"/>
              </a:ext>
            </a:extLst>
          </p:cNvPr>
          <p:cNvSpPr>
            <a:spLocks noGrp="1"/>
          </p:cNvSpPr>
          <p:nvPr>
            <p:ph type="title"/>
          </p:nvPr>
        </p:nvSpPr>
        <p:spPr>
          <a:xfrm>
            <a:off x="566194" y="941033"/>
            <a:ext cx="10515600" cy="5335480"/>
          </a:xfrm>
        </p:spPr>
        <p:txBody>
          <a:bodyPr>
            <a:normAutofit/>
          </a:bodyPr>
          <a:lstStyle/>
          <a:p>
            <a:r>
              <a:rPr lang="en-IN" sz="1800" b="1" dirty="0">
                <a:latin typeface="Times New Roman" panose="02020603050405020304" pitchFamily="18" charset="0"/>
                <a:cs typeface="Times New Roman" panose="02020603050405020304" pitchFamily="18" charset="0"/>
              </a:rPr>
              <a:t>7. General purpose input and output (GPIO): </a:t>
            </a:r>
            <a:r>
              <a:rPr lang="en-US" sz="1800" b="0" i="0" dirty="0">
                <a:solidFill>
                  <a:srgbClr val="080809"/>
                </a:solidFill>
                <a:effectLst/>
                <a:latin typeface="PT Serif" panose="020A0603040505020204" pitchFamily="18" charset="0"/>
              </a:rPr>
              <a:t>They are essential parts of the Raspberry Pi device as they add to its diverse applications. GPIO pins are used to interact with other electronic circuits. They can read and control the electric signals from other boards or devices based on how the user programs them.</a:t>
            </a:r>
            <a:br>
              <a:rPr lang="en-US" sz="1800" b="0" i="0" dirty="0">
                <a:solidFill>
                  <a:srgbClr val="080809"/>
                </a:solidFill>
                <a:effectLst/>
                <a:latin typeface="PT Serif" panose="020A0603040505020204" pitchFamily="18" charset="0"/>
              </a:rPr>
            </a:br>
            <a:br>
              <a:rPr lang="en-US" sz="1800" b="0" i="0" dirty="0">
                <a:solidFill>
                  <a:srgbClr val="080809"/>
                </a:solidFill>
                <a:effectLst/>
                <a:latin typeface="PT Serif" panose="020A0603040505020204" pitchFamily="18" charset="0"/>
              </a:rPr>
            </a:br>
            <a:r>
              <a:rPr lang="en-US" sz="1800" b="1" i="0" dirty="0">
                <a:solidFill>
                  <a:srgbClr val="080809"/>
                </a:solidFill>
                <a:effectLst/>
                <a:latin typeface="Times New Roman" panose="02020603050405020304" pitchFamily="18" charset="0"/>
                <a:cs typeface="Times New Roman" panose="02020603050405020304" pitchFamily="18" charset="0"/>
              </a:rPr>
              <a:t>8. LEDs </a:t>
            </a:r>
            <a:r>
              <a:rPr lang="en-US" sz="1800" b="0" i="0" dirty="0">
                <a:solidFill>
                  <a:srgbClr val="080809"/>
                </a:solidFill>
                <a:effectLst/>
                <a:latin typeface="PT Serif" panose="020A0603040505020204" pitchFamily="18" charset="0"/>
              </a:rPr>
              <a:t>: </a:t>
            </a:r>
            <a:r>
              <a:rPr lang="en-US" sz="2000" b="0" i="0" dirty="0">
                <a:solidFill>
                  <a:srgbClr val="080809"/>
                </a:solidFill>
                <a:effectLst/>
                <a:latin typeface="PT Serif" panose="020A0603040505020204" pitchFamily="18" charset="0"/>
              </a:rPr>
              <a:t>These are a group of five light-emitting diodes. They signal the user on the present status of the Raspberry Pi unit</a:t>
            </a:r>
            <a:br>
              <a:rPr lang="en-US" sz="2000" b="0" i="0" dirty="0">
                <a:solidFill>
                  <a:srgbClr val="080809"/>
                </a:solidFill>
                <a:effectLst/>
                <a:latin typeface="PT Serif" panose="020A0603040505020204" pitchFamily="18" charset="0"/>
              </a:rPr>
            </a:br>
            <a:r>
              <a:rPr lang="en-US" sz="2000" b="0" i="0" dirty="0">
                <a:solidFill>
                  <a:srgbClr val="080809"/>
                </a:solidFill>
                <a:effectLst/>
                <a:latin typeface="PT Serif" panose="020A0603040505020204" pitchFamily="18" charset="0"/>
              </a:rPr>
              <a:t> </a:t>
            </a:r>
            <a:r>
              <a:rPr lang="en-US" sz="2000" dirty="0">
                <a:solidFill>
                  <a:srgbClr val="080809"/>
                </a:solidFill>
                <a:latin typeface="PT Serif" panose="020A0603040505020204" pitchFamily="18" charset="0"/>
              </a:rPr>
              <a:t>I</a:t>
            </a:r>
            <a:r>
              <a:rPr lang="en-US" sz="2000" b="0" i="0" dirty="0">
                <a:solidFill>
                  <a:srgbClr val="080809"/>
                </a:solidFill>
                <a:effectLst/>
                <a:latin typeface="PT Serif" panose="020A0603040505020204" pitchFamily="18" charset="0"/>
              </a:rPr>
              <a:t>) </a:t>
            </a:r>
            <a:r>
              <a:rPr lang="en-US" sz="2000" dirty="0">
                <a:solidFill>
                  <a:srgbClr val="080809"/>
                </a:solidFill>
                <a:latin typeface="PT Serif" panose="020A0603040505020204" pitchFamily="18" charset="0"/>
              </a:rPr>
              <a:t>PWR</a:t>
            </a:r>
            <a:r>
              <a:rPr lang="en-US" sz="2000" b="0" i="0" dirty="0">
                <a:solidFill>
                  <a:srgbClr val="080809"/>
                </a:solidFill>
                <a:effectLst/>
                <a:latin typeface="PT Serif" panose="020A0603040505020204" pitchFamily="18" charset="0"/>
              </a:rPr>
              <a:t>: this functions solely to indicate power status.</a:t>
            </a:r>
            <a:br>
              <a:rPr lang="en-US" sz="2000" b="0" i="0" dirty="0">
                <a:solidFill>
                  <a:srgbClr val="080809"/>
                </a:solidFill>
                <a:effectLst/>
                <a:latin typeface="PT Serif" panose="020A0603040505020204" pitchFamily="18" charset="0"/>
              </a:rPr>
            </a:br>
            <a:r>
              <a:rPr lang="en-US" sz="2000" b="0" i="0" dirty="0">
                <a:solidFill>
                  <a:srgbClr val="080809"/>
                </a:solidFill>
                <a:effectLst/>
                <a:latin typeface="PT Serif" panose="020A0603040505020204" pitchFamily="18" charset="0"/>
              </a:rPr>
              <a:t>II) ACT : this flashes </a:t>
            </a:r>
            <a:r>
              <a:rPr lang="en-US" sz="2000" dirty="0">
                <a:solidFill>
                  <a:srgbClr val="080809"/>
                </a:solidFill>
                <a:latin typeface="PT Serif" panose="020A0603040505020204" pitchFamily="18" charset="0"/>
              </a:rPr>
              <a:t>to indicate any form od SD card activity</a:t>
            </a:r>
            <a:br>
              <a:rPr lang="en-US" sz="2000" dirty="0">
                <a:solidFill>
                  <a:srgbClr val="080809"/>
                </a:solidFill>
                <a:latin typeface="PT Serif" panose="020A0603040505020204" pitchFamily="18" charset="0"/>
              </a:rPr>
            </a:br>
            <a:r>
              <a:rPr lang="en-US" sz="2000" dirty="0">
                <a:solidFill>
                  <a:srgbClr val="080809"/>
                </a:solidFill>
                <a:latin typeface="PT Serif" panose="020A0603040505020204" pitchFamily="18" charset="0"/>
              </a:rPr>
              <a:t>III) LNK : it gives orange light to signify that active Ethernet connectively to be established</a:t>
            </a:r>
            <a:br>
              <a:rPr lang="en-US" sz="2000" b="0" i="0" dirty="0">
                <a:solidFill>
                  <a:srgbClr val="080809"/>
                </a:solidFill>
                <a:effectLst/>
                <a:latin typeface="PT Serif" panose="020A0603040505020204" pitchFamily="18" charset="0"/>
              </a:rPr>
            </a:br>
            <a:r>
              <a:rPr lang="en-US" sz="2000" b="0" i="0" dirty="0">
                <a:solidFill>
                  <a:srgbClr val="080809"/>
                </a:solidFill>
                <a:effectLst/>
                <a:latin typeface="PT Serif" panose="020A0603040505020204" pitchFamily="18" charset="0"/>
              </a:rPr>
              <a:t>IV) 100 : this light comes during ethernet connection speed reached 100 </a:t>
            </a:r>
            <a:r>
              <a:rPr lang="en-US" sz="2000" dirty="0">
                <a:solidFill>
                  <a:srgbClr val="080809"/>
                </a:solidFill>
                <a:latin typeface="PT Serif" panose="020A0603040505020204" pitchFamily="18" charset="0"/>
              </a:rPr>
              <a:t>M</a:t>
            </a:r>
            <a:r>
              <a:rPr lang="en-US" sz="2000" b="0" i="0" dirty="0">
                <a:solidFill>
                  <a:srgbClr val="080809"/>
                </a:solidFill>
                <a:effectLst/>
                <a:latin typeface="PT Serif" panose="020A0603040505020204" pitchFamily="18" charset="0"/>
              </a:rPr>
              <a:t>bps</a:t>
            </a:r>
            <a:br>
              <a:rPr lang="en-US" sz="2000" b="0" i="0" dirty="0">
                <a:solidFill>
                  <a:srgbClr val="080809"/>
                </a:solidFill>
                <a:effectLst/>
                <a:latin typeface="PT Serif" panose="020A0603040505020204" pitchFamily="18" charset="0"/>
              </a:rPr>
            </a:br>
            <a:r>
              <a:rPr lang="en-US" sz="2000" b="0" i="0" dirty="0">
                <a:solidFill>
                  <a:srgbClr val="080809"/>
                </a:solidFill>
                <a:effectLst/>
                <a:latin typeface="PT Serif" panose="020A0603040505020204" pitchFamily="18" charset="0"/>
              </a:rPr>
              <a:t>V) FDX : this is also comes on during ethernet connection , it is full-duplex</a:t>
            </a:r>
            <a:br>
              <a:rPr lang="en-US" sz="2000" b="0" i="0" dirty="0">
                <a:solidFill>
                  <a:srgbClr val="080809"/>
                </a:solidFill>
                <a:effectLst/>
                <a:latin typeface="PT Serif" panose="020A0603040505020204" pitchFamily="18" charset="0"/>
              </a:rPr>
            </a:br>
            <a:br>
              <a:rPr lang="en-US" sz="2000" b="0" i="0" dirty="0">
                <a:solidFill>
                  <a:srgbClr val="080809"/>
                </a:solidFill>
                <a:effectLst/>
                <a:latin typeface="PT Serif" panose="020A0603040505020204" pitchFamily="18" charset="0"/>
              </a:rPr>
            </a:br>
            <a:r>
              <a:rPr lang="en-US" sz="2000" b="1" i="0" dirty="0">
                <a:solidFill>
                  <a:srgbClr val="080809"/>
                </a:solidFill>
                <a:effectLst/>
                <a:latin typeface="PT Serif" panose="020A0603040505020204" pitchFamily="18" charset="0"/>
              </a:rPr>
              <a:t>9</a:t>
            </a:r>
            <a:r>
              <a:rPr lang="en-US" sz="1800" b="0" i="0" dirty="0">
                <a:solidFill>
                  <a:srgbClr val="080809"/>
                </a:solidFill>
                <a:effectLst/>
                <a:latin typeface="Times New Roman" panose="02020603050405020304" pitchFamily="18" charset="0"/>
                <a:cs typeface="Times New Roman" panose="02020603050405020304" pitchFamily="18" charset="0"/>
              </a:rPr>
              <a:t>.</a:t>
            </a:r>
            <a:r>
              <a:rPr lang="en-US" sz="1800" b="1" i="0" dirty="0">
                <a:solidFill>
                  <a:srgbClr val="080809"/>
                </a:solidFill>
                <a:effectLst/>
                <a:latin typeface="Times New Roman" panose="02020603050405020304" pitchFamily="18" charset="0"/>
                <a:cs typeface="Times New Roman" panose="02020603050405020304" pitchFamily="18" charset="0"/>
              </a:rPr>
              <a:t>USB ports </a:t>
            </a:r>
            <a:r>
              <a:rPr lang="en-US" sz="1800" b="0" i="0" dirty="0">
                <a:solidFill>
                  <a:srgbClr val="080809"/>
                </a:solidFill>
                <a:effectLst/>
                <a:latin typeface="PT Serif" panose="020A0603040505020204" pitchFamily="18" charset="0"/>
              </a:rPr>
              <a:t>: They allow the computer to connect to a keyboard, mouse, hard drives, etc.</a:t>
            </a:r>
            <a:br>
              <a:rPr lang="en-US" sz="1800" b="0" i="0" dirty="0">
                <a:solidFill>
                  <a:srgbClr val="080809"/>
                </a:solidFill>
                <a:effectLst/>
                <a:latin typeface="PT Serif" panose="020A0603040505020204" pitchFamily="18" charset="0"/>
              </a:rPr>
            </a:br>
            <a:br>
              <a:rPr lang="en-US" sz="1800" b="0" i="0" dirty="0">
                <a:solidFill>
                  <a:srgbClr val="080809"/>
                </a:solidFill>
                <a:effectLst/>
                <a:latin typeface="PT Serif" panose="020A0603040505020204" pitchFamily="18" charset="0"/>
              </a:rPr>
            </a:br>
            <a:r>
              <a:rPr lang="en-US" sz="1800" b="1" i="0" dirty="0">
                <a:solidFill>
                  <a:srgbClr val="080809"/>
                </a:solidFill>
                <a:effectLst/>
                <a:latin typeface="Times New Roman" panose="02020603050405020304" pitchFamily="18" charset="0"/>
                <a:cs typeface="Times New Roman" panose="02020603050405020304" pitchFamily="18" charset="0"/>
              </a:rPr>
              <a:t>10. Power source </a:t>
            </a:r>
            <a:r>
              <a:rPr lang="en-US" sz="1800" b="0" i="0" dirty="0">
                <a:solidFill>
                  <a:srgbClr val="080809"/>
                </a:solidFill>
                <a:effectLst/>
                <a:latin typeface="PT Serif" panose="020A0603040505020204" pitchFamily="18" charset="0"/>
              </a:rPr>
              <a:t>:</a:t>
            </a:r>
            <a:r>
              <a:rPr lang="en-US" sz="900" b="0" i="0" dirty="0">
                <a:solidFill>
                  <a:srgbClr val="080809"/>
                </a:solidFill>
                <a:effectLst/>
                <a:latin typeface="PT Serif" panose="020A0603040505020204" pitchFamily="18" charset="0"/>
              </a:rPr>
              <a:t> </a:t>
            </a:r>
            <a:r>
              <a:rPr lang="en-US" sz="1800" b="0" i="0" dirty="0">
                <a:solidFill>
                  <a:srgbClr val="080809"/>
                </a:solidFill>
                <a:effectLst/>
                <a:latin typeface="PT Serif" panose="020A0603040505020204" pitchFamily="18" charset="0"/>
              </a:rPr>
              <a:t>The amount of electricity any Raspberry Pi consumes depends on what it’s used for and the number of peripheral hardware devices connected. </a:t>
            </a:r>
            <a:endParaRPr lang="en-IN"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D51D1F9-6029-C9B0-DAEA-D05CD2A4B538}"/>
              </a:ext>
            </a:extLst>
          </p:cNvPr>
          <p:cNvSpPr>
            <a:spLocks noGrp="1"/>
          </p:cNvSpPr>
          <p:nvPr>
            <p:ph type="sldNum" sz="quarter" idx="12"/>
          </p:nvPr>
        </p:nvSpPr>
        <p:spPr/>
        <p:txBody>
          <a:bodyPr/>
          <a:lstStyle/>
          <a:p>
            <a:fld id="{BDCDBBEF-AA6C-4BA6-85B2-A17D7F280E38}" type="slidenum">
              <a:rPr lang="en-US" smtClean="0"/>
              <a:t>9</a:t>
            </a:fld>
            <a:endParaRPr lang="en-US"/>
          </a:p>
        </p:txBody>
      </p:sp>
    </p:spTree>
    <p:extLst>
      <p:ext uri="{BB962C8B-B14F-4D97-AF65-F5344CB8AC3E}">
        <p14:creationId xmlns:p14="http://schemas.microsoft.com/office/powerpoint/2010/main" val="39283758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182</TotalTime>
  <Words>992</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12</vt:i4>
      </vt:variant>
    </vt:vector>
  </HeadingPairs>
  <TitlesOfParts>
    <vt:vector size="30" baseType="lpstr">
      <vt:lpstr>Algerian</vt:lpstr>
      <vt:lpstr>Arial</vt:lpstr>
      <vt:lpstr>Bahnschrift</vt:lpstr>
      <vt:lpstr>Calibri</vt:lpstr>
      <vt:lpstr>Calibri Light</vt:lpstr>
      <vt:lpstr>Casper</vt:lpstr>
      <vt:lpstr>Courier New</vt:lpstr>
      <vt:lpstr>Google Sans</vt:lpstr>
      <vt:lpstr>King</vt:lpstr>
      <vt:lpstr>Libre Franklin</vt:lpstr>
      <vt:lpstr>PT Serif</vt:lpstr>
      <vt:lpstr>Roboto</vt:lpstr>
      <vt:lpstr>Rubik</vt:lpstr>
      <vt:lpstr>Times New Roman</vt:lpstr>
      <vt:lpstr>Wingdings</vt:lpstr>
      <vt:lpstr>1_Office Theme</vt:lpstr>
      <vt:lpstr>2_Office Theme</vt:lpstr>
      <vt:lpstr>Contents Slide Master</vt:lpstr>
      <vt:lpstr>PowerPoint Presentation</vt:lpstr>
      <vt:lpstr>Outline</vt:lpstr>
      <vt:lpstr>Introduction to Project</vt:lpstr>
      <vt:lpstr>RASPBERRY pi</vt:lpstr>
      <vt:lpstr>PowerPoint Presentation</vt:lpstr>
      <vt:lpstr>PowerPoint Presentation</vt:lpstr>
      <vt:lpstr>              Preliminary design of the project</vt:lpstr>
      <vt:lpstr>1. Central Processing unit : It is the computer’s brain and carries out instructions using logical and mathematical operations. Raspberry Pi makes use of the ARM11 series processor on its boards.   2. HDMI Port : High Definition Multimedia Interface port that allows the device to have video options of the output from the computer displayed  3. Graphic Processing Unit :Its primary purpose is to hasten the speed of image calculations.  4. Memory : Random Access Memory is a core part of a computer’s processing system. It is where real-time information is stored for easy access.  5. Ethernet port : The Ethernet port is a connectivity hardware feature available on B models of Raspberry Pi. The Ethernet port enables wired internet access to the minicomputer.   6. SD Card slot : Raspberry Pi must have some sort of storage device. However, unlike conventional PCs, it does not come with a hard drive, nor does it come with a memory card.</vt:lpstr>
      <vt:lpstr>7. General purpose input and output (GPIO): They are essential parts of the Raspberry Pi device as they add to its diverse applications. GPIO pins are used to interact with other electronic circuits. They can read and control the electric signals from other boards or devices based on how the user programs them.  8. LEDs : These are a group of five light-emitting diodes. They signal the user on the present status of the Raspberry Pi unit  I) PWR: this functions solely to indicate power status. II) ACT : this flashes to indicate any form od SD card activity III) LNK : it gives orange light to signify that active Ethernet connectively to be established IV) 100 : this light comes during ethernet connection speed reached 100 Mbps V) FDX : this is also comes on during ethernet connection , it is full-duplex  9.USB ports : They allow the computer to connect to a keyboard, mouse, hard drives, etc.  10. Power source : The amount of electricity any Raspberry Pi consumes depends on what it’s used for and the number of peripheral hardware devices connected. </vt:lpstr>
      <vt:lpstr>Methodology  Password Authentication</vt:lpstr>
      <vt:lpstr>Analysis of features in Raspberry pi</vt:lpstr>
      <vt:lpstr>Analysing data on Raspberry Pi :   1. Deciding what to measure and finding sensors to collect data  2. Reading sensors and storing the data  3. Analyzing data by applying filters, and correlating.  4. Visualizing the data on a graph or dashboard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Manmadha M</cp:lastModifiedBy>
  <cp:revision>518</cp:revision>
  <dcterms:created xsi:type="dcterms:W3CDTF">2019-01-09T10:33:00Z</dcterms:created>
  <dcterms:modified xsi:type="dcterms:W3CDTF">2023-09-15T08:08:48Z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0x0101004FA1213EB943654793F1774D1F605B9E</vt:lpwstr>
  </property>
  <property fmtid="{D5CDD505-2E9C-101B-9397-08002B2CF9AE}" pid="3" name="ICV">
    <vt:lpwstr>52F57A1614AB4F8C9D9709683BBFDC4A</vt:lpwstr>
  </property>
  <property fmtid="{D5CDD505-2E9C-101B-9397-08002B2CF9AE}" pid="4" name="KSOProductBuildVer">
    <vt:lpwstr>1033-11.2.0.11219</vt:lpwstr>
  </property>
  <property fmtid="{D5CDD505-2E9C-101B-9397-08002B2CF9AE}" pid="5" name="MSIP_Label_defa4170-0d19-0005-0004-bc88714345d2_Enabled">
    <vt:lpwstr>true</vt:lpwstr>
  </property>
  <property fmtid="{D5CDD505-2E9C-101B-9397-08002B2CF9AE}" pid="6" name="MSIP_Label_defa4170-0d19-0005-0004-bc88714345d2_SetDate">
    <vt:lpwstr>2023-05-14T20:39:44Z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9e557adf-aecd-400a-8d85-034d74375d55</vt:lpwstr>
  </property>
  <property fmtid="{D5CDD505-2E9C-101B-9397-08002B2CF9AE}" pid="10" name="MSIP_Label_defa4170-0d19-0005-0004-bc88714345d2_ActionId">
    <vt:lpwstr>f4fa6c0f-de60-4257-afa9-322b09f72408</vt:lpwstr>
  </property>
  <property fmtid="{D5CDD505-2E9C-101B-9397-08002B2CF9AE}" pid="11" name="MSIP_Label_defa4170-0d19-0005-0004-bc88714345d2_ContentBits">
    <vt:lpwstr>0</vt:lpwstr>
  </property>
</Properties>
</file>