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60" r:id="rId6"/>
    <p:sldId id="261" r:id="rId7"/>
    <p:sldId id="263" r:id="rId8"/>
    <p:sldId id="264" r:id="rId9"/>
    <p:sldId id="265" r:id="rId10"/>
    <p:sldId id="270" r:id="rId11"/>
    <p:sldId id="262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microsoft.com/office/2007/relationships/hdphoto" Target="../media/hdphoto3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 cstate="print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 cstate="print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 cstate="print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 cstate="print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 cstate="print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 cstate="print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A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 cstate="print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 cstate="print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 cstate="print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 cstate="print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 cstate="print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 cstate="print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A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D85AC8A2-C63C-49A4-89E9-2E4420D2ECA8}" type="datetimeFigureOut">
              <a:rPr lang="en-US" smtClean="0"/>
              <a:pPr/>
              <a:t>07.04.11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74C7E049-B585-4EE6-96C0-EEB30EAA14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rakhattab.com/wp-content/uploads/2011/03/Mobile-Technologies-Article.pdf" TargetMode="External"/><Relationship Id="rId4" Type="http://schemas.openxmlformats.org/officeDocument/2006/relationships/hyperlink" Target="http://www.jnd.org/dn.mss/affordances_and_design.html" TargetMode="External"/><Relationship Id="rId5" Type="http://schemas.openxmlformats.org/officeDocument/2006/relationships/hyperlink" Target="http://www.interaction-design.org/encyclopedia/affordances.html" TargetMode="External"/><Relationship Id="rId6" Type="http://schemas.openxmlformats.org/officeDocument/2006/relationships/hyperlink" Target="http://www.slideshare.net/NeilMilliken/the-affordances-of-mobile-technologies" TargetMode="External"/><Relationship Id="rId7" Type="http://schemas.openxmlformats.org/officeDocument/2006/relationships/hyperlink" Target="http://www.slideshare.net/andrewmaier/affordances-in-modern-web-desig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cilite.org.au/ajet/ajet26/cochran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Manuel </a:t>
            </a:r>
            <a:r>
              <a:rPr lang="en-US" dirty="0" err="1" smtClean="0"/>
              <a:t>Maly</a:t>
            </a:r>
            <a:r>
              <a:rPr lang="en-US" dirty="0" smtClean="0"/>
              <a:t>, Rudolf </a:t>
            </a:r>
            <a:r>
              <a:rPr lang="en-US" dirty="0" err="1" smtClean="0"/>
              <a:t>Mildner</a:t>
            </a:r>
            <a:r>
              <a:rPr lang="en-US" dirty="0" smtClean="0"/>
              <a:t>, </a:t>
            </a:r>
            <a:r>
              <a:rPr lang="en-US" dirty="0" err="1" smtClean="0"/>
              <a:t>Petar</a:t>
            </a:r>
            <a:r>
              <a:rPr lang="en-US" dirty="0" smtClean="0"/>
              <a:t> </a:t>
            </a:r>
            <a:r>
              <a:rPr lang="en-US" dirty="0" err="1" smtClean="0"/>
              <a:t>Petrov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6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915" y="2641600"/>
            <a:ext cx="70152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800000"/>
                </a:solidFill>
              </a:rPr>
              <a:t>Examples of</a:t>
            </a:r>
          </a:p>
          <a:p>
            <a:pPr algn="ctr"/>
            <a:r>
              <a:rPr lang="en-US" sz="4800" b="1" dirty="0" smtClean="0">
                <a:solidFill>
                  <a:srgbClr val="800000"/>
                </a:solidFill>
              </a:rPr>
              <a:t>Good &amp; Bad Affordances</a:t>
            </a:r>
            <a:endParaRPr lang="en-US" sz="48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24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4" y="62753"/>
            <a:ext cx="8967786" cy="1283167"/>
          </a:xfrm>
        </p:spPr>
        <p:txBody>
          <a:bodyPr/>
          <a:lstStyle/>
          <a:p>
            <a:r>
              <a:rPr lang="en-US" sz="3600" dirty="0" smtClean="0"/>
              <a:t>Example of Mobile Affordances: </a:t>
            </a:r>
            <a:r>
              <a:rPr lang="en-US" sz="3600" b="1" dirty="0" smtClean="0"/>
              <a:t>Netflix </a:t>
            </a:r>
            <a:r>
              <a:rPr lang="en-US" sz="3600" b="1" dirty="0" err="1" smtClean="0"/>
              <a:t>ipad</a:t>
            </a:r>
            <a:r>
              <a:rPr lang="en-US" sz="3600" b="1" dirty="0" smtClean="0"/>
              <a:t> App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-2248" b="-7240"/>
          <a:stretch/>
        </p:blipFill>
        <p:spPr>
          <a:xfrm>
            <a:off x="1592263" y="1803400"/>
            <a:ext cx="5782164" cy="4178300"/>
          </a:xfrm>
        </p:spPr>
      </p:pic>
      <p:sp>
        <p:nvSpPr>
          <p:cNvPr id="8" name="Frame 7"/>
          <p:cNvSpPr/>
          <p:nvPr/>
        </p:nvSpPr>
        <p:spPr>
          <a:xfrm>
            <a:off x="4305300" y="3975100"/>
            <a:ext cx="863600" cy="3175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5981700"/>
            <a:ext cx="3082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Rating is not possible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1765300" y="5016500"/>
            <a:ext cx="355600" cy="3175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609" y="5987369"/>
            <a:ext cx="8434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Reordering is not possible – although it is on Netflix’ website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43100" y="5334000"/>
            <a:ext cx="0" cy="40640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8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  <p:bldP spid="9" grpId="1"/>
      <p:bldP spid="9" grpId="2"/>
      <p:bldP spid="10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4" y="62753"/>
            <a:ext cx="8802686" cy="1283167"/>
          </a:xfrm>
        </p:spPr>
        <p:txBody>
          <a:bodyPr/>
          <a:lstStyle/>
          <a:p>
            <a:r>
              <a:rPr lang="en-US" sz="3600" dirty="0" smtClean="0"/>
              <a:t>Example of Mobile </a:t>
            </a:r>
            <a:r>
              <a:rPr lang="en-US" sz="3600" dirty="0" err="1" smtClean="0"/>
              <a:t>AffordanceS</a:t>
            </a:r>
            <a:r>
              <a:rPr lang="en-US" sz="3600" dirty="0" smtClean="0"/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Need 4 Speed IPHONE app</a:t>
            </a:r>
            <a:endParaRPr lang="de-A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4097337" cy="790575"/>
          </a:xfrm>
        </p:spPr>
        <p:txBody>
          <a:bodyPr/>
          <a:lstStyle/>
          <a:p>
            <a:r>
              <a:rPr lang="en-US" dirty="0" smtClean="0"/>
              <a:t>What can you do with this?</a:t>
            </a:r>
            <a:endParaRPr lang="de-AT" dirty="0"/>
          </a:p>
        </p:txBody>
      </p:sp>
      <p:pic>
        <p:nvPicPr>
          <p:cNvPr id="4" name="Picture 5" descr="C:\Users\Гергана Младенова\Desktop\driverwhe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1275" y="2287588"/>
            <a:ext cx="3660775" cy="30369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38226" y="2752725"/>
            <a:ext cx="3838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65A327"/>
                </a:solidFill>
                <a:latin typeface="Calisto MT"/>
                <a:cs typeface="Calisto MT"/>
              </a:rPr>
              <a:t>Turn it</a:t>
            </a:r>
          </a:p>
          <a:p>
            <a:pPr marL="342900" indent="-342900">
              <a:buFontTx/>
              <a:buChar char="-"/>
            </a:pPr>
            <a:r>
              <a:rPr lang="de-AT" sz="2400" dirty="0" smtClean="0">
                <a:solidFill>
                  <a:srgbClr val="65A327"/>
                </a:solidFill>
                <a:latin typeface="Calisto MT"/>
                <a:cs typeface="Calisto MT"/>
              </a:rPr>
              <a:t>Drive a Car</a:t>
            </a:r>
          </a:p>
          <a:p>
            <a:pPr marL="342900" indent="-342900">
              <a:buFontTx/>
              <a:buChar char="-"/>
            </a:pPr>
            <a:r>
              <a:rPr lang="de-AT" sz="2400" dirty="0" smtClean="0">
                <a:solidFill>
                  <a:srgbClr val="65A327"/>
                </a:solidFill>
                <a:latin typeface="Calisto MT"/>
                <a:cs typeface="Calisto MT"/>
              </a:rPr>
              <a:t>Play a Car Game</a:t>
            </a:r>
          </a:p>
          <a:p>
            <a:pPr marL="342900" indent="-342900">
              <a:buFontTx/>
              <a:buChar char="-"/>
            </a:pPr>
            <a:r>
              <a:rPr lang="de-AT" sz="2400" dirty="0" smtClean="0">
                <a:solidFill>
                  <a:srgbClr val="65A327"/>
                </a:solidFill>
                <a:latin typeface="Calisto MT"/>
                <a:cs typeface="Calisto MT"/>
              </a:rPr>
              <a:t>Push </a:t>
            </a:r>
            <a:r>
              <a:rPr lang="de-AT" sz="2400" dirty="0" err="1" smtClean="0">
                <a:solidFill>
                  <a:srgbClr val="65A327"/>
                </a:solidFill>
                <a:latin typeface="Calisto MT"/>
                <a:cs typeface="Calisto MT"/>
              </a:rPr>
              <a:t>the</a:t>
            </a:r>
            <a:r>
              <a:rPr lang="de-AT" sz="2400" dirty="0" smtClean="0">
                <a:solidFill>
                  <a:srgbClr val="65A327"/>
                </a:solidFill>
                <a:latin typeface="Calisto MT"/>
                <a:cs typeface="Calisto MT"/>
              </a:rPr>
              <a:t> </a:t>
            </a:r>
            <a:r>
              <a:rPr lang="de-AT" sz="2400" dirty="0" err="1" smtClean="0">
                <a:solidFill>
                  <a:srgbClr val="65A327"/>
                </a:solidFill>
                <a:latin typeface="Calisto MT"/>
                <a:cs typeface="Calisto MT"/>
              </a:rPr>
              <a:t>buttons</a:t>
            </a:r>
            <a:endParaRPr lang="de-AT" sz="2400" dirty="0">
              <a:solidFill>
                <a:srgbClr val="65A327"/>
              </a:solidFill>
              <a:latin typeface="Calisto MT"/>
              <a:cs typeface="Calisto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8225" y="4678171"/>
            <a:ext cx="3638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800000"/>
                </a:solidFill>
                <a:latin typeface="Calisto MT"/>
                <a:cs typeface="Calisto MT"/>
              </a:rPr>
              <a:t>Smash it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800000"/>
                </a:solidFill>
                <a:latin typeface="Calisto MT"/>
                <a:cs typeface="Calisto MT"/>
              </a:rPr>
              <a:t>Hang it on the wall</a:t>
            </a:r>
            <a:endParaRPr lang="de-AT" sz="2400" dirty="0">
              <a:solidFill>
                <a:srgbClr val="800000"/>
              </a:solidFill>
              <a:latin typeface="Calisto MT"/>
              <a:cs typeface="Calisto M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Гергана Младенова\Desktop\N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6338" y="2291712"/>
            <a:ext cx="4497387" cy="3834451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64" y="62753"/>
            <a:ext cx="8802686" cy="1283167"/>
          </a:xfrm>
        </p:spPr>
        <p:txBody>
          <a:bodyPr/>
          <a:lstStyle/>
          <a:p>
            <a:r>
              <a:rPr lang="en-US" sz="3600" dirty="0" smtClean="0"/>
              <a:t>Example of Mobile </a:t>
            </a:r>
            <a:r>
              <a:rPr lang="en-US" sz="3600" dirty="0" err="1" smtClean="0"/>
              <a:t>AffordanceS</a:t>
            </a:r>
            <a:r>
              <a:rPr lang="en-US" sz="3600" dirty="0" smtClean="0"/>
              <a:t>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Need 4 Speed IPHONE app</a:t>
            </a:r>
            <a:endParaRPr lang="de-AT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References &amp; Further Reading</a:t>
            </a:r>
            <a:endParaRPr lang="de-A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8" cy="46196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/>
              <a:t>Papers:</a:t>
            </a:r>
          </a:p>
          <a:p>
            <a:r>
              <a:rPr lang="en-US" sz="1600" dirty="0" smtClean="0"/>
              <a:t>Smart phones give you wings: Pedagogical affordances of mobile Web 2.0, Thomas Cochrane et al., Australasian Journal of Educational Technology </a:t>
            </a:r>
            <a:r>
              <a:rPr lang="de-AT" sz="1600" dirty="0" smtClean="0"/>
              <a:t> </a:t>
            </a:r>
            <a:r>
              <a:rPr lang="de-AT" sz="1600" dirty="0" smtClean="0">
                <a:hlinkClick r:id="rId2"/>
              </a:rPr>
              <a:t>http://www.ascilite.org.au/ajet/ajet26/cochrane.pdf</a:t>
            </a:r>
            <a:endParaRPr lang="de-AT" sz="1600" dirty="0" smtClean="0"/>
          </a:p>
          <a:p>
            <a:r>
              <a:rPr lang="en-US" sz="1600" dirty="0" smtClean="0"/>
              <a:t>Affordances of mobile technologies for experiential learning: the interplay of technology and pedagogical practices</a:t>
            </a:r>
            <a:r>
              <a:rPr lang="pl-PL" sz="1600" u="sng" dirty="0" smtClean="0">
                <a:hlinkClick r:id="rId3"/>
              </a:rPr>
              <a:t/>
            </a:r>
            <a:br>
              <a:rPr lang="pl-PL" sz="1600" u="sng" dirty="0" smtClean="0">
                <a:hlinkClick r:id="rId3"/>
              </a:rPr>
            </a:br>
            <a:r>
              <a:rPr lang="pl-PL" sz="1600" u="sng" dirty="0" smtClean="0">
                <a:hlinkClick r:id="rId3"/>
              </a:rPr>
              <a:t>http</a:t>
            </a:r>
            <a:r>
              <a:rPr lang="pl-PL" sz="1600" u="sng" dirty="0">
                <a:hlinkClick r:id="rId3"/>
              </a:rPr>
              <a:t>://www.myrakhattab.com/wp-content/uploads/2011/03/Mobile-Technologies-</a:t>
            </a:r>
            <a:r>
              <a:rPr lang="pl-PL" sz="1600" u="sng" dirty="0" smtClean="0">
                <a:hlinkClick r:id="rId3"/>
              </a:rPr>
              <a:t>Article.pdf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/>
              <a:t>Further Reading</a:t>
            </a:r>
          </a:p>
          <a:p>
            <a:r>
              <a:rPr lang="de-AT" sz="1200" dirty="0" smtClean="0">
                <a:hlinkClick r:id="rId4"/>
              </a:rPr>
              <a:t>http://www.jnd.org/dn.mss/affordances_and_design.html</a:t>
            </a:r>
            <a:endParaRPr lang="de-AT" sz="1200" dirty="0" smtClean="0">
              <a:hlinkClick r:id="rId5"/>
            </a:endParaRPr>
          </a:p>
          <a:p>
            <a:r>
              <a:rPr lang="de-AT" sz="1200" dirty="0" smtClean="0">
                <a:hlinkClick r:id="rId5"/>
              </a:rPr>
              <a:t>http://www.interaction-design.org/encyclopedia/affordances.html</a:t>
            </a:r>
            <a:endParaRPr lang="de-AT" sz="1200" dirty="0" smtClean="0"/>
          </a:p>
          <a:p>
            <a:r>
              <a:rPr lang="de-AT" sz="1200" dirty="0" smtClean="0">
                <a:hlinkClick r:id="rId6"/>
              </a:rPr>
              <a:t>http://www.slideshare.net/NeilMilliken/the-affordances-of-mobile-technologies</a:t>
            </a:r>
            <a:endParaRPr lang="de-AT" sz="1200" dirty="0" smtClean="0"/>
          </a:p>
          <a:p>
            <a:r>
              <a:rPr lang="de-AT" sz="1200" dirty="0" smtClean="0">
                <a:hlinkClick r:id="rId7"/>
              </a:rPr>
              <a:t>http://www.slideshare.net/andrewmaier/affordances-in-modern-web-design</a:t>
            </a:r>
            <a:endParaRPr lang="de-AT" sz="1200" dirty="0" smtClean="0"/>
          </a:p>
          <a:p>
            <a:endParaRPr lang="de-AT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45" y="1669827"/>
            <a:ext cx="8699124" cy="4929566"/>
          </a:xfrm>
        </p:spPr>
        <p:txBody>
          <a:bodyPr>
            <a:noAutofit/>
          </a:bodyPr>
          <a:lstStyle/>
          <a:p>
            <a:r>
              <a:rPr lang="en-US" dirty="0"/>
              <a:t>Affordance in General: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perceived or actual property of a thing (</a:t>
            </a:r>
            <a:r>
              <a:rPr lang="en-US" sz="2000" dirty="0" smtClean="0"/>
              <a:t>primarily: “</a:t>
            </a:r>
            <a:r>
              <a:rPr lang="en-US" sz="2000" dirty="0"/>
              <a:t>How can I use the thing”?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 smtClean="0"/>
              <a:t>An </a:t>
            </a:r>
            <a:r>
              <a:rPr lang="en-US" sz="2000" dirty="0"/>
              <a:t>action possibility available to the </a:t>
            </a:r>
            <a:r>
              <a:rPr lang="en-US" sz="2000" dirty="0" smtClean="0"/>
              <a:t>user (e.g.</a:t>
            </a:r>
            <a:r>
              <a:rPr lang="en-US" sz="1800" dirty="0" smtClean="0"/>
              <a:t> “A </a:t>
            </a:r>
            <a:r>
              <a:rPr lang="en-US" sz="1800" dirty="0"/>
              <a:t>door knob can be </a:t>
            </a:r>
            <a:r>
              <a:rPr lang="en-US" sz="1800" dirty="0" smtClean="0"/>
              <a:t>turned”)</a:t>
            </a:r>
            <a:endParaRPr lang="en-US" sz="1800" dirty="0"/>
          </a:p>
          <a:p>
            <a:pPr lvl="1"/>
            <a:r>
              <a:rPr lang="en-US" sz="2000" dirty="0" smtClean="0"/>
              <a:t>May </a:t>
            </a:r>
            <a:r>
              <a:rPr lang="en-US" sz="2000" dirty="0"/>
              <a:t>also depend on </a:t>
            </a:r>
            <a:r>
              <a:rPr lang="en-US" sz="2000" dirty="0" smtClean="0"/>
              <a:t>user’s context &amp; </a:t>
            </a:r>
            <a:r>
              <a:rPr lang="en-US" sz="2000" dirty="0"/>
              <a:t>historic </a:t>
            </a:r>
            <a:r>
              <a:rPr lang="en-US" sz="2000" dirty="0" smtClean="0"/>
              <a:t>background</a:t>
            </a:r>
          </a:p>
          <a:p>
            <a:pPr lvl="1"/>
            <a:r>
              <a:rPr lang="en-US" sz="2000" dirty="0" smtClean="0"/>
              <a:t>Term </a:t>
            </a:r>
            <a:r>
              <a:rPr lang="en-US" sz="2000" dirty="0"/>
              <a:t>coined by psychologists J.J. Gibson and Don </a:t>
            </a:r>
            <a:r>
              <a:rPr lang="en-US" sz="2000" dirty="0" smtClean="0"/>
              <a:t>Norman</a:t>
            </a:r>
            <a:endParaRPr lang="en-US" sz="2000" dirty="0"/>
          </a:p>
          <a:p>
            <a:r>
              <a:rPr lang="en-US" dirty="0"/>
              <a:t>Affordance in Ordinary Computing Context:</a:t>
            </a:r>
          </a:p>
          <a:p>
            <a:pPr lvl="1"/>
            <a:r>
              <a:rPr lang="en-US" sz="2000" dirty="0" smtClean="0"/>
              <a:t>Every </a:t>
            </a:r>
            <a:r>
              <a:rPr lang="en-US" sz="2000" dirty="0"/>
              <a:t>action a user can execute by interacting with an element</a:t>
            </a:r>
          </a:p>
          <a:p>
            <a:pPr lvl="1"/>
            <a:r>
              <a:rPr lang="en-US" sz="2000" dirty="0" smtClean="0"/>
              <a:t>Most </a:t>
            </a:r>
            <a:r>
              <a:rPr lang="en-US" sz="2000" dirty="0"/>
              <a:t>of the time, it’s about </a:t>
            </a:r>
            <a:r>
              <a:rPr lang="en-US" sz="2000" b="1" dirty="0"/>
              <a:t>perceived</a:t>
            </a:r>
            <a:r>
              <a:rPr lang="en-US" sz="2000" dirty="0"/>
              <a:t> affordances (you can mouse-click on any single pixel, but in many cases it will have no effect -&gt; actual vs. perceived)</a:t>
            </a:r>
          </a:p>
          <a:p>
            <a:pPr lvl="1"/>
            <a:r>
              <a:rPr lang="en-US" sz="2000" dirty="0" smtClean="0"/>
              <a:t>Buttons</a:t>
            </a:r>
            <a:r>
              <a:rPr lang="en-US" sz="2000" dirty="0"/>
              <a:t>, Hyperlinks, </a:t>
            </a:r>
            <a:r>
              <a:rPr lang="en-US" sz="2000" dirty="0" err="1"/>
              <a:t>Textfields</a:t>
            </a:r>
            <a:r>
              <a:rPr lang="en-US" sz="2000" dirty="0"/>
              <a:t>, Sliders, Virtual Knobs, Levers, Mouse gestures,...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7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45" y="1669827"/>
            <a:ext cx="8699124" cy="4929566"/>
          </a:xfrm>
        </p:spPr>
        <p:txBody>
          <a:bodyPr>
            <a:noAutofit/>
          </a:bodyPr>
          <a:lstStyle/>
          <a:p>
            <a:r>
              <a:rPr lang="en-US" dirty="0"/>
              <a:t>Affordance in Mobile Computing Context:</a:t>
            </a:r>
          </a:p>
          <a:p>
            <a:pPr lvl="1"/>
            <a:r>
              <a:rPr lang="en-US" dirty="0"/>
              <a:t>Similar to ordinary computing context, plus:</a:t>
            </a:r>
          </a:p>
          <a:p>
            <a:pPr lvl="1"/>
            <a:r>
              <a:rPr lang="is-IS" dirty="0"/>
              <a:t>Touch-Interface, Touch-Gestures, Accelero/Gyrometer, Compass, Camera (Body gestures),...</a:t>
            </a:r>
          </a:p>
          <a:p>
            <a:pPr lvl="1"/>
            <a:r>
              <a:rPr lang="en-US" dirty="0"/>
              <a:t>Making an element more “affordable” means to make its meaning more obvious (Does this really look like users can tap onto it?)</a:t>
            </a:r>
          </a:p>
          <a:p>
            <a:r>
              <a:rPr lang="en-US" dirty="0"/>
              <a:t>Meaning </a:t>
            </a:r>
            <a:r>
              <a:rPr lang="en-US" dirty="0" smtClean="0"/>
              <a:t>has </a:t>
            </a:r>
            <a:r>
              <a:rPr lang="en-US" dirty="0"/>
              <a:t>been diluted, </a:t>
            </a:r>
            <a:r>
              <a:rPr lang="en-US" dirty="0" smtClean="0"/>
              <a:t>Affordance may </a:t>
            </a:r>
            <a:r>
              <a:rPr lang="en-US" dirty="0"/>
              <a:t>also mean:</a:t>
            </a:r>
          </a:p>
          <a:p>
            <a:pPr lvl="1"/>
            <a:r>
              <a:rPr lang="en-US" dirty="0"/>
              <a:t>General benefits of a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General action possibilities of devices without mentioning the UI (“The iPhone can take videos.”)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2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2282" y="2641600"/>
            <a:ext cx="5554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800000"/>
                </a:solidFill>
              </a:rPr>
              <a:t>Articles Describing</a:t>
            </a:r>
          </a:p>
          <a:p>
            <a:pPr algn="ctr"/>
            <a:r>
              <a:rPr lang="en-US" sz="4800" b="1" dirty="0" smtClean="0">
                <a:solidFill>
                  <a:srgbClr val="800000"/>
                </a:solidFill>
              </a:rPr>
              <a:t>Mobile Affordances</a:t>
            </a:r>
            <a:endParaRPr lang="en-US" sz="48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1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1645" y="1669827"/>
            <a:ext cx="8699124" cy="4929566"/>
          </a:xfrm>
        </p:spPr>
        <p:txBody>
          <a:bodyPr>
            <a:noAutofit/>
          </a:bodyPr>
          <a:lstStyle/>
          <a:p>
            <a:r>
              <a:rPr lang="en-US" dirty="0"/>
              <a:t>Why Mobile Learning?</a:t>
            </a:r>
          </a:p>
          <a:p>
            <a:pPr lvl="1"/>
            <a:r>
              <a:rPr lang="en-US" dirty="0" smtClean="0"/>
              <a:t>Enhancement </a:t>
            </a:r>
            <a:r>
              <a:rPr lang="en-US" dirty="0"/>
              <a:t>of teaching &amp; learning in tertiary education (college, university,...)</a:t>
            </a:r>
          </a:p>
          <a:p>
            <a:pPr lvl="1"/>
            <a:r>
              <a:rPr lang="en-US" dirty="0" smtClean="0"/>
              <a:t>Authentic </a:t>
            </a:r>
            <a:r>
              <a:rPr lang="en-US" dirty="0"/>
              <a:t>learning - anywhere, anytime, student-centered; any space -&gt; learning space</a:t>
            </a:r>
          </a:p>
          <a:p>
            <a:pPr lvl="1"/>
            <a:r>
              <a:rPr lang="en-US" dirty="0" smtClean="0"/>
              <a:t>Connectivity</a:t>
            </a:r>
            <a:r>
              <a:rPr lang="en-US" dirty="0"/>
              <a:t>, mobility, </a:t>
            </a:r>
            <a:r>
              <a:rPr lang="en-US" dirty="0" err="1"/>
              <a:t>geolocation</a:t>
            </a:r>
            <a:r>
              <a:rPr lang="en-US" dirty="0"/>
              <a:t>, social networking, personal podcasting and </a:t>
            </a:r>
            <a:r>
              <a:rPr lang="en-US" dirty="0" err="1"/>
              <a:t>vodcasting</a:t>
            </a:r>
            <a:endParaRPr lang="en-US" dirty="0"/>
          </a:p>
          <a:p>
            <a:pPr lvl="1"/>
            <a:r>
              <a:rPr lang="en-US" dirty="0" smtClean="0"/>
              <a:t>Bridging </a:t>
            </a:r>
            <a:r>
              <a:rPr lang="en-US" dirty="0"/>
              <a:t>digital divide by providing tools that are affordable</a:t>
            </a:r>
          </a:p>
          <a:p>
            <a:r>
              <a:rPr lang="en-US" dirty="0"/>
              <a:t>Research Project</a:t>
            </a:r>
          </a:p>
          <a:p>
            <a:pPr lvl="1"/>
            <a:r>
              <a:rPr lang="en-US" dirty="0" smtClean="0"/>
              <a:t>Studied </a:t>
            </a:r>
            <a:r>
              <a:rPr lang="en-US" dirty="0"/>
              <a:t>affordances of mobile Web 2.0 apps for learning</a:t>
            </a:r>
          </a:p>
          <a:p>
            <a:pPr lvl="1"/>
            <a:r>
              <a:rPr lang="en-US" dirty="0" smtClean="0"/>
              <a:t>Performed </a:t>
            </a:r>
            <a:r>
              <a:rPr lang="en-US" dirty="0"/>
              <a:t>2007-2009, participants were lectors &amp; students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7314" y="62753"/>
            <a:ext cx="8967786" cy="1283167"/>
          </a:xfrm>
        </p:spPr>
        <p:txBody>
          <a:bodyPr/>
          <a:lstStyle/>
          <a:p>
            <a:r>
              <a:rPr lang="en-US" sz="2900" dirty="0" smtClean="0"/>
              <a:t>Smartphones </a:t>
            </a:r>
            <a:r>
              <a:rPr lang="en-US" sz="2900" dirty="0"/>
              <a:t>give you wings: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800" dirty="0" smtClean="0"/>
              <a:t>Pedagogical </a:t>
            </a:r>
            <a:r>
              <a:rPr lang="en-US" sz="2800" dirty="0"/>
              <a:t>affordances of mobile Web 2.0 </a:t>
            </a:r>
          </a:p>
        </p:txBody>
      </p:sp>
    </p:spTree>
    <p:extLst>
      <p:ext uri="{BB962C8B-B14F-4D97-AF65-F5344CB8AC3E}">
        <p14:creationId xmlns:p14="http://schemas.microsoft.com/office/powerpoint/2010/main" val="304825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4" y="62753"/>
            <a:ext cx="8967786" cy="1283167"/>
          </a:xfrm>
        </p:spPr>
        <p:txBody>
          <a:bodyPr/>
          <a:lstStyle/>
          <a:p>
            <a:r>
              <a:rPr lang="en-US" sz="2900" dirty="0" smtClean="0"/>
              <a:t>Smartphones </a:t>
            </a:r>
            <a:r>
              <a:rPr lang="en-US" sz="2900" dirty="0"/>
              <a:t>give you wings: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800" dirty="0" smtClean="0"/>
              <a:t>Pedagogical </a:t>
            </a:r>
            <a:r>
              <a:rPr lang="en-US" sz="2800" dirty="0"/>
              <a:t>affordances of mobile Web 2.0 </a:t>
            </a:r>
          </a:p>
        </p:txBody>
      </p:sp>
      <p:pic>
        <p:nvPicPr>
          <p:cNvPr id="5" name="Content Placeholder 4" descr="Bildschirmfoto 2011-04-05 um 12.32.27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6" b="45"/>
          <a:stretch/>
        </p:blipFill>
        <p:spPr>
          <a:xfrm>
            <a:off x="779463" y="1570568"/>
            <a:ext cx="7583488" cy="4741332"/>
          </a:xfrm>
        </p:spPr>
      </p:pic>
      <p:sp>
        <p:nvSpPr>
          <p:cNvPr id="6" name="TextBox 5"/>
          <p:cNvSpPr txBox="1"/>
          <p:nvPr/>
        </p:nvSpPr>
        <p:spPr>
          <a:xfrm>
            <a:off x="3213100" y="6343134"/>
            <a:ext cx="271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[Excerpt from the Article]</a:t>
            </a:r>
          </a:p>
        </p:txBody>
      </p:sp>
    </p:spTree>
    <p:extLst>
      <p:ext uri="{BB962C8B-B14F-4D97-AF65-F5344CB8AC3E}">
        <p14:creationId xmlns:p14="http://schemas.microsoft.com/office/powerpoint/2010/main" val="350330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Rapid advancement of mobile technology</a:t>
            </a:r>
          </a:p>
          <a:p>
            <a:r>
              <a:rPr lang="en-US" dirty="0" smtClean="0"/>
              <a:t>Leads to increased research for mobile learning</a:t>
            </a:r>
          </a:p>
          <a:p>
            <a:r>
              <a:rPr lang="en-US" dirty="0" smtClean="0"/>
              <a:t>Experimental learning</a:t>
            </a:r>
          </a:p>
          <a:p>
            <a:pPr lvl="1"/>
            <a:r>
              <a:rPr lang="de-AT" dirty="0" err="1" smtClean="0"/>
              <a:t>Concrete</a:t>
            </a:r>
            <a:r>
              <a:rPr lang="de-AT" dirty="0" smtClean="0"/>
              <a:t> </a:t>
            </a:r>
            <a:r>
              <a:rPr lang="de-AT" dirty="0" err="1" smtClean="0"/>
              <a:t>experience</a:t>
            </a:r>
            <a:endParaRPr lang="de-AT" dirty="0" smtClean="0"/>
          </a:p>
          <a:p>
            <a:pPr lvl="1"/>
            <a:r>
              <a:rPr lang="de-AT" dirty="0" err="1" smtClean="0"/>
              <a:t>Reflective</a:t>
            </a:r>
            <a:r>
              <a:rPr lang="de-AT" dirty="0" smtClean="0"/>
              <a:t> </a:t>
            </a:r>
            <a:r>
              <a:rPr lang="de-AT" dirty="0" err="1" smtClean="0"/>
              <a:t>observation</a:t>
            </a:r>
            <a:endParaRPr lang="de-AT" dirty="0" smtClean="0"/>
          </a:p>
          <a:p>
            <a:pPr lvl="1"/>
            <a:r>
              <a:rPr lang="en-US" dirty="0" smtClean="0"/>
              <a:t>Abstract conceptualization</a:t>
            </a:r>
          </a:p>
          <a:p>
            <a:pPr lvl="1"/>
            <a:r>
              <a:rPr lang="en-US" dirty="0" smtClean="0"/>
              <a:t>Active experimentation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-1586" y="62753"/>
            <a:ext cx="9145586" cy="1283167"/>
          </a:xfrm>
        </p:spPr>
        <p:txBody>
          <a:bodyPr/>
          <a:lstStyle/>
          <a:p>
            <a:r>
              <a:rPr lang="en-US" sz="2800" dirty="0" smtClean="0"/>
              <a:t>Affordances of mobile technologies for experimental learning</a:t>
            </a:r>
            <a:endParaRPr lang="de-AT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586" y="62753"/>
            <a:ext cx="9145586" cy="1283167"/>
          </a:xfrm>
        </p:spPr>
        <p:txBody>
          <a:bodyPr/>
          <a:lstStyle/>
          <a:p>
            <a:r>
              <a:rPr lang="en-US" sz="2800" dirty="0" smtClean="0"/>
              <a:t>Affordances of mobile technologies for experimental learning</a:t>
            </a:r>
            <a:endParaRPr lang="de-AT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important mobile affordances in experimental learning context</a:t>
            </a:r>
          </a:p>
          <a:p>
            <a:r>
              <a:rPr lang="en-US" dirty="0" smtClean="0"/>
              <a:t>Real-time information whenever needed</a:t>
            </a:r>
          </a:p>
          <a:p>
            <a:pPr lvl="1"/>
            <a:r>
              <a:rPr lang="en-US" dirty="0" smtClean="0"/>
              <a:t>Always on, always available</a:t>
            </a:r>
          </a:p>
          <a:p>
            <a:r>
              <a:rPr lang="en-US" dirty="0" smtClean="0"/>
              <a:t>Reacting to user and environment</a:t>
            </a:r>
          </a:p>
          <a:p>
            <a:pPr lvl="1"/>
            <a:r>
              <a:rPr lang="en-US" dirty="0" smtClean="0"/>
              <a:t>Rotation detection, Location, Accelerometer</a:t>
            </a:r>
          </a:p>
          <a:p>
            <a:r>
              <a:rPr lang="en-US" dirty="0" smtClean="0"/>
              <a:t>Rapid access interface for note taking</a:t>
            </a:r>
          </a:p>
          <a:p>
            <a:pPr lvl="1"/>
            <a:r>
              <a:rPr lang="en-US" dirty="0" smtClean="0"/>
              <a:t>Photo, sound, video, notes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614" y="62753"/>
            <a:ext cx="8739186" cy="1283167"/>
          </a:xfrm>
        </p:spPr>
        <p:txBody>
          <a:bodyPr/>
          <a:lstStyle/>
          <a:p>
            <a:r>
              <a:rPr lang="en-US" sz="2800" dirty="0" smtClean="0"/>
              <a:t>Affordances of mobile technologies for experimental learning</a:t>
            </a:r>
            <a:endParaRPr lang="de-AT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Study: design learning flow for experimental learning</a:t>
            </a:r>
          </a:p>
          <a:p>
            <a:r>
              <a:rPr lang="en-US" dirty="0" smtClean="0"/>
              <a:t>Students get equipped with PDAs </a:t>
            </a:r>
          </a:p>
          <a:p>
            <a:r>
              <a:rPr lang="en-US" dirty="0" smtClean="0"/>
              <a:t>Students use PDAs to learn about plants</a:t>
            </a:r>
          </a:p>
          <a:p>
            <a:pPr lvl="1"/>
            <a:r>
              <a:rPr lang="en-US" dirty="0" smtClean="0"/>
              <a:t>Photo taking </a:t>
            </a:r>
          </a:p>
          <a:p>
            <a:pPr lvl="1"/>
            <a:r>
              <a:rPr lang="en-US" dirty="0" smtClean="0"/>
              <a:t>PDA prompts to experience the plants sensory</a:t>
            </a:r>
          </a:p>
          <a:p>
            <a:r>
              <a:rPr lang="de-AT" dirty="0" err="1" smtClean="0"/>
              <a:t>Control</a:t>
            </a:r>
            <a:r>
              <a:rPr lang="de-AT" dirty="0" smtClean="0"/>
              <a:t> </a:t>
            </a:r>
            <a:r>
              <a:rPr lang="de-AT" dirty="0" err="1" smtClean="0"/>
              <a:t>group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PDAs</a:t>
            </a:r>
          </a:p>
          <a:p>
            <a:r>
              <a:rPr lang="de-AT" dirty="0" err="1" smtClean="0"/>
              <a:t>Outcome</a:t>
            </a:r>
            <a:r>
              <a:rPr lang="de-AT" dirty="0" smtClean="0"/>
              <a:t>: </a:t>
            </a:r>
            <a:r>
              <a:rPr lang="de-AT" dirty="0" err="1" smtClean="0"/>
              <a:t>Students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tool</a:t>
            </a:r>
            <a:r>
              <a:rPr lang="de-AT" dirty="0" smtClean="0"/>
              <a:t> </a:t>
            </a:r>
            <a:r>
              <a:rPr lang="de-AT" dirty="0" err="1" smtClean="0"/>
              <a:t>aid</a:t>
            </a:r>
            <a:r>
              <a:rPr lang="de-AT" dirty="0" smtClean="0"/>
              <a:t> </a:t>
            </a:r>
            <a:r>
              <a:rPr lang="de-AT" dirty="0" err="1" smtClean="0"/>
              <a:t>performed</a:t>
            </a:r>
            <a:r>
              <a:rPr lang="de-AT" dirty="0" smtClean="0"/>
              <a:t> </a:t>
            </a:r>
            <a:r>
              <a:rPr lang="de-AT" dirty="0" err="1" smtClean="0"/>
              <a:t>better</a:t>
            </a:r>
            <a:endParaRPr lang="de-A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18</TotalTime>
  <Words>569</Words>
  <Application>Microsoft Macintosh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Precedent</vt:lpstr>
      <vt:lpstr>Group 1</vt:lpstr>
      <vt:lpstr>AFFORDANCE</vt:lpstr>
      <vt:lpstr>AFFORDANCE</vt:lpstr>
      <vt:lpstr>PowerPoint Presentation</vt:lpstr>
      <vt:lpstr>Smartphones give you wings:  Pedagogical affordances of mobile Web 2.0 </vt:lpstr>
      <vt:lpstr>Smartphones give you wings:  Pedagogical affordances of mobile Web 2.0 </vt:lpstr>
      <vt:lpstr>Affordances of mobile technologies for experimental learning</vt:lpstr>
      <vt:lpstr>Affordances of mobile technologies for experimental learning</vt:lpstr>
      <vt:lpstr>Affordances of mobile technologies for experimental learning</vt:lpstr>
      <vt:lpstr>PowerPoint Presentation</vt:lpstr>
      <vt:lpstr>Example of Mobile Affordances: Netflix ipad App</vt:lpstr>
      <vt:lpstr>Example of Mobile AffordanceS: Need 4 Speed IPHONE app</vt:lpstr>
      <vt:lpstr>Example of Mobile AffordanceS: Need 4 Speed IPHONE app</vt:lpstr>
      <vt:lpstr>References &amp; Further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Manuel</dc:creator>
  <cp:lastModifiedBy>Manuel</cp:lastModifiedBy>
  <cp:revision>56</cp:revision>
  <dcterms:created xsi:type="dcterms:W3CDTF">2011-04-05T10:48:34Z</dcterms:created>
  <dcterms:modified xsi:type="dcterms:W3CDTF">2011-04-07T07:42:47Z</dcterms:modified>
</cp:coreProperties>
</file>