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60" r:id="rId4"/>
    <p:sldId id="259" r:id="rId5"/>
    <p:sldId id="257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72" r:id="rId22"/>
    <p:sldId id="273" r:id="rId23"/>
    <p:sldId id="274" r:id="rId24"/>
    <p:sldId id="275" r:id="rId25"/>
    <p:sldId id="276" r:id="rId26"/>
    <p:sldId id="280" r:id="rId2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Network connection abstract against a white background">
            <a:extLst>
              <a:ext uri="{FF2B5EF4-FFF2-40B4-BE49-F238E27FC236}">
                <a16:creationId xmlns:a16="http://schemas.microsoft.com/office/drawing/2014/main" id="{04127C48-C822-639B-9305-ABAD0CBEB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D739CC4-4247-5531-7113-7C62683B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o-RO" sz="5400" dirty="0">
                <a:solidFill>
                  <a:srgbClr val="C00000"/>
                </a:solidFill>
              </a:rPr>
              <a:t>GRAFURI NEORIENTATE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3204EC7-8A54-8021-152C-42E84004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o-RO" sz="3200" dirty="0">
                <a:solidFill>
                  <a:schemeClr val="accent5">
                    <a:lumMod val="50000"/>
                  </a:schemeClr>
                </a:solidFill>
              </a:rPr>
              <a:t>Man </a:t>
            </a:r>
            <a:r>
              <a:rPr lang="ro-RO" sz="3200" dirty="0" err="1">
                <a:solidFill>
                  <a:schemeClr val="accent5">
                    <a:lumMod val="50000"/>
                  </a:schemeClr>
                </a:solidFill>
              </a:rPr>
              <a:t>maria</a:t>
            </a:r>
            <a:endParaRPr lang="ro-R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A37E92BC-5BE2-ECEA-8CBE-A94D14A7B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1975"/>
                <a:ext cx="10515600" cy="5791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o-RO" b="1" dirty="0">
                    <a:solidFill>
                      <a:srgbClr val="0070C0"/>
                    </a:solidFill>
                  </a:rPr>
                  <a:t>Teoremă</a:t>
                </a:r>
                <a:r>
                  <a:rPr lang="ro-RO" dirty="0"/>
                  <a:t>: Fie G un graf neorientat cu n vârfuri și m muchii. Atunci:</a:t>
                </a:r>
              </a:p>
              <a:p>
                <a:r>
                  <a:rPr lang="ro-RO" dirty="0"/>
                  <a:t>graful G admite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o-RO" dirty="0"/>
                  <a:t>  grafuri parțiale;</a:t>
                </a:r>
              </a:p>
              <a:p>
                <a:r>
                  <a:rPr lang="ro-RO" dirty="0"/>
                  <a:t>graful G admite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dirty="0"/>
                  <a:t>–1 subgrafuri;</a:t>
                </a:r>
              </a:p>
              <a:p>
                <a:endParaRPr lang="ro-RO" dirty="0"/>
              </a:p>
              <a:p>
                <a:pPr marL="0" indent="0">
                  <a:buNone/>
                </a:pPr>
                <a:r>
                  <a:rPr lang="ro-RO" dirty="0">
                    <a:solidFill>
                      <a:srgbClr val="7030A0"/>
                    </a:solidFill>
                  </a:rPr>
                  <a:t>Justificare</a:t>
                </a:r>
                <a:r>
                  <a:rPr lang="ro-RO" dirty="0"/>
                  <a:t>:</a:t>
                </a:r>
              </a:p>
              <a:p>
                <a:r>
                  <a:rPr lang="ro-RO" dirty="0"/>
                  <a:t>Să ne amintim că o mulțime cu p elemente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o-RO" dirty="0"/>
                  <a:t> submulțimi, inclusiv mulțimea vidă și mulțimea inițială. Atunci:</a:t>
                </a:r>
              </a:p>
              <a:p>
                <a:endParaRPr lang="ro-RO" dirty="0"/>
              </a:p>
              <a:p>
                <a:r>
                  <a:rPr lang="ro-RO" dirty="0"/>
                  <a:t>orice submulțime a mulțimii muchiilor induce un graf parțial. Sunt m muchii, deci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o-RO" dirty="0"/>
                  <a:t> submulțimi, deci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o-RO" dirty="0"/>
                  <a:t> grafuri parțiale.</a:t>
                </a:r>
              </a:p>
              <a:p>
                <a:r>
                  <a:rPr lang="ro-RO" dirty="0"/>
                  <a:t>orice submulțime a mulțimii vârfuri induce un subgraf, mai puțin mulțimea vidă – un graf nu poate avea 0 vârfuri. Similar ca mai sus, sunt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dirty="0"/>
                  <a:t> –1 subgrafuri.</a:t>
                </a:r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A37E92BC-5BE2-ECEA-8CBE-A94D14A7B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1975"/>
                <a:ext cx="10515600" cy="5791200"/>
              </a:xfrm>
              <a:blipFill>
                <a:blip r:embed="rId2"/>
                <a:stretch>
                  <a:fillRect l="-1043" t="-2421" r="-185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6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BE16A6-720B-8057-DEC4-2EC717F3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 NUL. GRAF COMPLET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1985ED4E-825B-0184-CDA2-D30F87C5E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o-RO" b="1" dirty="0">
                    <a:solidFill>
                      <a:srgbClr val="C00000"/>
                    </a:solidFill>
                  </a:rPr>
                  <a:t>Definiție</a:t>
                </a:r>
                <a:r>
                  <a:rPr lang="ro-RO" dirty="0"/>
                  <a:t>: Un graf neorientat se numește </a:t>
                </a:r>
                <a:r>
                  <a:rPr lang="ro-RO" b="1" dirty="0">
                    <a:solidFill>
                      <a:srgbClr val="C00000"/>
                    </a:solidFill>
                  </a:rPr>
                  <a:t>graf nul </a:t>
                </a:r>
                <a:r>
                  <a:rPr lang="ro-RO" dirty="0"/>
                  <a:t>dacă mulțimea muchiilor este vidă.</a:t>
                </a:r>
              </a:p>
              <a:p>
                <a:r>
                  <a:rPr lang="ro-RO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Observatie</a:t>
                </a:r>
                <a:r>
                  <a:rPr lang="ro-RO" dirty="0"/>
                  <a:t> Într-un graf nul toate vârfurile sunt izolate.</a:t>
                </a:r>
              </a:p>
              <a:p>
                <a:endParaRPr lang="ro-RO" dirty="0"/>
              </a:p>
              <a:p>
                <a:r>
                  <a:rPr lang="ro-RO" b="1" dirty="0">
                    <a:solidFill>
                      <a:srgbClr val="C00000"/>
                    </a:solidFill>
                  </a:rPr>
                  <a:t>Definiție</a:t>
                </a:r>
                <a:r>
                  <a:rPr lang="ro-RO" dirty="0"/>
                  <a:t>. Fie G=(X, U) un graf neorientat. Graful G se numește </a:t>
                </a:r>
                <a:r>
                  <a:rPr lang="ro-RO" b="1" dirty="0">
                    <a:solidFill>
                      <a:srgbClr val="C00000"/>
                    </a:solidFill>
                  </a:rPr>
                  <a:t>graf complet </a:t>
                </a:r>
                <a:r>
                  <a:rPr lang="ro-RO" dirty="0"/>
                  <a:t>dacă oricare două vârfuri distincte ale sale sunt adiacente. Un graf complet cu n vârfuri se notează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o-RO" dirty="0"/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1985ED4E-825B-0184-CDA2-D30F87C5E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757" r="-40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2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FE1D931-1DFC-B147-FA6F-ABBCFC93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309472"/>
            <a:ext cx="5002376" cy="352529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97D2FB47-1885-4A71-584B-630733300561}"/>
                  </a:ext>
                </a:extLst>
              </p:cNvPr>
              <p:cNvSpPr txBox="1"/>
              <p:nvPr/>
            </p:nvSpPr>
            <p:spPr>
              <a:xfrm>
                <a:off x="948054" y="3834765"/>
                <a:ext cx="10539095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b="1" dirty="0">
                    <a:solidFill>
                      <a:srgbClr val="0070C0"/>
                    </a:solidFill>
                  </a:rPr>
                  <a:t>Teoremă</a:t>
                </a:r>
              </a:p>
              <a:p>
                <a:r>
                  <a:rPr lang="ro-RO" sz="2800" dirty="0"/>
                  <a:t>Într-un graf complet cu n vârfuri sunt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2800" dirty="0"/>
                  <a:t>=n∗(n−1)/2 muchii </a:t>
                </a:r>
              </a:p>
              <a:p>
                <a:r>
                  <a:rPr lang="ro-RO" sz="2800" dirty="0"/>
                  <a:t>și fiecare vârf are gradul n-1.</a:t>
                </a:r>
              </a:p>
              <a:p>
                <a:r>
                  <a:rPr lang="ro-RO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Propoziție</a:t>
                </a:r>
              </a:p>
              <a:p>
                <a:r>
                  <a:rPr lang="ro-RO" sz="2800" dirty="0"/>
                  <a:t>Sunt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ro-RO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ro-RO" sz="2800" b="0" i="0" smtClean="0">
                            <a:latin typeface="Cambria Math" panose="02040503050406030204" pitchFamily="18" charset="0"/>
                          </a:rPr>
                          <m:t>*(</m:t>
                        </m:r>
                        <m:r>
                          <m:rPr>
                            <m:nor/>
                          </m:rPr>
                          <a:rPr lang="ro-RO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ro-RO" sz="2800" b="0" i="0" smtClean="0">
                            <a:latin typeface="Cambria Math" panose="02040503050406030204" pitchFamily="18" charset="0"/>
                          </a:rPr>
                          <m:t>-1)/2</m:t>
                        </m:r>
                      </m:sup>
                    </m:sSup>
                  </m:oMath>
                </a14:m>
                <a:r>
                  <a:rPr lang="ro-RO" sz="2800" dirty="0"/>
                  <a:t>grafuri neorientate distincte cu n vârfuri.</a:t>
                </a:r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97D2FB47-1885-4A71-584B-630733300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54" y="3834765"/>
                <a:ext cx="10539095" cy="2330638"/>
              </a:xfrm>
              <a:prstGeom prst="rect">
                <a:avLst/>
              </a:prstGeom>
              <a:blipFill>
                <a:blip r:embed="rId3"/>
                <a:stretch>
                  <a:fillRect l="-1215" t="-2618" b="-654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6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5B27C1-696F-F4CD-201E-301C3F7A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rgbClr val="7030A0"/>
                </a:solidFill>
              </a:rPr>
              <a:t>APLICATII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5CC652-A418-EBC0-0644-2DAAE0A4E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2593"/>
            <a:ext cx="4937760" cy="416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2600" dirty="0"/>
              <a:t>1. Fie graful neorientat</a:t>
            </a:r>
          </a:p>
          <a:p>
            <a:endParaRPr lang="ro-RO" sz="2000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E679267-B7F2-04F1-7EF8-454633F7F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1" y="365125"/>
            <a:ext cx="6522719" cy="61277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Desenați un graf parțial al său?</a:t>
            </a:r>
          </a:p>
          <a:p>
            <a:pPr marL="514350" indent="-514350">
              <a:buAutoNum type="arabicPeriod"/>
            </a:pPr>
            <a:r>
              <a:rPr lang="ro-RO" dirty="0"/>
              <a:t>Desenați un subgraf al său?</a:t>
            </a:r>
          </a:p>
          <a:p>
            <a:pPr marL="514350" indent="-514350">
              <a:buAutoNum type="arabicPeriod"/>
            </a:pPr>
            <a:r>
              <a:rPr lang="ro-RO" dirty="0"/>
              <a:t>Câte grafuri parțiale admite graful?</a:t>
            </a:r>
          </a:p>
          <a:p>
            <a:pPr marL="514350" indent="-514350">
              <a:buAutoNum type="arabicPeriod"/>
            </a:pPr>
            <a:r>
              <a:rPr lang="ro-RO" dirty="0"/>
              <a:t>Câte subgrafuri admite graful?</a:t>
            </a:r>
          </a:p>
          <a:p>
            <a:pPr marL="514350" indent="-514350">
              <a:buAutoNum type="arabicPeriod"/>
            </a:pPr>
            <a:r>
              <a:rPr lang="ro-RO" dirty="0"/>
              <a:t>Câte muchii trebuie eliminate pentru graful să devină nul?</a:t>
            </a:r>
          </a:p>
          <a:p>
            <a:pPr marL="514350" indent="-514350">
              <a:buAutoNum type="arabicPeriod"/>
            </a:pPr>
            <a:r>
              <a:rPr lang="ro-RO" dirty="0"/>
              <a:t>Câte muchii trebuie adăugate pentru graful să devină complet?</a:t>
            </a:r>
          </a:p>
          <a:p>
            <a:pPr marL="514350" indent="-514350">
              <a:buAutoNum type="arabicPeriod"/>
            </a:pPr>
            <a:r>
              <a:rPr lang="ro-RO" dirty="0"/>
              <a:t>Câte grafuri se pot construi cu n=5 vârfuri?</a:t>
            </a:r>
          </a:p>
          <a:p>
            <a:pPr marL="514350" indent="-514350">
              <a:buAutoNum type="arabicPeriod"/>
            </a:pPr>
            <a:r>
              <a:rPr lang="ro-RO" dirty="0"/>
              <a:t>Desenați toate grafurile care se pot construi cu n=4 noduri (TEMA)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121A8A3-35F5-8B5A-81F8-62183842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" y="2351140"/>
            <a:ext cx="4574857" cy="38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5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1B1B37-D77E-1571-95E5-0014581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LANT. CICLU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DB1E2E3-34C1-4294-83F3-B6AB4E9A3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820400" cy="470058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o-RO" b="1" dirty="0">
                    <a:solidFill>
                      <a:srgbClr val="C00000"/>
                    </a:solidFill>
                  </a:rPr>
                  <a:t>Definiție</a:t>
                </a:r>
                <a:r>
                  <a:rPr lang="ro-RO" dirty="0"/>
                  <a:t>: Se numește </a:t>
                </a:r>
                <a:r>
                  <a:rPr lang="ro-RO" b="1" dirty="0">
                    <a:solidFill>
                      <a:srgbClr val="C00000"/>
                    </a:solidFill>
                  </a:rPr>
                  <a:t>lanț</a:t>
                </a:r>
                <a:r>
                  <a:rPr lang="ro-RO" dirty="0"/>
                  <a:t> o succesiune de vârfuri L=[x1,x2,⋯xk] cu proprietatea că oricare două vârfuri consecutive sunt adiacente.</a:t>
                </a:r>
              </a:p>
              <a:p>
                <a:endParaRPr lang="ro-RO" dirty="0"/>
              </a:p>
              <a:p>
                <a:r>
                  <a:rPr lang="ro-RO" dirty="0"/>
                  <a:t>Vârfurile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dirty="0"/>
                  <a:t>  se numesc </a:t>
                </a:r>
                <a:r>
                  <a:rPr lang="ro-RO" b="1" dirty="0">
                    <a:solidFill>
                      <a:srgbClr val="C00000"/>
                    </a:solidFill>
                  </a:rPr>
                  <a:t>extremitățile lanțului</a:t>
                </a:r>
                <a:r>
                  <a:rPr lang="ro-RO" dirty="0"/>
                  <a:t>. Numărul k-1 se numește </a:t>
                </a:r>
                <a:r>
                  <a:rPr lang="ro-RO" b="1" dirty="0">
                    <a:solidFill>
                      <a:srgbClr val="C00000"/>
                    </a:solidFill>
                  </a:rPr>
                  <a:t>lungimea lanțului </a:t>
                </a:r>
                <a:r>
                  <a:rPr lang="ro-RO" dirty="0"/>
                  <a:t>și este numărul de muchii din care este format.</a:t>
                </a:r>
              </a:p>
              <a:p>
                <a:endParaRPr lang="ro-RO" dirty="0"/>
              </a:p>
              <a:p>
                <a:r>
                  <a:rPr lang="ro-RO" dirty="0"/>
                  <a:t>Lanțul care conține numai vârfuri distincte, două câte două, este </a:t>
                </a:r>
                <a:r>
                  <a:rPr lang="ro-RO" b="1" dirty="0">
                    <a:solidFill>
                      <a:srgbClr val="C00000"/>
                    </a:solidFill>
                  </a:rPr>
                  <a:t>lanț elementar</a:t>
                </a:r>
                <a:r>
                  <a:rPr lang="ro-RO" dirty="0">
                    <a:solidFill>
                      <a:srgbClr val="C00000"/>
                    </a:solidFill>
                  </a:rPr>
                  <a:t>.</a:t>
                </a:r>
              </a:p>
              <a:p>
                <a:endParaRPr lang="ro-RO" dirty="0"/>
              </a:p>
              <a:p>
                <a:r>
                  <a:rPr lang="ro-RO" dirty="0"/>
                  <a:t>Lanțul care conține numai muchii distincte este </a:t>
                </a:r>
                <a:r>
                  <a:rPr lang="ro-RO" b="1" dirty="0">
                    <a:solidFill>
                      <a:srgbClr val="C00000"/>
                    </a:solidFill>
                  </a:rPr>
                  <a:t>lanț simplu</a:t>
                </a:r>
                <a:r>
                  <a:rPr lang="ro-RO" dirty="0"/>
                  <a:t>. Dacă muchiile unui lanț nu sunt distincte se numește </a:t>
                </a:r>
                <a:r>
                  <a:rPr lang="ro-RO" b="1" dirty="0">
                    <a:solidFill>
                      <a:srgbClr val="C00000"/>
                    </a:solidFill>
                  </a:rPr>
                  <a:t>lanț compus</a:t>
                </a:r>
                <a:r>
                  <a:rPr lang="ro-RO" dirty="0"/>
                  <a:t>.</a:t>
                </a:r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DB1E2E3-34C1-4294-83F3-B6AB4E9A3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820400" cy="4700587"/>
              </a:xfrm>
              <a:blipFill>
                <a:blip r:embed="rId2"/>
                <a:stretch>
                  <a:fillRect l="-789" t="-272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4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0573D1-092A-6A80-66D1-327B87BD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LANT. CICLU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6731B3-88DB-3495-C56C-934A6168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650" cy="4900612"/>
          </a:xfrm>
        </p:spPr>
        <p:txBody>
          <a:bodyPr>
            <a:normAutofit/>
          </a:bodyPr>
          <a:lstStyle/>
          <a:p>
            <a:r>
              <a:rPr lang="ro-RO" b="1" dirty="0">
                <a:solidFill>
                  <a:srgbClr val="C00000"/>
                </a:solidFill>
              </a:rPr>
              <a:t>Definiție</a:t>
            </a:r>
            <a:r>
              <a:rPr lang="ro-RO" dirty="0"/>
              <a:t>: Se numește </a:t>
            </a:r>
            <a:r>
              <a:rPr lang="ro-RO" b="1" dirty="0">
                <a:solidFill>
                  <a:srgbClr val="C00000"/>
                </a:solidFill>
              </a:rPr>
              <a:t>ciclu</a:t>
            </a:r>
            <a:r>
              <a:rPr lang="ro-RO" dirty="0"/>
              <a:t> un lanț simplu în care primul vârf este identic cu ultimul. </a:t>
            </a:r>
          </a:p>
          <a:p>
            <a:endParaRPr lang="ro-RO" dirty="0"/>
          </a:p>
          <a:p>
            <a:r>
              <a:rPr lang="ro-RO" dirty="0"/>
              <a:t>Dacă toate vârfurile sunt distincte, mai puțin primul și ultimul, se numește </a:t>
            </a:r>
            <a:r>
              <a:rPr lang="ro-RO" b="1" dirty="0">
                <a:solidFill>
                  <a:srgbClr val="C00000"/>
                </a:solidFill>
              </a:rPr>
              <a:t>ciclu elementar</a:t>
            </a:r>
            <a:r>
              <a:rPr lang="ro-RO" dirty="0"/>
              <a:t>.</a:t>
            </a:r>
          </a:p>
          <a:p>
            <a:r>
              <a:rPr lang="ro-RO" b="1" dirty="0">
                <a:solidFill>
                  <a:srgbClr val="C00000"/>
                </a:solidFill>
              </a:rPr>
              <a:t>Lungimea unui ciclu </a:t>
            </a:r>
            <a:r>
              <a:rPr lang="ro-RO" dirty="0"/>
              <a:t>este egală cu numărul de muchii din ciclu. Lungimea minimă a unui ciclu este 3.</a:t>
            </a:r>
          </a:p>
          <a:p>
            <a:r>
              <a:rPr lang="ro-RO" dirty="0"/>
              <a:t>Un graf neorientat care nu conține niciun ciclu se numește </a:t>
            </a:r>
            <a:r>
              <a:rPr lang="ro-RO" b="1" dirty="0">
                <a:solidFill>
                  <a:srgbClr val="C00000"/>
                </a:solidFill>
              </a:rPr>
              <a:t>aciclic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8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BCD1B7-8CFB-EBEE-D0F6-9FE7DAA9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LANT. CICLU. 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7BDA894-B2A0-4953-9095-D52E56077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239" y="1452563"/>
            <a:ext cx="7498081" cy="5405437"/>
          </a:xfrm>
        </p:spPr>
      </p:pic>
    </p:spTree>
    <p:extLst>
      <p:ext uri="{BB962C8B-B14F-4D97-AF65-F5344CB8AC3E}">
        <p14:creationId xmlns:p14="http://schemas.microsoft.com/office/powerpoint/2010/main" val="120372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5B27C1-696F-F4CD-201E-301C3F7A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rgbClr val="7030A0"/>
                </a:solidFill>
              </a:rPr>
              <a:t>APLICATII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5CC652-A418-EBC0-0644-2DAAE0A4E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2593"/>
            <a:ext cx="493776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600" dirty="0"/>
              <a:t>1. Fie graful neorientat</a:t>
            </a:r>
          </a:p>
          <a:p>
            <a:endParaRPr lang="ro-RO" sz="2000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E679267-B7F2-04F1-7EF8-454633F7F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1" y="365125"/>
            <a:ext cx="6522719" cy="61277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Scrieți un lanț elementar</a:t>
            </a:r>
          </a:p>
          <a:p>
            <a:pPr marL="514350" indent="-514350">
              <a:buAutoNum type="arabicPeriod"/>
            </a:pPr>
            <a:r>
              <a:rPr lang="ro-RO" dirty="0"/>
              <a:t>Scrieți un lanț neelementar</a:t>
            </a:r>
          </a:p>
          <a:p>
            <a:pPr marL="514350" indent="-514350">
              <a:buAutoNum type="arabicPeriod"/>
            </a:pPr>
            <a:r>
              <a:rPr lang="ro-RO" dirty="0"/>
              <a:t>Scrieți un lanț simplu?</a:t>
            </a:r>
          </a:p>
          <a:p>
            <a:pPr marL="514350" indent="-514350">
              <a:buAutoNum type="arabicPeriod"/>
            </a:pPr>
            <a:r>
              <a:rPr lang="ro-RO" dirty="0"/>
              <a:t>Scrieți un lanț care nu este simplu?</a:t>
            </a:r>
          </a:p>
          <a:p>
            <a:pPr marL="514350" indent="-514350">
              <a:buAutoNum type="arabicPeriod"/>
            </a:pPr>
            <a:r>
              <a:rPr lang="ro-RO" dirty="0"/>
              <a:t>Scrieți un ciclu elementar</a:t>
            </a:r>
          </a:p>
          <a:p>
            <a:pPr marL="514350" indent="-514350">
              <a:buAutoNum type="arabicPeriod"/>
            </a:pPr>
            <a:r>
              <a:rPr lang="ro-RO" dirty="0"/>
              <a:t>Scrieți un ciclu neelementar</a:t>
            </a:r>
          </a:p>
          <a:p>
            <a:pPr marL="514350" indent="-514350">
              <a:buAutoNum type="arabicPeriod"/>
            </a:pPr>
            <a:r>
              <a:rPr lang="ro-RO" dirty="0"/>
              <a:t>Scrieți un ciclu de lungime </a:t>
            </a:r>
          </a:p>
          <a:p>
            <a:pPr marL="514350" indent="-514350">
              <a:buAutoNum type="arabicPeriod"/>
            </a:pPr>
            <a:r>
              <a:rPr lang="ro-RO" dirty="0"/>
              <a:t>Scrieți toate ciclurile simple (TEMA)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5333B642-5460-6FA5-1C40-B8F81788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243747"/>
            <a:ext cx="4810246" cy="41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CF32FB-8F01-65F5-57BF-35B21DB6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 CONEX. COMPONENTACONEXA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D0E90C8-B378-1D0F-E506-A3E93682D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10887075" cy="4802187"/>
          </a:xfrm>
        </p:spPr>
        <p:txBody>
          <a:bodyPr>
            <a:noAutofit/>
          </a:bodyPr>
          <a:lstStyle/>
          <a:p>
            <a:r>
              <a:rPr lang="ro-RO" sz="2400" b="1" dirty="0">
                <a:solidFill>
                  <a:srgbClr val="C00000"/>
                </a:solidFill>
              </a:rPr>
              <a:t>Definiție</a:t>
            </a:r>
            <a:r>
              <a:rPr lang="ro-RO" sz="2400" dirty="0"/>
              <a:t>: Un graf neorientat se numește </a:t>
            </a:r>
            <a:r>
              <a:rPr lang="ro-RO" sz="2400" b="1" dirty="0">
                <a:solidFill>
                  <a:srgbClr val="C00000"/>
                </a:solidFill>
              </a:rPr>
              <a:t>graf conex </a:t>
            </a:r>
            <a:r>
              <a:rPr lang="ro-RO" sz="2400" dirty="0"/>
              <a:t>dacă pentru oricare două vârfuri x și y diferite ale sale, există cel puțin un lanț care le leagă, adică x este extremitatea inițială și y este extremitatea finală.</a:t>
            </a:r>
          </a:p>
          <a:p>
            <a:endParaRPr lang="ro-RO" sz="2400" dirty="0"/>
          </a:p>
          <a:p>
            <a:r>
              <a:rPr lang="ro-RO" sz="2400" dirty="0"/>
              <a:t>Definiție: Se numește </a:t>
            </a:r>
            <a:r>
              <a:rPr lang="ro-RO" sz="2400" b="1" dirty="0">
                <a:solidFill>
                  <a:srgbClr val="C00000"/>
                </a:solidFill>
              </a:rPr>
              <a:t>componentă conexă </a:t>
            </a:r>
            <a:r>
              <a:rPr lang="ro-RO" sz="2400" dirty="0"/>
              <a:t>a unui graf G=(X,U) un subgraf H=(Y, V), conex, al lui G care are proprietatea că nu există nici un lanț în G care să lege un vârf din Y cu un vârf din X – Y.</a:t>
            </a:r>
          </a:p>
          <a:p>
            <a:r>
              <a:rPr lang="ro-RO" sz="2400" dirty="0"/>
              <a:t>Subgraful H este conex și maximal cu această proprietate (dacă s-ar mai adăuga un vârf nu ar mai fi conex.)</a:t>
            </a:r>
          </a:p>
          <a:p>
            <a:r>
              <a:rPr lang="ro-RO" sz="2400" b="1" dirty="0">
                <a:solidFill>
                  <a:schemeClr val="accent6">
                    <a:lumMod val="75000"/>
                  </a:schemeClr>
                </a:solidFill>
              </a:rPr>
              <a:t>Observație</a:t>
            </a:r>
          </a:p>
          <a:p>
            <a:r>
              <a:rPr lang="ro-RO" sz="2400" dirty="0"/>
              <a:t>Un graf este conex dacă admite o singură componentă conexă.</a:t>
            </a:r>
          </a:p>
        </p:txBody>
      </p:sp>
    </p:spTree>
    <p:extLst>
      <p:ext uri="{BB962C8B-B14F-4D97-AF65-F5344CB8AC3E}">
        <p14:creationId xmlns:p14="http://schemas.microsoft.com/office/powerpoint/2010/main" val="28045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91B93D-2C6F-8462-08D3-A6906355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EXEMPLE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24B4D275-6BA9-A917-81D1-7FDDF1F107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1041" y="1842933"/>
            <a:ext cx="4471039" cy="4415627"/>
          </a:xfrm>
        </p:spPr>
      </p:pic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4660A8FE-2376-16B7-3D1B-FBF632F18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3217" y="1335088"/>
            <a:ext cx="5768783" cy="4567872"/>
          </a:xfrm>
        </p:spPr>
      </p:pic>
    </p:spTree>
    <p:extLst>
      <p:ext uri="{BB962C8B-B14F-4D97-AF65-F5344CB8AC3E}">
        <p14:creationId xmlns:p14="http://schemas.microsoft.com/office/powerpoint/2010/main" val="30995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67260D-BCFA-A541-CF73-043D0E8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TERMINOLOGIE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3724440-DC3F-2196-958D-8A2371F3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6119191" cy="3636686"/>
          </a:xfrm>
        </p:spPr>
        <p:txBody>
          <a:bodyPr>
            <a:normAutofit fontScale="85000" lnSpcReduction="20000"/>
          </a:bodyPr>
          <a:lstStyle/>
          <a:p>
            <a:r>
              <a:rPr lang="ro-RO" b="1" dirty="0">
                <a:solidFill>
                  <a:srgbClr val="C00000"/>
                </a:solidFill>
              </a:rPr>
              <a:t>Definiție</a:t>
            </a:r>
            <a:r>
              <a:rPr lang="ro-RO" dirty="0"/>
              <a:t>: Se numește </a:t>
            </a:r>
            <a:r>
              <a:rPr lang="ro-RO" b="1" dirty="0">
                <a:solidFill>
                  <a:srgbClr val="C00000"/>
                </a:solidFill>
              </a:rPr>
              <a:t>graf neorientat </a:t>
            </a:r>
            <a:r>
              <a:rPr lang="ro-RO" dirty="0"/>
              <a:t>o pereche ordonată de mulțimi G=(X,U), unde:</a:t>
            </a:r>
          </a:p>
          <a:p>
            <a:r>
              <a:rPr lang="ro-RO" dirty="0"/>
              <a:t>X este o mulțime finită și </a:t>
            </a:r>
            <a:r>
              <a:rPr lang="ro-RO" dirty="0" err="1"/>
              <a:t>nevidă</a:t>
            </a:r>
            <a:r>
              <a:rPr lang="ro-RO" dirty="0"/>
              <a:t> de elemente numite vârfuri sau noduri;</a:t>
            </a:r>
          </a:p>
          <a:p>
            <a:r>
              <a:rPr lang="ro-RO" dirty="0"/>
              <a:t>U este o mulțime finită de submulțimi cu două elemente din X, numite muchii.</a:t>
            </a:r>
          </a:p>
          <a:p>
            <a:r>
              <a:rPr lang="ro-RO" dirty="0"/>
              <a:t>Notăm cu n numărul de vârfuri,</a:t>
            </a:r>
          </a:p>
          <a:p>
            <a:pPr marL="0" indent="0">
              <a:buNone/>
            </a:pPr>
            <a:r>
              <a:rPr lang="ro-RO" dirty="0"/>
              <a:t>respectiv cu m numărul de muchii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45588A-23EE-95AA-BBCC-CB048449062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12520" y="5516200"/>
            <a:ext cx="10408920" cy="126442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Helvetica Neue"/>
              </a:rPr>
              <a:t>Exemplu: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Fie 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G=(X,U)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unde:</a:t>
            </a:r>
            <a:endParaRPr kumimoji="0" lang="ro-RO" altLang="ro-R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X={1,2,3,4,5,6,7,8,9,10,11}</a:t>
            </a:r>
            <a:endParaRPr kumimoji="0" lang="ro-RO" altLang="ro-RO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U={[1,4],[1,5],[2,3],[2,8],[3,11],[4,5],[4,9],[7,10],[8,11]}</a:t>
            </a:r>
            <a:endParaRPr kumimoji="0" lang="ro-RO" altLang="ro-RO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6DE8A8AF-57C4-3118-EDC1-FA5A2819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34" y="1667090"/>
            <a:ext cx="5045765" cy="35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108975-0280-0348-D1FC-31AEAD27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7030A0"/>
                </a:solidFill>
              </a:rPr>
              <a:t>APLICATII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DF021D-2649-8D7F-148D-2812CB13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1. Un graf neorientat are 6 noduri și fiecare dintre acestea are gradul egal cu 1. Indicați numărul de componente conexe ale grafului.</a:t>
            </a:r>
          </a:p>
          <a:p>
            <a:r>
              <a:rPr lang="ro-RO" dirty="0"/>
              <a:t>a. 1		 b. 2 		c. 3 		d. 4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Desena</a:t>
            </a:r>
            <a:r>
              <a:rPr lang="ro-RO" dirty="0"/>
              <a:t>ți un graf cu 5 vârfuri care să conțină  3 componente conexe și să nu aibă vârfuri izolate.</a:t>
            </a:r>
          </a:p>
        </p:txBody>
      </p:sp>
    </p:spTree>
    <p:extLst>
      <p:ext uri="{BB962C8B-B14F-4D97-AF65-F5344CB8AC3E}">
        <p14:creationId xmlns:p14="http://schemas.microsoft.com/office/powerpoint/2010/main" val="227875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997DFA-1242-50AE-FC23-03060CB1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 HAMILTONIAN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95EF9E6-FCE8-1891-9EDD-A7B4DF8C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>
                <a:solidFill>
                  <a:srgbClr val="C00000"/>
                </a:solidFill>
              </a:rPr>
              <a:t>Definiție</a:t>
            </a:r>
            <a:r>
              <a:rPr lang="ro-RO" dirty="0"/>
              <a:t>: Se numește graf </a:t>
            </a:r>
            <a:r>
              <a:rPr lang="ro-RO" dirty="0" err="1"/>
              <a:t>hamiltonian</a:t>
            </a:r>
            <a:r>
              <a:rPr lang="ro-RO" dirty="0"/>
              <a:t> un graf care conține un ciclu </a:t>
            </a:r>
            <a:r>
              <a:rPr lang="ro-RO" dirty="0" err="1"/>
              <a:t>hamiltonian</a:t>
            </a:r>
            <a:r>
              <a:rPr lang="ro-RO" dirty="0"/>
              <a:t>. Se numește ciclu </a:t>
            </a:r>
            <a:r>
              <a:rPr lang="ro-RO" dirty="0" err="1"/>
              <a:t>hamiltonian</a:t>
            </a:r>
            <a:r>
              <a:rPr lang="ro-RO" dirty="0"/>
              <a:t> un ciclu elementar care conține toate vârfurile grafului.</a:t>
            </a:r>
          </a:p>
          <a:p>
            <a:endParaRPr lang="ro-RO" dirty="0"/>
          </a:p>
          <a:p>
            <a:r>
              <a:rPr lang="ro-RO" b="1" dirty="0">
                <a:solidFill>
                  <a:schemeClr val="accent5">
                    <a:lumMod val="75000"/>
                  </a:schemeClr>
                </a:solidFill>
              </a:rPr>
              <a:t>Teoremă</a:t>
            </a:r>
            <a:r>
              <a:rPr lang="ro-RO" dirty="0"/>
              <a:t>: Un G un graf neorientat. Dacă are n≥3 vârfuri </a:t>
            </a:r>
            <a:r>
              <a:rPr lang="ro-RO" dirty="0" err="1"/>
              <a:t>şi</a:t>
            </a:r>
            <a:r>
              <a:rPr lang="ro-RO" dirty="0"/>
              <a:t> gradul oricărui vârf verifică inegalitatea d(x)≥n/2 atunci G este </a:t>
            </a:r>
            <a:r>
              <a:rPr lang="ro-RO" dirty="0" err="1"/>
              <a:t>hamiltonian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6701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D28487-9551-632F-45AD-B4B8B8A6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 HAMILTONIAN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E8657F6-CAF9-5BD4-3E6A-BF257504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7030A0"/>
                </a:solidFill>
              </a:rPr>
              <a:t>Exemplu</a:t>
            </a:r>
            <a:r>
              <a:rPr lang="es-ES" b="1" dirty="0">
                <a:solidFill>
                  <a:srgbClr val="7030A0"/>
                </a:solidFill>
              </a:rPr>
              <a:t>:</a:t>
            </a:r>
            <a:r>
              <a:rPr lang="es-ES" dirty="0"/>
              <a:t> </a:t>
            </a:r>
            <a:r>
              <a:rPr lang="es-ES" dirty="0" err="1"/>
              <a:t>Graful</a:t>
            </a:r>
            <a:r>
              <a:rPr lang="es-ES" dirty="0"/>
              <a:t> </a:t>
            </a:r>
            <a:r>
              <a:rPr lang="es-ES" dirty="0" err="1"/>
              <a:t>următor</a:t>
            </a:r>
            <a:r>
              <a:rPr lang="es-ES" dirty="0"/>
              <a:t> este </a:t>
            </a:r>
            <a:r>
              <a:rPr lang="es-ES" dirty="0" err="1"/>
              <a:t>hamiltonian</a:t>
            </a:r>
            <a:r>
              <a:rPr lang="es-ES" dirty="0"/>
              <a:t>. </a:t>
            </a:r>
            <a:endParaRPr lang="ro-RO" dirty="0"/>
          </a:p>
          <a:p>
            <a:r>
              <a:rPr lang="es-ES" dirty="0"/>
              <a:t>Un </a:t>
            </a:r>
            <a:r>
              <a:rPr lang="es-ES" dirty="0" err="1"/>
              <a:t>ciclu</a:t>
            </a:r>
            <a:r>
              <a:rPr lang="es-ES" dirty="0"/>
              <a:t> </a:t>
            </a:r>
            <a:r>
              <a:rPr lang="es-ES" dirty="0" err="1"/>
              <a:t>hamiltonian</a:t>
            </a:r>
            <a:r>
              <a:rPr lang="es-ES" dirty="0"/>
              <a:t> este: [1,4,2,3,7,6,5,1]</a:t>
            </a:r>
          </a:p>
          <a:p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981C877D-50AE-E41A-7ACD-AC4DD0EE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89" y="3302835"/>
            <a:ext cx="6122371" cy="33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2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418B4F-9EFB-A1F4-CFBD-76EE795C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 EULERIAN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36CEA19-823A-D94A-A6CC-0E980B90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>
                <a:solidFill>
                  <a:srgbClr val="C00000"/>
                </a:solidFill>
              </a:rPr>
              <a:t>Definiție</a:t>
            </a:r>
            <a:r>
              <a:rPr lang="ro-RO" dirty="0"/>
              <a:t>: Se numește graf </a:t>
            </a:r>
            <a:r>
              <a:rPr lang="ro-RO" dirty="0" err="1"/>
              <a:t>eulerian</a:t>
            </a:r>
            <a:r>
              <a:rPr lang="ro-RO" dirty="0"/>
              <a:t> un graf care conține un ciclu </a:t>
            </a:r>
            <a:r>
              <a:rPr lang="ro-RO" dirty="0" err="1"/>
              <a:t>eulerian</a:t>
            </a:r>
            <a:r>
              <a:rPr lang="ro-RO" dirty="0"/>
              <a:t>. Se numește ciclu </a:t>
            </a:r>
            <a:r>
              <a:rPr lang="ro-RO" dirty="0" err="1"/>
              <a:t>eulerian</a:t>
            </a:r>
            <a:r>
              <a:rPr lang="ro-RO" dirty="0"/>
              <a:t> un ciclu care conține toate muchiile grafului.</a:t>
            </a:r>
          </a:p>
          <a:p>
            <a:endParaRPr lang="ro-RO" dirty="0"/>
          </a:p>
          <a:p>
            <a:r>
              <a:rPr lang="ro-RO" b="1" dirty="0">
                <a:solidFill>
                  <a:schemeClr val="accent5">
                    <a:lumMod val="75000"/>
                  </a:schemeClr>
                </a:solidFill>
              </a:rPr>
              <a:t>Teoremă</a:t>
            </a:r>
            <a:r>
              <a:rPr lang="ro-RO" dirty="0"/>
              <a:t>: Un graf G = (X,U), fără vârfuri izolate, este </a:t>
            </a:r>
            <a:r>
              <a:rPr lang="ro-RO" dirty="0" err="1"/>
              <a:t>eulerian</a:t>
            </a:r>
            <a:r>
              <a:rPr lang="ro-RO" dirty="0"/>
              <a:t> dacă </a:t>
            </a:r>
            <a:r>
              <a:rPr lang="ro-RO" dirty="0" err="1"/>
              <a:t>şi</a:t>
            </a:r>
            <a:r>
              <a:rPr lang="ro-RO" dirty="0"/>
              <a:t> numai dacă este conex </a:t>
            </a:r>
            <a:r>
              <a:rPr lang="ro-RO" dirty="0" err="1"/>
              <a:t>şi</a:t>
            </a:r>
            <a:endParaRPr lang="ro-RO" dirty="0"/>
          </a:p>
          <a:p>
            <a:r>
              <a:rPr lang="ro-RO" dirty="0"/>
              <a:t>gradele tuturor vârfurilor sale sunt numere pare.</a:t>
            </a:r>
          </a:p>
        </p:txBody>
      </p:sp>
    </p:spTree>
    <p:extLst>
      <p:ext uri="{BB962C8B-B14F-4D97-AF65-F5344CB8AC3E}">
        <p14:creationId xmlns:p14="http://schemas.microsoft.com/office/powerpoint/2010/main" val="3234768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109BA2-2CF0-4FF5-37FA-3CA714CA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 EULERIAN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B683E9-B649-7FA0-E581-585EF5CA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Exemplu</a:t>
            </a:r>
            <a:r>
              <a:rPr lang="es-ES" dirty="0"/>
              <a:t>: </a:t>
            </a:r>
            <a:r>
              <a:rPr lang="es-ES" dirty="0" err="1"/>
              <a:t>Graful</a:t>
            </a:r>
            <a:r>
              <a:rPr lang="es-ES" dirty="0"/>
              <a:t> </a:t>
            </a:r>
            <a:r>
              <a:rPr lang="es-ES" dirty="0" err="1"/>
              <a:t>următor</a:t>
            </a:r>
            <a:r>
              <a:rPr lang="es-ES" dirty="0"/>
              <a:t> este </a:t>
            </a:r>
            <a:r>
              <a:rPr lang="es-ES" dirty="0" err="1"/>
              <a:t>eulerian</a:t>
            </a:r>
            <a:r>
              <a:rPr lang="es-ES" dirty="0"/>
              <a:t>. </a:t>
            </a:r>
            <a:endParaRPr lang="ro-RO" dirty="0"/>
          </a:p>
          <a:p>
            <a:r>
              <a:rPr lang="es-ES" dirty="0"/>
              <a:t>Un </a:t>
            </a:r>
            <a:r>
              <a:rPr lang="es-ES" dirty="0" err="1"/>
              <a:t>ciclu</a:t>
            </a:r>
            <a:r>
              <a:rPr lang="es-ES" dirty="0"/>
              <a:t> </a:t>
            </a:r>
            <a:r>
              <a:rPr lang="es-ES" dirty="0" err="1"/>
              <a:t>eulerian</a:t>
            </a:r>
            <a:r>
              <a:rPr lang="es-ES" dirty="0"/>
              <a:t> este: [1,4,2,1,3,2,7,3,5,7,6,5,1]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681E33C-AF99-3E92-CBC3-237462AA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78" y="3284060"/>
            <a:ext cx="6120914" cy="3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1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5B27C1-696F-F4CD-201E-301C3F7A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rgbClr val="7030A0"/>
                </a:solidFill>
              </a:rPr>
              <a:t>APLICATII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E679267-B7F2-04F1-7EF8-454633F7F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1" y="1690687"/>
            <a:ext cx="11159490" cy="480218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Desenați un graf cu 5 vârfuri care este </a:t>
            </a:r>
            <a:r>
              <a:rPr lang="ro-RO" dirty="0" err="1"/>
              <a:t>hamiltonian</a:t>
            </a:r>
            <a:r>
              <a:rPr lang="ro-RO" dirty="0"/>
              <a:t> si </a:t>
            </a:r>
            <a:r>
              <a:rPr lang="ro-RO" dirty="0" err="1"/>
              <a:t>eulerian</a:t>
            </a: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Desenați un graf cu 5 vârfuri care este </a:t>
            </a:r>
            <a:r>
              <a:rPr lang="ro-RO" dirty="0" err="1"/>
              <a:t>hamiltonian</a:t>
            </a:r>
            <a:r>
              <a:rPr lang="ro-RO" dirty="0"/>
              <a:t> si nu este </a:t>
            </a:r>
            <a:r>
              <a:rPr lang="ro-RO" dirty="0" err="1"/>
              <a:t>eulerian</a:t>
            </a: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Desenați un graf cu 5 vârfuri care este nu </a:t>
            </a:r>
            <a:r>
              <a:rPr lang="ro-RO" dirty="0" err="1"/>
              <a:t>hamiltonian</a:t>
            </a:r>
            <a:r>
              <a:rPr lang="ro-RO" dirty="0"/>
              <a:t> si este </a:t>
            </a:r>
            <a:r>
              <a:rPr lang="ro-RO" dirty="0" err="1"/>
              <a:t>eulerian</a:t>
            </a: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Desenați un graf cu 5 vârfuri care este nu este </a:t>
            </a:r>
            <a:r>
              <a:rPr lang="ro-RO" dirty="0" err="1"/>
              <a:t>hamiltonian</a:t>
            </a:r>
            <a:r>
              <a:rPr lang="ro-RO" dirty="0"/>
              <a:t> si nu este </a:t>
            </a:r>
            <a:r>
              <a:rPr lang="ro-RO" dirty="0" err="1"/>
              <a:t>eulerian</a:t>
            </a: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Un graf complet cu 5 vârfuri este </a:t>
            </a:r>
            <a:r>
              <a:rPr lang="ro-RO" dirty="0" err="1"/>
              <a:t>hamiltonian</a:t>
            </a:r>
            <a:r>
              <a:rPr lang="ro-RO" dirty="0"/>
              <a:t>? Dar </a:t>
            </a:r>
            <a:r>
              <a:rPr lang="ro-RO" dirty="0" err="1"/>
              <a:t>eulerian</a:t>
            </a:r>
            <a:r>
              <a:rPr lang="ro-R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87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4BC0F6F-8A41-6FA5-0083-D201D719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50"/>
            <a:ext cx="10515600" cy="4648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o-RO" dirty="0"/>
              <a:t>6. Un graf neorientat are 10 noduri, numerotate de la 1 la 10, și muchiile [1,4], [1,10], [2,3], [2,6], [2,9], [3,6], [4,10], [5,7], [5,8], [5,10], [7,8]. Indicați numărul minim de muchii care trebuie adăugate pentru ca graful obținut să aibă cel puțin un ciclu care să traverseze toate muchiile sale. </a:t>
            </a:r>
          </a:p>
          <a:p>
            <a:pPr marL="514350" indent="-514350">
              <a:buAutoNum type="alphaLcPeriod"/>
            </a:pPr>
            <a:r>
              <a:rPr lang="ro-RO" dirty="0"/>
              <a:t>1 		b. 2 		c. 3 		d.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neorientat</a:t>
            </a:r>
            <a:r>
              <a:rPr lang="en-US" dirty="0"/>
              <a:t> cu 5 </a:t>
            </a:r>
            <a:r>
              <a:rPr lang="en-US" dirty="0" err="1"/>
              <a:t>noduri</a:t>
            </a:r>
            <a:r>
              <a:rPr lang="en-US" dirty="0"/>
              <a:t>, </a:t>
            </a:r>
            <a:r>
              <a:rPr lang="en-US" dirty="0" err="1"/>
              <a:t>numerotate</a:t>
            </a:r>
            <a:r>
              <a:rPr lang="en-US" dirty="0"/>
              <a:t> de la 1 la 5, are </a:t>
            </a:r>
            <a:r>
              <a:rPr lang="en-US" dirty="0" err="1"/>
              <a:t>muchiile</a:t>
            </a:r>
            <a:r>
              <a:rPr lang="en-US" dirty="0"/>
              <a:t> [2,5], [3,1], [5,3], [5,4].  </a:t>
            </a:r>
            <a:r>
              <a:rPr lang="en-US" dirty="0" err="1"/>
              <a:t>Indicați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minim de </a:t>
            </a:r>
            <a:r>
              <a:rPr lang="en-US" dirty="0" err="1"/>
              <a:t>muchii</a:t>
            </a:r>
            <a:r>
              <a:rPr lang="en-US" dirty="0"/>
              <a:t> care pot fi </a:t>
            </a:r>
            <a:r>
              <a:rPr lang="en-US" dirty="0" err="1"/>
              <a:t>adăugate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obținut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 err="1"/>
              <a:t>ciclu</a:t>
            </a:r>
            <a:r>
              <a:rPr lang="en-US" dirty="0"/>
              <a:t> </a:t>
            </a:r>
            <a:r>
              <a:rPr lang="en-US" dirty="0" err="1"/>
              <a:t>elementar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conțină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1 		b. 2 		c. 3 		d. 4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254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4F08B09-16E7-42B2-B04E-8CFF9CF2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TERMINOLOGIE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09EE48-03CA-7D88-C4A9-F548FE8E1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974"/>
            <a:ext cx="10927992" cy="4896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Două vârfuri între care există muchie se numesc 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 Neue"/>
              </a:rPr>
              <a:t>adiacente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kumimoji="0" lang="ro-RO" alt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Două muchii sunt 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 Neue"/>
              </a:rPr>
              <a:t>incidente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dacă au o 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o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extremitate comună.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Un vârf este 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 Neue"/>
              </a:rPr>
              <a:t>incident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cu o muchie dacă vârful este extremitate a acelei muchii.</a:t>
            </a:r>
            <a:endParaRPr kumimoji="0" lang="ro-RO" alt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Mulțimea muchiilor are proprietatea de simetrie: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dacă 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este muchie, atunci și 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este muchie.</a:t>
            </a:r>
            <a:endParaRPr kumimoji="0" lang="ro-RO" alt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Conform definiției:</a:t>
            </a:r>
            <a:endParaRPr kumimoji="0" lang="ro-RO" alt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într-un graf neorientat nu există muchie de la un vârf la el însuși;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intre două vârfuri distincte există cel mult o muchie.</a:t>
            </a:r>
          </a:p>
          <a:p>
            <a:pPr marL="0" indent="0">
              <a:buFontTx/>
              <a:buChar char="•"/>
            </a:pPr>
            <a:r>
              <a:rPr lang="ro-RO" sz="2400" dirty="0"/>
              <a:t>În </a:t>
            </a:r>
            <a:r>
              <a:rPr lang="ro-RO" sz="2400" dirty="0">
                <a:solidFill>
                  <a:srgbClr val="660066"/>
                </a:solidFill>
              </a:rPr>
              <a:t>exemplul</a:t>
            </a:r>
            <a:r>
              <a:rPr lang="ro-RO" sz="2400" dirty="0"/>
              <a:t> de mai sus</a:t>
            </a:r>
          </a:p>
          <a:p>
            <a:pPr marL="457200" lvl="1" indent="0">
              <a:buFontTx/>
              <a:buChar char="•"/>
            </a:pP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Vârful 1 cu vârful 5 sunt adiacente</a:t>
            </a:r>
          </a:p>
          <a:p>
            <a:pPr marL="457200" lvl="1" indent="0">
              <a:buFontTx/>
              <a:buChar char="•"/>
            </a:pPr>
            <a:r>
              <a:rPr lang="ro-RO" altLang="ro-RO" sz="2000" dirty="0">
                <a:solidFill>
                  <a:srgbClr val="333333"/>
                </a:solidFill>
                <a:latin typeface="Helvetica Neue"/>
              </a:rPr>
              <a:t>Muchiile </a:t>
            </a:r>
            <a:r>
              <a:rPr lang="en-US" altLang="ro-RO" sz="2000" dirty="0">
                <a:solidFill>
                  <a:srgbClr val="333333"/>
                </a:solidFill>
                <a:latin typeface="Helvetica Neue"/>
              </a:rPr>
              <a:t>[1,5] </a:t>
            </a:r>
            <a:r>
              <a:rPr lang="en-US" altLang="ro-RO" sz="2000" dirty="0" err="1">
                <a:solidFill>
                  <a:srgbClr val="333333"/>
                </a:solidFill>
                <a:latin typeface="Helvetica Neue"/>
              </a:rPr>
              <a:t>si</a:t>
            </a:r>
            <a:r>
              <a:rPr lang="en-US" altLang="ro-RO" sz="2000" dirty="0">
                <a:solidFill>
                  <a:srgbClr val="333333"/>
                </a:solidFill>
                <a:latin typeface="Helvetica Neue"/>
              </a:rPr>
              <a:t> [1,4] sunt </a:t>
            </a:r>
            <a:r>
              <a:rPr lang="en-US" altLang="ro-RO" sz="2000" dirty="0" err="1">
                <a:solidFill>
                  <a:srgbClr val="333333"/>
                </a:solidFill>
                <a:latin typeface="Helvetica Neue"/>
              </a:rPr>
              <a:t>incidente</a:t>
            </a:r>
            <a:endParaRPr lang="en-US" altLang="ro-RO" sz="2000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FontTx/>
              <a:buChar char="•"/>
            </a:pPr>
            <a:r>
              <a:rPr lang="en-US" altLang="ro-RO" sz="2000" dirty="0">
                <a:solidFill>
                  <a:srgbClr val="333333"/>
                </a:solidFill>
                <a:latin typeface="Helvetica Neue"/>
              </a:rPr>
              <a:t>V</a:t>
            </a:r>
            <a:r>
              <a:rPr lang="ro-RO" altLang="ro-RO" sz="2000" dirty="0" err="1">
                <a:solidFill>
                  <a:srgbClr val="333333"/>
                </a:solidFill>
                <a:latin typeface="Helvetica Neue"/>
              </a:rPr>
              <a:t>ârful</a:t>
            </a:r>
            <a:r>
              <a:rPr lang="ro-RO" altLang="ro-RO" sz="2000" dirty="0">
                <a:solidFill>
                  <a:srgbClr val="333333"/>
                </a:solidFill>
                <a:latin typeface="Helvetica Neue"/>
              </a:rPr>
              <a:t> 1 este incident muchiei </a:t>
            </a:r>
            <a:r>
              <a:rPr lang="en-US" altLang="ro-RO" sz="2000" dirty="0">
                <a:solidFill>
                  <a:srgbClr val="333333"/>
                </a:solidFill>
                <a:latin typeface="Helvetica Neue"/>
              </a:rPr>
              <a:t>[1,5] </a:t>
            </a:r>
            <a:endParaRPr kumimoji="0" lang="ro-RO" altLang="ro-RO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>
              <a:buFontTx/>
              <a:buChar char="•"/>
            </a:pPr>
            <a:endParaRPr kumimoji="0" lang="ro-RO" altLang="ro-RO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6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5B27C1-696F-F4CD-201E-301C3F7A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dirty="0"/>
              <a:t>GRADUL UNUI VÂRF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5CC652-A418-EBC0-0644-2DAAE0A4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15625" cy="5005387"/>
          </a:xfrm>
        </p:spPr>
        <p:txBody>
          <a:bodyPr>
            <a:noAutofit/>
          </a:bodyPr>
          <a:lstStyle/>
          <a:p>
            <a:r>
              <a:rPr lang="ro-RO" sz="2400" b="1" dirty="0">
                <a:solidFill>
                  <a:srgbClr val="C00000"/>
                </a:solidFill>
              </a:rPr>
              <a:t>Definiție</a:t>
            </a:r>
            <a:r>
              <a:rPr lang="ro-RO" sz="2400" dirty="0"/>
              <a:t> Într-un graf neorientat se numește </a:t>
            </a:r>
            <a:r>
              <a:rPr lang="ro-RO" sz="2400" b="1" dirty="0">
                <a:solidFill>
                  <a:srgbClr val="C00000"/>
                </a:solidFill>
              </a:rPr>
              <a:t>grad al unui vârf </a:t>
            </a:r>
            <a:r>
              <a:rPr lang="ro-RO" sz="2400" dirty="0"/>
              <a:t>numărul de vârful adiacente cu acesta (sau numărul de muchii incidente cu acesta). Gradul unui </a:t>
            </a:r>
            <a:r>
              <a:rPr lang="ro-RO" sz="2400" dirty="0" err="1"/>
              <a:t>vărf</a:t>
            </a:r>
            <a:r>
              <a:rPr lang="ro-RO" sz="2400" dirty="0"/>
              <a:t> x se notează d(x) (</a:t>
            </a:r>
            <a:r>
              <a:rPr lang="ro-RO" sz="2400" dirty="0" err="1"/>
              <a:t>degree</a:t>
            </a:r>
            <a:r>
              <a:rPr lang="ro-RO" sz="2400" dirty="0"/>
              <a:t>).</a:t>
            </a:r>
          </a:p>
          <a:p>
            <a:r>
              <a:rPr lang="ro-RO" sz="2400" b="1" dirty="0">
                <a:solidFill>
                  <a:schemeClr val="accent6">
                    <a:lumMod val="75000"/>
                  </a:schemeClr>
                </a:solidFill>
              </a:rPr>
              <a:t>Observații</a:t>
            </a:r>
            <a:r>
              <a:rPr lang="ro-RO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ro-RO" sz="2400" dirty="0"/>
          </a:p>
          <a:p>
            <a:r>
              <a:rPr lang="ro-RO" sz="2400" dirty="0"/>
              <a:t>un vârf cu gradul 0 se numește </a:t>
            </a:r>
            <a:r>
              <a:rPr lang="ro-RO" sz="2400" b="1" dirty="0"/>
              <a:t>izolat</a:t>
            </a:r>
            <a:r>
              <a:rPr lang="ro-RO" sz="2400" dirty="0"/>
              <a:t>. În graful de mai sus, vârful 6 este izolat.</a:t>
            </a:r>
          </a:p>
          <a:p>
            <a:r>
              <a:rPr lang="ro-RO" sz="2400" dirty="0"/>
              <a:t>un vârf cu gradul 1 se numește </a:t>
            </a:r>
            <a:r>
              <a:rPr lang="ro-RO" sz="2400" b="1" dirty="0"/>
              <a:t>terminal</a:t>
            </a:r>
            <a:r>
              <a:rPr lang="ro-RO" sz="2400" dirty="0"/>
              <a:t>. În graful de mai sus, vârful 9 este vârf terminal.</a:t>
            </a:r>
          </a:p>
          <a:p>
            <a:r>
              <a:rPr lang="ro-RO" sz="2400" dirty="0"/>
              <a:t>gradul maxim al unui vârf într-un graf cu n vârfuri este n-1.</a:t>
            </a:r>
          </a:p>
          <a:p>
            <a:r>
              <a:rPr lang="ro-RO" sz="2400" b="1" dirty="0">
                <a:solidFill>
                  <a:srgbClr val="0070C0"/>
                </a:solidFill>
              </a:rPr>
              <a:t>Teoremă</a:t>
            </a:r>
            <a:r>
              <a:rPr lang="ro-RO" sz="2400" dirty="0">
                <a:solidFill>
                  <a:srgbClr val="0070C0"/>
                </a:solidFill>
              </a:rPr>
              <a:t>:</a:t>
            </a:r>
            <a:r>
              <a:rPr lang="ro-RO" sz="2400" dirty="0"/>
              <a:t> Într-un graf neorientat, suma gradelor tuturor vârfurilor este dublul numărului de muchii</a:t>
            </a:r>
          </a:p>
        </p:txBody>
      </p:sp>
    </p:spTree>
    <p:extLst>
      <p:ext uri="{BB962C8B-B14F-4D97-AF65-F5344CB8AC3E}">
        <p14:creationId xmlns:p14="http://schemas.microsoft.com/office/powerpoint/2010/main" val="11385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5B27C1-696F-F4CD-201E-301C3F7A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rgbClr val="7030A0"/>
                </a:solidFill>
              </a:rPr>
              <a:t>APLICATII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5CC652-A418-EBC0-0644-2DAAE0A4EE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600" dirty="0"/>
              <a:t>Fie graful neorientat</a:t>
            </a:r>
          </a:p>
          <a:p>
            <a:endParaRPr lang="ro-RO" sz="2000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E679267-B7F2-04F1-7EF8-454633F7F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1" y="2420161"/>
            <a:ext cx="6294119" cy="416052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endParaRPr lang="ro-RO" dirty="0"/>
          </a:p>
          <a:p>
            <a:pPr marL="514350" indent="-514350">
              <a:buAutoNum type="arabicPeriod"/>
            </a:pPr>
            <a:r>
              <a:rPr lang="ro-RO" dirty="0"/>
              <a:t>Câte vârfuri are graful?</a:t>
            </a:r>
          </a:p>
          <a:p>
            <a:pPr marL="514350" indent="-514350">
              <a:buAutoNum type="arabicPeriod"/>
            </a:pPr>
            <a:r>
              <a:rPr lang="ro-RO" dirty="0"/>
              <a:t>Câte muchii are graful?</a:t>
            </a:r>
          </a:p>
          <a:p>
            <a:pPr marL="514350" indent="-514350">
              <a:buAutoNum type="arabicPeriod"/>
            </a:pPr>
            <a:r>
              <a:rPr lang="ro-RO" dirty="0"/>
              <a:t>Care sunt nodurile terminale?</a:t>
            </a:r>
          </a:p>
          <a:p>
            <a:pPr marL="514350" indent="-514350">
              <a:buAutoNum type="arabicPeriod"/>
            </a:pPr>
            <a:r>
              <a:rPr lang="ro-RO" dirty="0"/>
              <a:t>Cate noduri izolate are graful?</a:t>
            </a:r>
          </a:p>
          <a:p>
            <a:pPr marL="514350" indent="-514350">
              <a:buAutoNum type="arabicPeriod"/>
            </a:pPr>
            <a:r>
              <a:rPr lang="ro-RO" dirty="0"/>
              <a:t>Care sunt nodurile de grad par?</a:t>
            </a:r>
          </a:p>
          <a:p>
            <a:pPr marL="514350" indent="-514350">
              <a:buAutoNum type="arabicPeriod"/>
            </a:pPr>
            <a:r>
              <a:rPr lang="ro-RO" dirty="0"/>
              <a:t>Cate noduri de grad impar sunt</a:t>
            </a:r>
          </a:p>
          <a:p>
            <a:pPr marL="514350" indent="-514350">
              <a:buAutoNum type="arabicPeriod"/>
            </a:pPr>
            <a:r>
              <a:rPr lang="ro-RO" dirty="0"/>
              <a:t>Cat este suma gradelor tuturor nodurilor?</a:t>
            </a:r>
          </a:p>
          <a:p>
            <a:pPr marL="514350" indent="-514350">
              <a:buAutoNum type="arabicPeriod"/>
            </a:pP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121A8A3-35F5-8B5A-81F8-62183842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3" y="2871646"/>
            <a:ext cx="4471988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BFD4A61-8062-276A-70D5-292C3E81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50"/>
            <a:ext cx="10515600" cy="4400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ro-RO" dirty="0"/>
              <a:t>. Un graf neorientat are 6 noduri, numerotate de la 1 la 6, și muchiile [1,2], [1,3], [2,3], [2,4],[2,5], [2,6], [3,4], [4,5]. Indicați numărul nodurilor care au gradul un număr impar.</a:t>
            </a:r>
          </a:p>
          <a:p>
            <a:pPr marL="514350" indent="-514350">
              <a:buAutoNum type="alphaLcPeriod"/>
            </a:pPr>
            <a:r>
              <a:rPr lang="ro-RO" dirty="0"/>
              <a:t>5 		b. 4 		c. 3 		d. 2</a:t>
            </a:r>
          </a:p>
          <a:p>
            <a:pPr marL="0" indent="0">
              <a:buNone/>
            </a:pPr>
            <a:r>
              <a:rPr lang="en-US" dirty="0"/>
              <a:t>9</a:t>
            </a:r>
            <a:r>
              <a:rPr lang="ro-RO" dirty="0"/>
              <a:t>. Un graf neorientat are 10 noduri, numerotate de la 1 la 10, și muchiile [1,2], [2,3], [2,10], [3,10], </a:t>
            </a:r>
            <a:r>
              <a:rPr lang="en-US" dirty="0"/>
              <a:t>[</a:t>
            </a:r>
            <a:r>
              <a:rPr lang="ro-RO" dirty="0"/>
              <a:t>4,5], [4,6], [5,6], [6,9], [7,8], [7,9], [8,9]. Indicați numărul minim de muchii care trebuie</a:t>
            </a:r>
            <a:r>
              <a:rPr lang="en-US" dirty="0"/>
              <a:t> </a:t>
            </a:r>
            <a:r>
              <a:rPr lang="ro-RO" dirty="0"/>
              <a:t>adăugate pentru ca în graful obținut toate nodurile să aibă drept grade numere pare.</a:t>
            </a:r>
          </a:p>
          <a:p>
            <a:pPr marL="514350" indent="-514350">
              <a:buAutoNum type="alphaLcPeriod"/>
            </a:pPr>
            <a:r>
              <a:rPr lang="ro-RO" dirty="0"/>
              <a:t>4 </a:t>
            </a:r>
            <a:r>
              <a:rPr lang="en-US" dirty="0"/>
              <a:t>		</a:t>
            </a:r>
            <a:r>
              <a:rPr lang="ro-RO" dirty="0"/>
              <a:t>b. 3 </a:t>
            </a:r>
            <a:r>
              <a:rPr lang="en-US" dirty="0"/>
              <a:t>		</a:t>
            </a:r>
            <a:r>
              <a:rPr lang="ro-RO" dirty="0"/>
              <a:t>c. 2 </a:t>
            </a:r>
            <a:r>
              <a:rPr lang="en-US" dirty="0"/>
              <a:t>		</a:t>
            </a:r>
            <a:r>
              <a:rPr lang="ro-RO" dirty="0"/>
              <a:t>d.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10. Un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neorientat</a:t>
            </a:r>
            <a:r>
              <a:rPr lang="en-US" dirty="0"/>
              <a:t> are 6 </a:t>
            </a:r>
            <a:r>
              <a:rPr lang="en-US" dirty="0" err="1"/>
              <a:t>noduri</a:t>
            </a:r>
            <a:r>
              <a:rPr lang="en-US" dirty="0"/>
              <a:t>, </a:t>
            </a:r>
            <a:r>
              <a:rPr lang="en-US" dirty="0" err="1"/>
              <a:t>numerotate</a:t>
            </a:r>
            <a:r>
              <a:rPr lang="en-US" dirty="0"/>
              <a:t> de la 1 la 6,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muchiile</a:t>
            </a:r>
            <a:r>
              <a:rPr lang="en-US" dirty="0"/>
              <a:t> [1,2], [1,3], [2,3], [2,4], [2,5], [2,6], [3,4], [4,5]. </a:t>
            </a:r>
            <a:r>
              <a:rPr lang="en-US" dirty="0" err="1"/>
              <a:t>Indicați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care au </a:t>
            </a:r>
            <a:r>
              <a:rPr lang="en-US" dirty="0" err="1"/>
              <a:t>gradul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par.</a:t>
            </a:r>
          </a:p>
          <a:p>
            <a:pPr marL="0" indent="0">
              <a:buNone/>
            </a:pPr>
            <a:r>
              <a:rPr lang="en-US" dirty="0"/>
              <a:t>a. 5 		b. 4 		c. 3 		d. 2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134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D1632F-93B6-6C9F-1B8E-D3D81261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GRAF PARTIAL</a:t>
            </a:r>
            <a:br>
              <a:rPr lang="ro-RO" sz="18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315C3F8-0C05-1045-A758-AF837F05E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71649"/>
            <a:ext cx="10668000" cy="4829175"/>
          </a:xfrm>
        </p:spPr>
        <p:txBody>
          <a:bodyPr>
            <a:noAutofit/>
          </a:bodyPr>
          <a:lstStyle/>
          <a:p>
            <a:r>
              <a:rPr lang="ro-RO" b="1" dirty="0">
                <a:solidFill>
                  <a:srgbClr val="C00000"/>
                </a:solidFill>
              </a:rPr>
              <a:t>Definiție.</a:t>
            </a:r>
            <a:r>
              <a:rPr lang="ro-RO" dirty="0"/>
              <a:t> Fie G=(X, U) un graf neorientat. Se </a:t>
            </a:r>
            <a:r>
              <a:rPr lang="ro-RO" dirty="0" err="1"/>
              <a:t>numeşte</a:t>
            </a:r>
            <a:r>
              <a:rPr lang="ro-RO" dirty="0"/>
              <a:t> </a:t>
            </a:r>
            <a:r>
              <a:rPr lang="ro-RO" b="1" dirty="0">
                <a:solidFill>
                  <a:srgbClr val="C00000"/>
                </a:solidFill>
              </a:rPr>
              <a:t>graf parțial </a:t>
            </a:r>
            <a:r>
              <a:rPr lang="ro-RO" dirty="0"/>
              <a:t>al grafului G, graful neorientat G1=(X, U1), unde </a:t>
            </a:r>
          </a:p>
          <a:p>
            <a:pPr marL="0" indent="0">
              <a:buNone/>
            </a:pPr>
            <a:r>
              <a:rPr lang="ro-RO" dirty="0"/>
              <a:t>   U1 ⊆ U.</a:t>
            </a:r>
          </a:p>
          <a:p>
            <a:r>
              <a:rPr lang="ro-RO" b="1" dirty="0">
                <a:solidFill>
                  <a:schemeClr val="accent6">
                    <a:lumMod val="75000"/>
                  </a:schemeClr>
                </a:solidFill>
              </a:rPr>
              <a:t>Observații</a:t>
            </a:r>
            <a:endParaRPr lang="ro-RO" dirty="0"/>
          </a:p>
          <a:p>
            <a:r>
              <a:rPr lang="ro-RO" dirty="0"/>
              <a:t>Un graf parțial al unui graf neorientat G=(V,U), are </a:t>
            </a:r>
            <a:r>
              <a:rPr lang="ro-RO" dirty="0" err="1"/>
              <a:t>aceeaşi</a:t>
            </a:r>
            <a:r>
              <a:rPr lang="ro-RO" dirty="0"/>
              <a:t> mulțime de vârfuri ca </a:t>
            </a:r>
            <a:r>
              <a:rPr lang="ro-RO" dirty="0" err="1"/>
              <a:t>şi</a:t>
            </a:r>
            <a:r>
              <a:rPr lang="ro-RO" dirty="0"/>
              <a:t> G, iar mulțimea muchiilor este o submulțime a lui U sau chiar U.</a:t>
            </a:r>
          </a:p>
          <a:p>
            <a:r>
              <a:rPr lang="ro-RO" dirty="0"/>
              <a:t>Fie G=(X, U) un graf neorientat. Un graf parțial al grafului G se obține păstrând vârfurile </a:t>
            </a:r>
            <a:r>
              <a:rPr lang="ro-RO" dirty="0" err="1"/>
              <a:t>şi</a:t>
            </a:r>
            <a:r>
              <a:rPr lang="ro-RO" dirty="0"/>
              <a:t> eliminând eventual </a:t>
            </a:r>
            <a:r>
              <a:rPr lang="ro-RO" dirty="0" err="1"/>
              <a:t>nişte</a:t>
            </a:r>
            <a:r>
              <a:rPr lang="ro-RO" dirty="0"/>
              <a:t> muchii (se pot elimina </a:t>
            </a:r>
            <a:r>
              <a:rPr lang="ro-RO" dirty="0" err="1"/>
              <a:t>şi</a:t>
            </a:r>
            <a:r>
              <a:rPr lang="ro-RO" dirty="0"/>
              <a:t> toate muchiile sau chiar nici una).</a:t>
            </a:r>
          </a:p>
        </p:txBody>
      </p:sp>
    </p:spTree>
    <p:extLst>
      <p:ext uri="{BB962C8B-B14F-4D97-AF65-F5344CB8AC3E}">
        <p14:creationId xmlns:p14="http://schemas.microsoft.com/office/powerpoint/2010/main" val="217752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5F01DF-44DE-E2B4-0830-6E22F75D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ro-RO" dirty="0"/>
              <a:t>SUBGRAF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36D43F8-7426-DE8E-D2E4-E46F866D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980"/>
            <a:ext cx="10515600" cy="4160520"/>
          </a:xfrm>
        </p:spPr>
        <p:txBody>
          <a:bodyPr>
            <a:normAutofit lnSpcReduction="10000"/>
          </a:bodyPr>
          <a:lstStyle/>
          <a:p>
            <a:r>
              <a:rPr lang="ro-RO" b="1" dirty="0">
                <a:solidFill>
                  <a:srgbClr val="C00000"/>
                </a:solidFill>
              </a:rPr>
              <a:t>Definiție</a:t>
            </a:r>
            <a:r>
              <a:rPr lang="ro-RO" b="1" dirty="0"/>
              <a:t>.</a:t>
            </a:r>
            <a:r>
              <a:rPr lang="ro-RO" dirty="0"/>
              <a:t> Fie G=(X, U) un graf orientat. Se </a:t>
            </a:r>
            <a:r>
              <a:rPr lang="ro-RO" dirty="0" err="1"/>
              <a:t>numeşte</a:t>
            </a:r>
            <a:r>
              <a:rPr lang="ro-RO" dirty="0"/>
              <a:t> </a:t>
            </a:r>
            <a:r>
              <a:rPr lang="ro-RO" b="1" dirty="0">
                <a:solidFill>
                  <a:srgbClr val="C00000"/>
                </a:solidFill>
              </a:rPr>
              <a:t>subgraf</a:t>
            </a:r>
            <a:r>
              <a:rPr lang="ro-RO" dirty="0"/>
              <a:t> al grafului G graful neorientat G1=(X1,U1) unde X1 ⊆ X iar U1 conține toate arcele din U care au extremitățile în X1.</a:t>
            </a:r>
          </a:p>
          <a:p>
            <a:r>
              <a:rPr lang="ro-RO" b="1" dirty="0" err="1">
                <a:solidFill>
                  <a:schemeClr val="accent6">
                    <a:lumMod val="75000"/>
                  </a:schemeClr>
                </a:solidFill>
              </a:rPr>
              <a:t>Observatii</a:t>
            </a:r>
            <a:endParaRPr lang="ro-RO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o-RO" dirty="0"/>
              <a:t>Fie G=(X,U) un graf orientat. Un subgraf al grafului G, se obține </a:t>
            </a:r>
            <a:r>
              <a:rPr lang="ro-RO" dirty="0" err="1"/>
              <a:t>ştergând</a:t>
            </a:r>
            <a:r>
              <a:rPr lang="ro-RO" dirty="0"/>
              <a:t> eventual anumite vârfuri </a:t>
            </a:r>
            <a:r>
              <a:rPr lang="ro-RO" dirty="0" err="1"/>
              <a:t>şi</a:t>
            </a:r>
            <a:r>
              <a:rPr lang="ro-RO" dirty="0"/>
              <a:t> odată cu acestea </a:t>
            </a:r>
            <a:r>
              <a:rPr lang="ro-RO" dirty="0" err="1"/>
              <a:t>şi</a:t>
            </a:r>
            <a:r>
              <a:rPr lang="ro-RO" dirty="0"/>
              <a:t> muchiile care le admit ca extremitate (nu se pot </a:t>
            </a:r>
            <a:r>
              <a:rPr lang="ro-RO" dirty="0" err="1"/>
              <a:t>şterge</a:t>
            </a:r>
            <a:r>
              <a:rPr lang="ro-RO" dirty="0"/>
              <a:t> toate vârfurile deoarece s-ar obține un graf cu mulțimea vârfurilor vidă</a:t>
            </a:r>
            <a:r>
              <a:rPr lang="ro-RO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4025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105E3A-AF43-AF0C-7196-8B6BC9BA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 PARTIAL. SUBGRAF. EXEMPLU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4FF5932A-9B10-9AF7-1977-3FB0A0E9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20" y="1708943"/>
            <a:ext cx="10591800" cy="4183211"/>
          </a:xfr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FE74A302-65D3-EFBD-74C2-6E3662772CDE}"/>
              </a:ext>
            </a:extLst>
          </p:cNvPr>
          <p:cNvSpPr txBox="1"/>
          <p:nvPr/>
        </p:nvSpPr>
        <p:spPr>
          <a:xfrm>
            <a:off x="4287520" y="5892155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S-au eliminat muchiile [1,2], [3,1]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400863B6-021C-BB2E-A5EC-B54E9C619D3C}"/>
              </a:ext>
            </a:extLst>
          </p:cNvPr>
          <p:cNvSpPr txBox="1"/>
          <p:nvPr/>
        </p:nvSpPr>
        <p:spPr>
          <a:xfrm>
            <a:off x="8158480" y="5753655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S-a eliminat vârfurile 3 5 și toate muchiile incidente cu ele.</a:t>
            </a:r>
          </a:p>
        </p:txBody>
      </p:sp>
    </p:spTree>
    <p:extLst>
      <p:ext uri="{BB962C8B-B14F-4D97-AF65-F5344CB8AC3E}">
        <p14:creationId xmlns:p14="http://schemas.microsoft.com/office/powerpoint/2010/main" val="93951830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1937</Words>
  <Application>Microsoft Office PowerPoint</Application>
  <PresentationFormat>Ecran lat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Century Gothic</vt:lpstr>
      <vt:lpstr>Courier New</vt:lpstr>
      <vt:lpstr>Helvetica Neue</vt:lpstr>
      <vt:lpstr>BrushVTI</vt:lpstr>
      <vt:lpstr>GRAFURI NEORIENTATE</vt:lpstr>
      <vt:lpstr>TERMINOLOGIE</vt:lpstr>
      <vt:lpstr>TERMINOLOGIE</vt:lpstr>
      <vt:lpstr>GRADUL UNUI VÂRF</vt:lpstr>
      <vt:lpstr>APLICATII</vt:lpstr>
      <vt:lpstr>Prezentare PowerPoint</vt:lpstr>
      <vt:lpstr>GRAF PARTIAL </vt:lpstr>
      <vt:lpstr>SUBGRAF</vt:lpstr>
      <vt:lpstr>GRAF PARTIAL. SUBGRAF. EXEMPLU</vt:lpstr>
      <vt:lpstr>Prezentare PowerPoint</vt:lpstr>
      <vt:lpstr>GRAF NUL. GRAF COMPLET</vt:lpstr>
      <vt:lpstr>Prezentare PowerPoint</vt:lpstr>
      <vt:lpstr>APLICATII</vt:lpstr>
      <vt:lpstr>LANT. CICLU</vt:lpstr>
      <vt:lpstr>LANT. CICLU</vt:lpstr>
      <vt:lpstr>LANT. CICLU. </vt:lpstr>
      <vt:lpstr>APLICATII</vt:lpstr>
      <vt:lpstr>GRAF CONEX. COMPONENTACONEXA</vt:lpstr>
      <vt:lpstr>EXEMPLE</vt:lpstr>
      <vt:lpstr>APLICATII</vt:lpstr>
      <vt:lpstr>GRAF HAMILTONIAN</vt:lpstr>
      <vt:lpstr>GRAF HAMILTONIAN</vt:lpstr>
      <vt:lpstr>GRAF EULERIAN</vt:lpstr>
      <vt:lpstr>GRAF EULERIAN</vt:lpstr>
      <vt:lpstr>APLICATII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GRAFURI NEORIENTATE</dc:title>
  <dc:creator>Maria Man</dc:creator>
  <cp:lastModifiedBy>Maria Man</cp:lastModifiedBy>
  <cp:revision>3</cp:revision>
  <dcterms:created xsi:type="dcterms:W3CDTF">2022-11-04T10:05:47Z</dcterms:created>
  <dcterms:modified xsi:type="dcterms:W3CDTF">2022-11-09T12:02:02Z</dcterms:modified>
</cp:coreProperties>
</file>