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4" r:id="rId17"/>
    <p:sldId id="270" r:id="rId18"/>
    <p:sldId id="272" r:id="rId19"/>
    <p:sldId id="275" r:id="rId20"/>
    <p:sldId id="273" r:id="rId21"/>
    <p:sldId id="276" r:id="rId22"/>
    <p:sldId id="278" r:id="rId2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9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paint pigments">
            <a:extLst>
              <a:ext uri="{FF2B5EF4-FFF2-40B4-BE49-F238E27FC236}">
                <a16:creationId xmlns:a16="http://schemas.microsoft.com/office/drawing/2014/main" id="{1C5E9206-D023-ADCE-28D8-8CA2240D6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092341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F08868-5C5E-702B-9733-D5724DEBF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749" y="4284640"/>
            <a:ext cx="9626949" cy="11344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o-RO" sz="5100"/>
              <a:t>Alocare dinamică de memorie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DFB287E-A72C-2A75-C95E-828570AA4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749" y="5431280"/>
            <a:ext cx="9626949" cy="613921"/>
          </a:xfrm>
        </p:spPr>
        <p:txBody>
          <a:bodyPr>
            <a:normAutofit/>
          </a:bodyPr>
          <a:lstStyle/>
          <a:p>
            <a:r>
              <a:rPr lang="ro-RO"/>
              <a:t>Man Maria</a:t>
            </a:r>
            <a:endParaRPr lang="ro-RO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5C924E-7A3B-BB15-68B8-A8884A6F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Lista liniară-Implementarea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5BBA95-0F91-104E-1637-93EDDB8F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47775"/>
            <a:ext cx="9486690" cy="54483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o-RO" sz="2600" b="1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1) Cu ajutorul tablourilor unidimensionale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Helvetica Neue"/>
              </a:rPr>
              <a:t>Avantaje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accesul la un anumit element se face prin indicele acestuia și este foarte rapid;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tablourile sunt zone contigue de memorie – elementele sunt alocate în memorie în zone învecinate;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elementele listei conțin numai informațiile utile.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Dezavantaje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operațiile de  inserare si </a:t>
            </a:r>
            <a:r>
              <a:rPr lang="ro-RO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/>
              </a:rPr>
              <a:t>ș</a:t>
            </a:r>
            <a:r>
              <a:rPr lang="ro-R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tergere a elementelor presupun parcurgerea tabloului, ceea ce duce la algoritmi lenți;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dimensiunea tablourilor (numărul de elemente) este precizat la compilare, iar la execuție pot să apară următoarele situații: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spațiul alocat pentru tablou poate fi insuficient;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spațiul alocat pentru tablou poate fi mult mai mare decât este necesar.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o-RO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o-RO" b="0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Helvetica Neue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01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5C924E-7A3B-BB15-68B8-A8884A6F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Lista liniară-Implementarea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5BBA95-0F91-104E-1637-93EDDB8F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00175"/>
            <a:ext cx="9486690" cy="512445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o-RO" sz="3100" b="1" dirty="0">
                <a:solidFill>
                  <a:schemeClr val="accent5">
                    <a:lumMod val="50000"/>
                  </a:schemeClr>
                </a:solidFill>
                <a:latin typeface="Helvetica Neue"/>
              </a:rPr>
              <a:t>2</a:t>
            </a:r>
            <a:r>
              <a:rPr lang="ro-RO" sz="3100" b="1" i="0" dirty="0">
                <a:solidFill>
                  <a:schemeClr val="accent5">
                    <a:lumMod val="50000"/>
                  </a:schemeClr>
                </a:solidFill>
                <a:effectLst/>
                <a:latin typeface="Helvetica Neue"/>
              </a:rPr>
              <a:t>) Cu ajutorul listelor liniare alocate dinamic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effectLst/>
                <a:latin typeface="Helvetica Neue"/>
              </a:rPr>
              <a:t>În acest caz, fiecare element al listei este o variabilă dinamică;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effectLst/>
                <a:latin typeface="Helvetica Neue"/>
              </a:rPr>
              <a:t>aceasta va conține, pe lângă </a:t>
            </a:r>
            <a:r>
              <a:rPr lang="ro-RO" b="1" i="0" dirty="0">
                <a:effectLst/>
                <a:latin typeface="Helvetica Neue"/>
              </a:rPr>
              <a:t>informația utilă</a:t>
            </a:r>
            <a:r>
              <a:rPr lang="ro-RO" b="0" i="0" dirty="0">
                <a:effectLst/>
                <a:latin typeface="Helvetica Neue"/>
              </a:rPr>
              <a:t> și </a:t>
            </a:r>
            <a:r>
              <a:rPr lang="ro-RO" b="1" i="0" dirty="0">
                <a:effectLst/>
                <a:latin typeface="Helvetica Neue"/>
              </a:rPr>
              <a:t>informația de legătură</a:t>
            </a:r>
            <a:r>
              <a:rPr lang="ro-RO" b="0" i="0" dirty="0">
                <a:effectLst/>
                <a:latin typeface="Helvetica Neue"/>
              </a:rPr>
              <a:t>, adică adresa elementului succesor și, eventual, adresa elementului precedent.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effectLst/>
                <a:latin typeface="Helvetica Neue"/>
              </a:rPr>
              <a:t>Sigur, aceste adrese vor fi memorate prin intermediul pointerilor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6">
                    <a:lumMod val="20000"/>
                    <a:lumOff val="80000"/>
                  </a:schemeClr>
                </a:solidFill>
                <a:latin typeface="Helvetica Neue"/>
              </a:rPr>
              <a:t>Avantaje</a:t>
            </a:r>
            <a:endParaRPr lang="ro-RO" dirty="0">
              <a:latin typeface="Helvetica Neue"/>
            </a:endParaRPr>
          </a:p>
          <a:p>
            <a:r>
              <a:rPr lang="ro-RO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</a:rPr>
              <a:t>Avantajele alocării </a:t>
            </a:r>
            <a:r>
              <a:rPr lang="ro-RO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</a:rPr>
              <a:t>înlănţuite</a:t>
            </a:r>
            <a:r>
              <a:rPr lang="ro-RO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</a:rPr>
              <a:t> sunt date de faptul că </a:t>
            </a:r>
            <a:r>
              <a:rPr lang="ro-RO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</a:rPr>
              <a:t>operaţiile</a:t>
            </a:r>
            <a:r>
              <a:rPr lang="ro-RO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</a:rPr>
              <a:t> de adăugare sau eliminare ale unui nod se fac rapid.</a:t>
            </a:r>
          </a:p>
          <a:p>
            <a:r>
              <a:rPr lang="ro-RO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</a:rPr>
              <a:t>Memoria este alocată dinamic, adică în momentul execuției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Dezavantaje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Accesul la un nod al listei se face secvențial, prin parcurgerea nodurilor care îl </a:t>
            </a:r>
            <a:r>
              <a:rPr lang="ro-RO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perced.Aceasta</a:t>
            </a:r>
            <a:r>
              <a:rPr lang="ro-RO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 necesită un efort de calcul.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 err="1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Informaţiile</a:t>
            </a:r>
            <a:r>
              <a:rPr lang="ro-RO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 de adresă sunt prezente în cadrul fiecărui nod, deci ocupă memorie.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27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5C924E-7A3B-BB15-68B8-A8884A6F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Lista liniară-Implementarea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5BBA95-0F91-104E-1637-93EDDB8F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28775"/>
            <a:ext cx="9486690" cy="4859588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accent4">
                    <a:lumMod val="75000"/>
                  </a:schemeClr>
                </a:solidFill>
              </a:rPr>
              <a:t>2a) Listă liniară simplu înlănțuită</a:t>
            </a:r>
          </a:p>
          <a:p>
            <a:r>
              <a:rPr lang="ro-RO" b="0" i="0" dirty="0">
                <a:effectLst/>
                <a:latin typeface="Helvetica Neue"/>
              </a:rPr>
              <a:t>un nod al listei conține, alături de informația utilă, doar adresa următorului element</a:t>
            </a:r>
          </a:p>
          <a:p>
            <a:endParaRPr lang="ro-RO" dirty="0"/>
          </a:p>
        </p:txBody>
      </p:sp>
      <p:pic>
        <p:nvPicPr>
          <p:cNvPr id="3074" name="Picture 2" descr="Liste simplu inlantuite - Structuri de date alocate dinamic">
            <a:extLst>
              <a:ext uri="{FF2B5EF4-FFF2-40B4-BE49-F238E27FC236}">
                <a16:creationId xmlns:a16="http://schemas.microsoft.com/office/drawing/2014/main" id="{7CA05759-DA43-1AA3-A4FC-A556CD2B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208" y="3315334"/>
            <a:ext cx="8622171" cy="254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12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5C924E-7A3B-BB15-68B8-A8884A6F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Lista liniară-Implementarea</a:t>
            </a:r>
          </a:p>
        </p:txBody>
      </p:sp>
      <p:sp>
        <p:nvSpPr>
          <p:cNvPr id="13" name="Substituent conținut 12">
            <a:extLst>
              <a:ext uri="{FF2B5EF4-FFF2-40B4-BE49-F238E27FC236}">
                <a16:creationId xmlns:a16="http://schemas.microsoft.com/office/drawing/2014/main" id="{9B9DC411-432A-F6D3-CE93-E39330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1626616"/>
            <a:ext cx="9486690" cy="3926152"/>
          </a:xfrm>
        </p:spPr>
        <p:txBody>
          <a:bodyPr/>
          <a:lstStyle/>
          <a:p>
            <a:r>
              <a:rPr lang="ro-RO" dirty="0">
                <a:solidFill>
                  <a:schemeClr val="accent4">
                    <a:lumMod val="75000"/>
                  </a:schemeClr>
                </a:solidFill>
              </a:rPr>
              <a:t>2b) Listă liniara dublu înlănțuită</a:t>
            </a:r>
          </a:p>
          <a:p>
            <a:r>
              <a:rPr lang="ro-RO" dirty="0"/>
              <a:t>un nod al listei conține, alături de informația utilă, atât adresa elementului următor, cât și a celui precedent,</a:t>
            </a:r>
          </a:p>
          <a:p>
            <a:endParaRPr lang="ro-RO" dirty="0"/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1DE31D87-78D9-F043-2093-A589D48E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70" y="3540310"/>
            <a:ext cx="9183370" cy="26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5C924E-7A3B-BB15-68B8-A8884A6F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Stiva</a:t>
            </a:r>
          </a:p>
        </p:txBody>
      </p:sp>
      <p:sp>
        <p:nvSpPr>
          <p:cNvPr id="13" name="Substituent conținut 12">
            <a:extLst>
              <a:ext uri="{FF2B5EF4-FFF2-40B4-BE49-F238E27FC236}">
                <a16:creationId xmlns:a16="http://schemas.microsoft.com/office/drawing/2014/main" id="{9B9DC411-432A-F6D3-CE93-E39330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976880"/>
            <a:ext cx="10289965" cy="3709719"/>
          </a:xfrm>
        </p:spPr>
        <p:txBody>
          <a:bodyPr>
            <a:normAutofit fontScale="77500" lnSpcReduction="20000"/>
          </a:bodyPr>
          <a:lstStyle/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Stiva (</a:t>
            </a:r>
            <a:r>
              <a:rPr lang="ro-RO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stack</a:t>
            </a:r>
            <a:r>
              <a:rPr lang="ro-RO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este o structură de date liniară abstractă, pentru care sunt definite operațiile de adăugare a unui element și eliminare a unui element și aceste operații se realizează la un singur capăt al structurii, numit vârful stivei.</a:t>
            </a:r>
          </a:p>
          <a:p>
            <a:r>
              <a:rPr lang="ro-RO" sz="2800" dirty="0"/>
              <a:t>Este o structură de tip LIFO (</a:t>
            </a:r>
            <a:r>
              <a:rPr lang="ro-RO" sz="2800" dirty="0" err="1"/>
              <a:t>Last</a:t>
            </a:r>
            <a:r>
              <a:rPr lang="ro-RO" sz="2800" dirty="0"/>
              <a:t> In </a:t>
            </a:r>
            <a:r>
              <a:rPr lang="ro-RO" sz="2800" dirty="0" err="1"/>
              <a:t>First</a:t>
            </a:r>
            <a:r>
              <a:rPr lang="ro-RO" sz="2800" dirty="0"/>
              <a:t> Out)</a:t>
            </a:r>
          </a:p>
          <a:p>
            <a:r>
              <a:rPr lang="ro-RO" sz="2800" dirty="0"/>
              <a:t>În timpul operațiilor cu stiva avem acces numai la elementul din vârful stivei</a:t>
            </a:r>
            <a:r>
              <a:rPr lang="ro-RO" dirty="0"/>
              <a:t>.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F7DBA118-C94B-BC59-9A53-F32D5B53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48" y="1139152"/>
            <a:ext cx="4412183" cy="247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483B2A-94B2-D808-5848-F7EE8383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Stiva- Operații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9E8E888-F9E1-1BFD-25D5-DEF28B75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inițializarea stivei – crearea unei stive vide;</a:t>
            </a:r>
          </a:p>
          <a:p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verificarea faptului că o stivă este sau nu vidă;</a:t>
            </a:r>
          </a:p>
          <a:p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adăugarea unui nou element pe stivă – elementul devine vârful stivei. Operația se numește </a:t>
            </a:r>
            <a:r>
              <a:rPr lang="ro-RO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push</a:t>
            </a:r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eliminarea unui element de pe stivă – se va elimina vârful stivei. Un nou element devine vârf al stivei, sau ea devine vidă. Operația se numește pop;</a:t>
            </a:r>
          </a:p>
          <a:p>
            <a:r>
              <a:rPr lang="ro-RO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identificarea valorii elementului din vârful stivei</a:t>
            </a:r>
          </a:p>
        </p:txBody>
      </p:sp>
    </p:spTree>
    <p:extLst>
      <p:ext uri="{BB962C8B-B14F-4D97-AF65-F5344CB8AC3E}">
        <p14:creationId xmlns:p14="http://schemas.microsoft.com/office/powerpoint/2010/main" val="9765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483B2A-94B2-D808-5848-F7EE8383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Stiva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9E8E888-F9E1-1BFD-25D5-DEF28B75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23975"/>
            <a:ext cx="9486690" cy="5078663"/>
          </a:xfrm>
        </p:spPr>
        <p:txBody>
          <a:bodyPr>
            <a:normAutofit fontScale="92500"/>
          </a:bodyPr>
          <a:lstStyle/>
          <a:p>
            <a:r>
              <a:rPr lang="ro-R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Când folosim stiva?</a:t>
            </a:r>
          </a:p>
          <a:p>
            <a:r>
              <a:rPr lang="ro-R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Programele au la dispoziție memorie, iar o parte a ei se numește de tip stivă – STACK, tocmai pentru că operațiile cu această memorie se fac pe principiul stivei. Apelul </a:t>
            </a:r>
            <a:r>
              <a:rPr lang="ro-RO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functiilor</a:t>
            </a:r>
            <a:r>
              <a:rPr lang="ro-R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, deci și recursivitatea, folosesc memoria de tip stivă, iar înțelegerea acestor concept cere înțelegerea modului în care funcționează o stivă.</a:t>
            </a:r>
          </a:p>
          <a:p>
            <a:endParaRPr lang="ro-RO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ro-RO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În programe putem folosi stiva atunci când vrem să amânăm efectuarea unor operații până la obținerea unor rezultate. De exemplu, conversia unui număr din baza 10 în baza 2 constă în efectuarea succesivă a unor împărțiri la 2. Cifrele reprezentării în baza 2 sunt resturile împărțirii în ordine inversă. Ne putem imagina că la fiecare împărțire plasăm restul pe o stivă. În final golim stiva și afișăm valorile întâlnite.</a:t>
            </a:r>
          </a:p>
        </p:txBody>
      </p:sp>
    </p:spTree>
    <p:extLst>
      <p:ext uri="{BB962C8B-B14F-4D97-AF65-F5344CB8AC3E}">
        <p14:creationId xmlns:p14="http://schemas.microsoft.com/office/powerpoint/2010/main" val="24473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4C5B9E-1C18-C0F0-28BA-4C326A88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Coada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3FFCC2D-CCA2-56F3-9361-F77C4265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252661"/>
            <a:ext cx="9486690" cy="2452939"/>
          </a:xfrm>
        </p:spPr>
        <p:txBody>
          <a:bodyPr/>
          <a:lstStyle/>
          <a:p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Coada (</a:t>
            </a:r>
            <a:r>
              <a:rPr lang="ro-RO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queue</a:t>
            </a:r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 este o structură de date abstractă în care operația de adăugare se realizează la un capăt, iar cea de eliminare se realizează la celălalt capăt.</a:t>
            </a:r>
          </a:p>
          <a:p>
            <a:r>
              <a:rPr lang="ro-RO" dirty="0"/>
              <a:t>În timpul operațiilor cu coada avem acces la un singur element, cel aflat la începutul cozii – elementul care urmează să se elimine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C4A4738-F956-EEBA-A690-BFB905B9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99" y="1467201"/>
            <a:ext cx="3500776" cy="24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F0C6BE-6724-F178-E90A-6F1BCF13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Coada-Operații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B255DEB-5660-B7F2-C4F0-E07246F0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inițializarea cozii – crearea unei cozi vide;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verificarea faptului că o coadă este sau nu vidă;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adăugarea unui nou element în coadă. Operația se numește </a:t>
            </a:r>
            <a:r>
              <a:rPr lang="ro-RO" b="1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push</a:t>
            </a:r>
            <a:r>
              <a:rPr lang="ro-RO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eliminarea unui element din coadă. Operația se numește </a:t>
            </a:r>
            <a:r>
              <a:rPr lang="ro-RO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pop</a:t>
            </a:r>
            <a:r>
              <a:rPr lang="ro-RO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identificarea valorii elementului de la începutul cozii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014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01670A-EB21-468B-E6FB-93B33687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Coada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B0230E0-330F-B853-628B-47D70BA1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035" y="1362075"/>
            <a:ext cx="10051840" cy="4609793"/>
          </a:xfrm>
        </p:spPr>
        <p:txBody>
          <a:bodyPr>
            <a:noAutofit/>
          </a:bodyPr>
          <a:lstStyle/>
          <a:p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Când folosim coada?</a:t>
            </a:r>
          </a:p>
          <a:p>
            <a:pPr marL="0" indent="0">
              <a:buNone/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Vom folosi coada atunci când trebuie să prelucrăm informații într-o ordine precisă, pe măsură ce acestea sunt identificate. Uneori, informațiile noi sunt determinate pe baza celor vechi, deja existente în coadă. Mecanismul se numește expandare a cozii și constă în următoarele: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adăugăm în coadă informații inițiale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cât timp coada este </a:t>
            </a:r>
            <a:r>
              <a:rPr lang="ro-RO" sz="2000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nevidă</a:t>
            </a: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(sau până când am determinat rezultatul căutat)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scoatem din coadă un element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cu ajutorul său identificăm noi informații pe care le adăugăm în coadă</a:t>
            </a:r>
          </a:p>
          <a:p>
            <a:pPr marL="0" indent="0">
              <a:buNone/>
            </a:pPr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În informatică se folosește coada în numeroase situații:</a:t>
            </a:r>
          </a:p>
          <a:p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tipărirea documentelor la imprimantă se face printr-o coadă de așteptare – fiecare document se adaugă în coadă imprimantei, iar tipărirea propriu-zisă se face în momentul eliminări din coadă</a:t>
            </a:r>
          </a:p>
          <a:p>
            <a:endParaRPr lang="ro-RO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ro-RO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tipărirea documentelor la imprimantă se face printr-o coadă de așteptare – fiecare document se adaugă în coadă imprimantei, iar tipărirea propriu-zisă se face în momentul eliminări din coadă</a:t>
            </a:r>
          </a:p>
        </p:txBody>
      </p:sp>
    </p:spTree>
    <p:extLst>
      <p:ext uri="{BB962C8B-B14F-4D97-AF65-F5344CB8AC3E}">
        <p14:creationId xmlns:p14="http://schemas.microsoft.com/office/powerpoint/2010/main" val="240650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0E1909-07D9-A618-277F-05FDC49E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Pointeri-</a:t>
            </a:r>
            <a:r>
              <a:rPr lang="ro-RO" dirty="0" err="1"/>
              <a:t>Definitie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F38953-FC8B-86FB-D78C-CBF2D608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1285875"/>
            <a:ext cx="9870865" cy="4800293"/>
          </a:xfrm>
        </p:spPr>
        <p:txBody>
          <a:bodyPr/>
          <a:lstStyle/>
          <a:p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Pointerii sunt variabile care conțin adresa unei alte zone de memorie. Ei sunt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folosi</a:t>
            </a:r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ți pentru a utiliza date care sunt cunoscute prin adresa zonei de </a:t>
            </a:r>
            <a:r>
              <a:rPr lang="ro-RO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momorie</a:t>
            </a:r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unde sunt alocate</a:t>
            </a:r>
            <a:r>
              <a:rPr lang="ro-RO" dirty="0"/>
              <a:t>. </a:t>
            </a:r>
          </a:p>
          <a:p>
            <a:r>
              <a:rPr lang="ro-RO" dirty="0"/>
              <a:t>Sintaxa utilizată pentru declararea lor este:</a:t>
            </a:r>
          </a:p>
          <a:p>
            <a:pPr marL="0" indent="0">
              <a:buNone/>
            </a:pPr>
            <a:r>
              <a:rPr lang="ro-RO" dirty="0"/>
              <a:t>		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tip *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variabila_pointer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8339628-8E6E-CD86-7240-D024BB49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67" y="3600450"/>
            <a:ext cx="9486690" cy="27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E74473-BA97-8FF1-5834-81CDAD08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18220CD-F2E1-98B4-4469-9AD759D9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62075"/>
            <a:ext cx="9486690" cy="5040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o-RO" dirty="0"/>
              <a:t>Se consideră o stivă, </a:t>
            </a:r>
            <a:r>
              <a:rPr lang="ro-RO" dirty="0" err="1"/>
              <a:t>iniţial</a:t>
            </a:r>
            <a:r>
              <a:rPr lang="ro-RO" dirty="0"/>
              <a:t> vidă, în care s-au introdus în ordine valorile </a:t>
            </a:r>
            <a:r>
              <a:rPr lang="ro-RO" dirty="0" err="1"/>
              <a:t>x,z,y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o coadă, </a:t>
            </a:r>
            <a:r>
              <a:rPr lang="ro-RO" dirty="0" err="1"/>
              <a:t>iniţial</a:t>
            </a:r>
            <a:r>
              <a:rPr lang="ro-RO" dirty="0"/>
              <a:t> vidă, în care au fost introduse, în ordine, valorile </a:t>
            </a:r>
            <a:r>
              <a:rPr lang="ro-RO" dirty="0" err="1"/>
              <a:t>a,b,c,d,e,f</a:t>
            </a:r>
            <a:r>
              <a:rPr lang="ro-RO" dirty="0"/>
              <a:t>. Care va fi elementul din vârful stivei dacă se extrag toate elementele din coadă </a:t>
            </a:r>
            <a:r>
              <a:rPr lang="ro-RO" dirty="0" err="1"/>
              <a:t>şi</a:t>
            </a:r>
            <a:r>
              <a:rPr lang="ro-RO" dirty="0"/>
              <a:t> se adaugă în ordinea extragerii în stivă? </a:t>
            </a:r>
          </a:p>
          <a:p>
            <a:pPr marL="457200" indent="-457200">
              <a:buAutoNum type="arabicPeriod"/>
            </a:pPr>
            <a:endParaRPr lang="ro-RO" dirty="0"/>
          </a:p>
          <a:p>
            <a:pPr marL="457200" indent="-457200">
              <a:buAutoNum type="arabicPeriod"/>
            </a:pPr>
            <a:r>
              <a:rPr lang="ro-RO" dirty="0"/>
              <a:t>Se consideră o stivă S1, </a:t>
            </a:r>
            <a:r>
              <a:rPr lang="ro-RO" dirty="0" err="1"/>
              <a:t>iniţial</a:t>
            </a:r>
            <a:r>
              <a:rPr lang="ro-RO" dirty="0"/>
              <a:t> vidă, în care s-au introdus în ordine valorile </a:t>
            </a:r>
            <a:r>
              <a:rPr lang="ro-RO" dirty="0" err="1"/>
              <a:t>a,b,c,d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o altă stivă S2, </a:t>
            </a:r>
            <a:r>
              <a:rPr lang="ro-RO" dirty="0" err="1"/>
              <a:t>iniţial</a:t>
            </a:r>
            <a:r>
              <a:rPr lang="ro-RO" dirty="0"/>
              <a:t> vidă, în care au fost introduse, în ordine, valorile </a:t>
            </a:r>
            <a:r>
              <a:rPr lang="ro-RO" dirty="0" err="1"/>
              <a:t>e,f,g,h</a:t>
            </a:r>
            <a:r>
              <a:rPr lang="ro-RO" dirty="0"/>
              <a:t>. Care va fi valoarea elementului din vârful stivei S1 </a:t>
            </a:r>
            <a:r>
              <a:rPr lang="ro-RO" dirty="0" err="1"/>
              <a:t>şi</a:t>
            </a:r>
            <a:r>
              <a:rPr lang="ro-RO" dirty="0"/>
              <a:t> care va fi valoarea elementului din vârful stivei S2 dacă se extrag jumătate dintre elementele din stiva S2 </a:t>
            </a:r>
            <a:r>
              <a:rPr lang="ro-RO" dirty="0" err="1"/>
              <a:t>şi</a:t>
            </a:r>
            <a:r>
              <a:rPr lang="ro-RO" dirty="0"/>
              <a:t> se adaugă, în ordinea extragerii, în stiva S1?</a:t>
            </a:r>
          </a:p>
          <a:p>
            <a:pPr marL="457200" indent="-457200">
              <a:buAutoNum type="arabicPeriod"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5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E74473-BA97-8FF1-5834-81CDAD08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18220CD-F2E1-98B4-4469-9AD759D9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62075"/>
            <a:ext cx="9486690" cy="5040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dirty="0">
                <a:solidFill>
                  <a:schemeClr val="accent1"/>
                </a:solidFill>
              </a:rPr>
              <a:t>3. </a:t>
            </a:r>
            <a:r>
              <a:rPr lang="ro-RO" dirty="0"/>
              <a:t>Se consideră o coadă în care </a:t>
            </a:r>
            <a:r>
              <a:rPr lang="ro-RO" dirty="0" err="1"/>
              <a:t>iniţial</a:t>
            </a:r>
            <a:r>
              <a:rPr lang="ro-RO" dirty="0"/>
              <a:t> au fost introduse, în această ordine, elementele</a:t>
            </a:r>
            <a:r>
              <a:rPr lang="en-US" dirty="0"/>
              <a:t>: </a:t>
            </a:r>
            <a:r>
              <a:rPr lang="ro-RO" dirty="0"/>
              <a:t>1,2,3,4,5,6,7,8,9,10: 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 Dacă se notează cu</a:t>
            </a:r>
            <a:r>
              <a:rPr lang="en-US" dirty="0"/>
              <a:t>:</a:t>
            </a:r>
            <a:r>
              <a:rPr lang="ro-RO" dirty="0"/>
              <a:t> 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AD(x)</a:t>
            </a:r>
            <a:r>
              <a:rPr lang="en-US" dirty="0"/>
              <a:t> </a:t>
            </a:r>
            <a:r>
              <a:rPr lang="ro-RO" dirty="0" err="1"/>
              <a:t>operaţia</a:t>
            </a:r>
            <a:r>
              <a:rPr lang="ro-RO" dirty="0"/>
              <a:t> prin care se adaugă un element cu </a:t>
            </a:r>
            <a:r>
              <a:rPr lang="ro-RO" dirty="0" err="1"/>
              <a:t>informaţia</a:t>
            </a:r>
            <a:r>
              <a:rPr lang="ro-RO" dirty="0"/>
              <a:t> x în coadă </a:t>
            </a:r>
            <a:r>
              <a:rPr lang="ro-RO" dirty="0" err="1"/>
              <a:t>şi</a:t>
            </a:r>
            <a:r>
              <a:rPr lang="ro-RO" dirty="0"/>
              <a:t> cu EL() </a:t>
            </a:r>
            <a:r>
              <a:rPr lang="ro-RO" dirty="0" err="1"/>
              <a:t>operaţia</a:t>
            </a:r>
            <a:r>
              <a:rPr lang="ro-RO" dirty="0"/>
              <a:t> prin care</a:t>
            </a:r>
            <a:r>
              <a:rPr lang="en-US" dirty="0"/>
              <a:t> </a:t>
            </a:r>
            <a:r>
              <a:rPr lang="ro-RO" dirty="0"/>
              <a:t>se elimină un element din coadă, care este valoarea memorată în primul element al cozii după</a:t>
            </a:r>
            <a:r>
              <a:rPr lang="en-US" dirty="0"/>
              <a:t> </a:t>
            </a:r>
            <a:r>
              <a:rPr lang="ro-RO" dirty="0"/>
              <a:t>executarea </a:t>
            </a:r>
            <a:r>
              <a:rPr lang="ro-RO" dirty="0" err="1"/>
              <a:t>secvenţei</a:t>
            </a:r>
            <a:r>
              <a:rPr lang="ro-RO" dirty="0"/>
              <a:t> de </a:t>
            </a:r>
            <a:r>
              <a:rPr lang="ro-RO" dirty="0" err="1"/>
              <a:t>operaţii</a:t>
            </a:r>
            <a:r>
              <a:rPr lang="ro-RO" dirty="0"/>
              <a:t>: EL();EL();AD(1); AD(2); EL();EL(); ?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. Se </a:t>
            </a:r>
            <a:r>
              <a:rPr lang="en-US" dirty="0" err="1"/>
              <a:t>consideră</a:t>
            </a:r>
            <a:r>
              <a:rPr lang="en-US" dirty="0"/>
              <a:t> o </a:t>
            </a:r>
            <a:r>
              <a:rPr lang="en-US" dirty="0" err="1"/>
              <a:t>stivă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iniţial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, </a:t>
            </a:r>
            <a:r>
              <a:rPr lang="en-US" dirty="0" err="1"/>
              <a:t>elementele</a:t>
            </a:r>
            <a:r>
              <a:rPr lang="en-US" dirty="0"/>
              <a:t> 1,2,3,4,5,6 (ca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alăturată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 err="1"/>
              <a:t>Dacă</a:t>
            </a:r>
            <a:r>
              <a:rPr lang="en-US" dirty="0"/>
              <a:t> se </a:t>
            </a:r>
            <a:r>
              <a:rPr lang="en-US" dirty="0" err="1"/>
              <a:t>notează</a:t>
            </a:r>
            <a:r>
              <a:rPr lang="en-US" dirty="0"/>
              <a:t> cu PUSH x </a:t>
            </a:r>
            <a:r>
              <a:rPr lang="en-US" dirty="0" err="1"/>
              <a:t>operaţia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se </a:t>
            </a:r>
            <a:r>
              <a:rPr lang="en-US" dirty="0" err="1"/>
              <a:t>adaugă</a:t>
            </a:r>
            <a:r>
              <a:rPr lang="en-US" dirty="0"/>
              <a:t> un element cu </a:t>
            </a:r>
            <a:r>
              <a:rPr lang="en-US" dirty="0" err="1"/>
              <a:t>informaţia</a:t>
            </a:r>
            <a:r>
              <a:rPr lang="en-US" dirty="0"/>
              <a:t> x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stivă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cu POP </a:t>
            </a:r>
            <a:r>
              <a:rPr lang="en-US" dirty="0" err="1"/>
              <a:t>operaţia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se </a:t>
            </a:r>
            <a:r>
              <a:rPr lang="en-US" dirty="0" err="1"/>
              <a:t>elimină</a:t>
            </a:r>
            <a:r>
              <a:rPr lang="en-US" dirty="0"/>
              <a:t> un element din </a:t>
            </a:r>
            <a:r>
              <a:rPr lang="en-US" dirty="0" err="1"/>
              <a:t>stivă</a:t>
            </a:r>
            <a:r>
              <a:rPr lang="en-US" dirty="0"/>
              <a:t>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aflat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mijlocul</a:t>
            </a:r>
            <a:r>
              <a:rPr lang="en-US" dirty="0"/>
              <a:t> </a:t>
            </a:r>
            <a:r>
              <a:rPr lang="en-US" dirty="0" err="1"/>
              <a:t>stivei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stivă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secvenţei</a:t>
            </a:r>
            <a:r>
              <a:rPr lang="en-US" dirty="0"/>
              <a:t> de </a:t>
            </a:r>
            <a:r>
              <a:rPr lang="en-US" dirty="0" err="1"/>
              <a:t>operaţii</a:t>
            </a:r>
            <a:r>
              <a:rPr lang="en-US" dirty="0"/>
              <a:t>: POP; PUSH 7; PUSH 8; POP; POP; ?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8AA7FBEF-D493-C87F-6D21-1F2016F5E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0" y="3738880"/>
            <a:ext cx="894080" cy="280323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4DE30CBB-4148-D3FB-DD21-ACE3698C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10" y="1859509"/>
            <a:ext cx="3734780" cy="5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E74473-BA97-8FF1-5834-81CDAD08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845118"/>
          </a:xfrm>
        </p:spPr>
        <p:txBody>
          <a:bodyPr/>
          <a:lstStyle/>
          <a:p>
            <a:r>
              <a:rPr lang="en-US" dirty="0" err="1"/>
              <a:t>Tem</a:t>
            </a:r>
            <a:r>
              <a:rPr lang="ro-RO" dirty="0"/>
              <a:t>ă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B6287C3B-D983-5163-FE06-5758A6A8A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882" y="1445557"/>
            <a:ext cx="10229217" cy="1550419"/>
          </a:xfr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A82F514B-F00E-802D-F7FA-3C1A2CDD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82" y="3525423"/>
            <a:ext cx="10229217" cy="27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0E1909-07D9-A618-277F-05FDC49E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Pointeri- Exemple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F38953-FC8B-86FB-D78C-CBF2D608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1285875"/>
            <a:ext cx="9870865" cy="1550419"/>
          </a:xfrm>
        </p:spPr>
        <p:txBody>
          <a:bodyPr/>
          <a:lstStyle/>
          <a:p>
            <a:r>
              <a:rPr lang="ro-RO" dirty="0"/>
              <a:t>În lucrul cu pointeri se folosesc doi operatori unari: 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&amp;  extragerea adresei unei variabile • </a:t>
            </a:r>
          </a:p>
          <a:p>
            <a:pPr marL="0" indent="0">
              <a:buNone/>
            </a:pPr>
            <a:r>
              <a:rPr lang="ro-RO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*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ro-RO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referirea conținutului zonei de memorie indicate de pointer (</a:t>
            </a:r>
            <a:r>
              <a:rPr lang="ro-RO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indirectare</a:t>
            </a:r>
            <a:r>
              <a:rPr lang="ro-RO" dirty="0"/>
              <a:t>) 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4E29F463-675F-4F92-0E7B-69A3AF4E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02" y="2989950"/>
            <a:ext cx="9688371" cy="35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0E1909-07D9-A618-277F-05FDC49E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Pointeri- Exemple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F38953-FC8B-86FB-D78C-CBF2D608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1285875"/>
            <a:ext cx="9870865" cy="4800293"/>
          </a:xfrm>
        </p:spPr>
        <p:txBody>
          <a:bodyPr/>
          <a:lstStyle/>
          <a:p>
            <a:r>
              <a:rPr lang="it-IT" dirty="0"/>
              <a:t>Un pointer </a:t>
            </a:r>
            <a:r>
              <a:rPr lang="it-IT" dirty="0" err="1"/>
              <a:t>poate</a:t>
            </a:r>
            <a:r>
              <a:rPr lang="it-IT" dirty="0"/>
              <a:t> fi </a:t>
            </a:r>
            <a:r>
              <a:rPr lang="it-IT" dirty="0" err="1"/>
              <a:t>refolosit</a:t>
            </a:r>
            <a:r>
              <a:rPr lang="it-IT" dirty="0"/>
              <a:t>, </a:t>
            </a:r>
            <a:r>
              <a:rPr lang="it-IT" dirty="0" err="1"/>
              <a:t>în</a:t>
            </a:r>
            <a:r>
              <a:rPr lang="it-IT" dirty="0"/>
              <a:t> </a:t>
            </a:r>
            <a:r>
              <a:rPr lang="it-IT" dirty="0" err="1"/>
              <a:t>sensul</a:t>
            </a:r>
            <a:r>
              <a:rPr lang="it-IT" dirty="0"/>
              <a:t> </a:t>
            </a:r>
            <a:r>
              <a:rPr lang="it-IT" dirty="0" err="1"/>
              <a:t>că</a:t>
            </a:r>
            <a:r>
              <a:rPr lang="it-IT" dirty="0"/>
              <a:t> </a:t>
            </a:r>
            <a:r>
              <a:rPr lang="it-IT" dirty="0" err="1"/>
              <a:t>poate</a:t>
            </a:r>
            <a:r>
              <a:rPr lang="it-IT" dirty="0"/>
              <a:t> </a:t>
            </a:r>
            <a:r>
              <a:rPr lang="it-IT" dirty="0" err="1"/>
              <a:t>conține</a:t>
            </a:r>
            <a:r>
              <a:rPr lang="it-IT" dirty="0"/>
              <a:t> </a:t>
            </a:r>
            <a:r>
              <a:rPr lang="it-IT" dirty="0" err="1"/>
              <a:t>adrese</a:t>
            </a:r>
            <a:r>
              <a:rPr lang="it-IT" dirty="0"/>
              <a:t> </a:t>
            </a:r>
            <a:r>
              <a:rPr lang="it-IT" dirty="0" err="1"/>
              <a:t>diferite</a:t>
            </a:r>
            <a:r>
              <a:rPr lang="it-IT" dirty="0"/>
              <a:t> la </a:t>
            </a:r>
            <a:r>
              <a:rPr lang="it-IT" dirty="0" err="1"/>
              <a:t>diferite</a:t>
            </a:r>
            <a:r>
              <a:rPr lang="it-IT" dirty="0"/>
              <a:t> </a:t>
            </a:r>
            <a:r>
              <a:rPr lang="it-IT" dirty="0" err="1"/>
              <a:t>momente</a:t>
            </a:r>
            <a:r>
              <a:rPr lang="it-IT" dirty="0"/>
              <a:t> de </a:t>
            </a:r>
            <a:r>
              <a:rPr lang="it-IT" dirty="0" err="1"/>
              <a:t>timp</a:t>
            </a:r>
            <a:r>
              <a:rPr lang="it-IT" dirty="0"/>
              <a:t>: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A78BF18-97DF-E879-2E96-496E9F0F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38" y="2836294"/>
            <a:ext cx="9252802" cy="30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0E1909-07D9-A618-277F-05FDC49E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Pointeri- Operații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F38953-FC8B-86FB-D78C-CBF2D608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1285875"/>
            <a:ext cx="10108991" cy="511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</a:t>
            </a:r>
            <a:r>
              <a:rPr lang="ro-RO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incrementarea/decrementarea (va muta pointerul înainte/înapoi cu un număr de </a:t>
            </a:r>
            <a:r>
              <a:rPr lang="ro-RO" sz="2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bytes</a:t>
            </a:r>
            <a:r>
              <a:rPr lang="ro-RO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egal cu dimensiunea tipului referit) ;</a:t>
            </a:r>
          </a:p>
          <a:p>
            <a:pPr marL="0" indent="0">
              <a:buNone/>
            </a:pPr>
            <a:r>
              <a:rPr lang="ro-RO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adunarea/scăderea cu o valoare întreagă (va muta pointerul înainte/înapoi cu un număr de </a:t>
            </a:r>
            <a:r>
              <a:rPr lang="ro-RO" sz="2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bytes</a:t>
            </a:r>
            <a:r>
              <a:rPr lang="ro-RO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egal cu dimensiunea tipului referit </a:t>
            </a:r>
            <a:r>
              <a:rPr lang="ro-RO" sz="2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înmultită</a:t>
            </a:r>
            <a:r>
              <a:rPr lang="ro-RO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cu valoarea întreagă) ;</a:t>
            </a:r>
          </a:p>
          <a:p>
            <a:pPr marL="0" indent="0">
              <a:buNone/>
            </a:pPr>
            <a:r>
              <a:rPr lang="ro-RO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diferența a doi pointeri de același tip (se obține numărul de elemente de tipul respectiv ce încap între cei doi pointeri) ;</a:t>
            </a:r>
          </a:p>
          <a:p>
            <a:pPr marL="0" indent="0">
              <a:buNone/>
            </a:pPr>
            <a:r>
              <a:rPr lang="ro-RO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compararea a doi pointeri ;</a:t>
            </a:r>
          </a:p>
          <a:p>
            <a:pPr marL="0" indent="0">
              <a:buNone/>
            </a:pPr>
            <a:r>
              <a:rPr lang="ro-RO" sz="2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atribuirea între doi pointeri care referă același tip de dată ;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37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078450-6405-143D-2DAD-C41023F4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Pointeri -</a:t>
            </a:r>
            <a:r>
              <a:rPr lang="ro-RO" dirty="0" err="1"/>
              <a:t>Aplicatii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84A9AB-D3EC-68C2-2828-C541AFDCC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1809750"/>
            <a:ext cx="4425437" cy="4277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/>
              <a:t>1.  Care dintre următoarele variante reprezintă o </a:t>
            </a:r>
            <a:r>
              <a:rPr lang="ro-RO" dirty="0" err="1"/>
              <a:t>declaraţie</a:t>
            </a:r>
            <a:r>
              <a:rPr lang="ro-RO" dirty="0"/>
              <a:t> corectă a unei variabile x de tipul “adresă a unei variabile întregi” ?</a:t>
            </a:r>
          </a:p>
          <a:p>
            <a:pPr marL="0" indent="0">
              <a:buNone/>
            </a:pPr>
            <a:r>
              <a:rPr lang="ro-RO" dirty="0"/>
              <a:t>a) </a:t>
            </a:r>
            <a:r>
              <a:rPr lang="ro-RO" dirty="0" err="1"/>
              <a:t>int</a:t>
            </a:r>
            <a:r>
              <a:rPr lang="ro-RO" dirty="0"/>
              <a:t> x*;	</a:t>
            </a:r>
          </a:p>
          <a:p>
            <a:pPr marL="0" indent="0">
              <a:buNone/>
            </a:pPr>
            <a:r>
              <a:rPr lang="ro-RO" dirty="0"/>
              <a:t>b) </a:t>
            </a:r>
            <a:r>
              <a:rPr lang="ro-RO" dirty="0" err="1"/>
              <a:t>int</a:t>
            </a:r>
            <a:r>
              <a:rPr lang="ro-RO" dirty="0"/>
              <a:t> *x;	</a:t>
            </a:r>
          </a:p>
          <a:p>
            <a:pPr marL="0" indent="0">
              <a:buNone/>
            </a:pPr>
            <a:r>
              <a:rPr lang="ro-RO" dirty="0"/>
              <a:t>c) </a:t>
            </a:r>
            <a:r>
              <a:rPr lang="ro-RO" dirty="0" err="1"/>
              <a:t>int</a:t>
            </a:r>
            <a:r>
              <a:rPr lang="ro-RO" dirty="0"/>
              <a:t> x;   </a:t>
            </a:r>
          </a:p>
          <a:p>
            <a:pPr marL="0" indent="0">
              <a:buNone/>
            </a:pPr>
            <a:r>
              <a:rPr lang="ro-RO" dirty="0"/>
              <a:t>d) </a:t>
            </a:r>
            <a:r>
              <a:rPr lang="ro-RO" dirty="0" err="1"/>
              <a:t>int</a:t>
            </a:r>
            <a:r>
              <a:rPr lang="ro-RO" dirty="0"/>
              <a:t> &amp;x;	</a:t>
            </a:r>
          </a:p>
          <a:p>
            <a:pPr marL="0" indent="0">
              <a:buNone/>
            </a:pPr>
            <a:r>
              <a:rPr lang="ro-RO" dirty="0"/>
              <a:t>e) </a:t>
            </a:r>
            <a:r>
              <a:rPr lang="ro-RO" dirty="0" err="1"/>
              <a:t>int</a:t>
            </a:r>
            <a:r>
              <a:rPr lang="ro-RO" dirty="0"/>
              <a:t> x&amp;;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E48E8-1C6E-99D3-053C-B87E26718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1809750"/>
            <a:ext cx="4425437" cy="4277359"/>
          </a:xfrm>
        </p:spPr>
        <p:txBody>
          <a:bodyPr>
            <a:normAutofit lnSpcReduction="1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900" dirty="0">
                <a:latin typeface="+mj-lt"/>
              </a:rPr>
              <a:t>2</a:t>
            </a:r>
            <a:r>
              <a:rPr lang="ro-RO" dirty="0">
                <a:latin typeface="+mj-lt"/>
              </a:rPr>
              <a:t>. </a:t>
            </a:r>
            <a:r>
              <a:rPr lang="ro-RO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 consideră </a:t>
            </a:r>
            <a:r>
              <a:rPr lang="ro-RO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declaraţia</a:t>
            </a:r>
            <a:r>
              <a:rPr lang="ro-RO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de variabile:</a:t>
            </a:r>
          </a:p>
          <a:p>
            <a:pPr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o-RO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o-RO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m, *x,*y;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Care dintre următoarele atribuiri sunt corecte ?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x=m;</a:t>
            </a:r>
            <a:endParaRPr lang="ro-RO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b) *x=*m;	</a:t>
            </a:r>
            <a:endParaRPr lang="ro-RO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c) *y=*x;   </a:t>
            </a:r>
            <a:endParaRPr lang="ro-RO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d) y=&amp;m;	</a:t>
            </a:r>
            <a:endParaRPr lang="ro-RO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e) y=x;</a:t>
            </a:r>
            <a:endParaRPr lang="ro-RO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6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078450-6405-143D-2DAD-C41023F4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Pointeri -</a:t>
            </a:r>
            <a:r>
              <a:rPr lang="ro-RO" dirty="0" err="1"/>
              <a:t>Aplicatii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84A9AB-D3EC-68C2-2828-C541AFDCC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1333500"/>
            <a:ext cx="4425437" cy="5295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ro-RO" dirty="0"/>
              <a:t>.  Ce afișează următoarea secvență?</a:t>
            </a:r>
          </a:p>
          <a:p>
            <a:pPr marL="0" indent="0">
              <a:buNone/>
            </a:pPr>
            <a:r>
              <a:rPr lang="ro-RO" dirty="0" err="1"/>
              <a:t>float</a:t>
            </a:r>
            <a:r>
              <a:rPr lang="ro-RO" dirty="0"/>
              <a:t> a=3.1, b=4.7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float *p1, *p2;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p1=&amp;a;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&lt;&lt;(*p1)&lt;&lt;“ “;</a:t>
            </a:r>
          </a:p>
          <a:p>
            <a:pPr marL="0" indent="0">
              <a:buNone/>
            </a:pPr>
            <a:r>
              <a:rPr lang="en-US" dirty="0"/>
              <a:t>p1=&amp;b;</a:t>
            </a:r>
          </a:p>
          <a:p>
            <a:pPr marL="0" indent="0">
              <a:buNone/>
            </a:pPr>
            <a:r>
              <a:rPr lang="en-US" dirty="0"/>
              <a:t>(*p1)=5.0;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&lt;&lt;b&lt;&lt;“ “;</a:t>
            </a:r>
          </a:p>
          <a:p>
            <a:pPr marL="0" indent="0">
              <a:buNone/>
            </a:pPr>
            <a:r>
              <a:rPr lang="en-US" dirty="0"/>
              <a:t>p2=p1;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&lt;&lt;(*p2);</a:t>
            </a:r>
            <a:endParaRPr lang="ro-RO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0E48E8-1C6E-99D3-053C-B87E26718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1533526"/>
            <a:ext cx="4425437" cy="4791074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+mj-lt"/>
              </a:rPr>
              <a:t>4. </a:t>
            </a:r>
            <a:r>
              <a:rPr lang="ro-RO" dirty="0">
                <a:latin typeface="+mj-lt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ro-RO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șează</a:t>
            </a:r>
            <a:r>
              <a:rPr lang="ro-RO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următoarea secvență?</a:t>
            </a:r>
            <a:endParaRPr lang="ro-RO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o-RO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ouble</a:t>
            </a:r>
            <a:r>
              <a:rPr lang="ro-RO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x=3.0, y=3.0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double *p, *q;</a:t>
            </a:r>
            <a:endParaRPr lang="ro-RO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p=&amp;y;</a:t>
            </a:r>
          </a:p>
          <a:p>
            <a:pPr marL="0" indent="0">
              <a:buNone/>
            </a:pPr>
            <a:r>
              <a:rPr lang="en-US" dirty="0"/>
              <a:t>q=&amp;x;</a:t>
            </a:r>
          </a:p>
          <a:p>
            <a:pPr marL="0" indent="0">
              <a:buNone/>
            </a:pPr>
            <a:r>
              <a:rPr lang="en-US" dirty="0"/>
              <a:t>if(p!=q) </a:t>
            </a:r>
            <a:r>
              <a:rPr lang="en-US" dirty="0" err="1"/>
              <a:t>cout</a:t>
            </a:r>
            <a:r>
              <a:rPr lang="en-US" dirty="0"/>
              <a:t>&lt;&lt;“da”;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&lt;&lt;“nu”;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if((*p)==(*q)) </a:t>
            </a:r>
            <a:r>
              <a:rPr lang="en-US" dirty="0" err="1"/>
              <a:t>cout</a:t>
            </a:r>
            <a:r>
              <a:rPr lang="en-US" dirty="0"/>
              <a:t>&lt;&lt;“da”;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&lt;&lt;“nu”;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00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5C924E-7A3B-BB15-68B8-A8884A6F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Lista liniară-Definiție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5BBA95-0F91-104E-1637-93EDDB8F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sz="24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Lista liniară</a:t>
            </a:r>
            <a:r>
              <a:rPr lang="ro-RO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 este o structură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</a:t>
            </a:r>
            <a:r>
              <a:rPr lang="ro-RO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cu date omogene, în care fiecare element are exact un predecesor și exact un succesor, cu excepția primului și al ultimului element.</a:t>
            </a:r>
          </a:p>
          <a:p>
            <a:pPr marL="0" indent="0" algn="just">
              <a:buNone/>
            </a:pPr>
            <a:endParaRPr lang="ro-RO" sz="24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algn="just"/>
            <a:r>
              <a:rPr lang="ro-RO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Elementele unei liste se mai numesc </a:t>
            </a:r>
            <a:r>
              <a:rPr lang="ro-RO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noduri</a:t>
            </a:r>
            <a:r>
              <a:rPr lang="ro-RO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. </a:t>
            </a:r>
          </a:p>
          <a:p>
            <a:pPr algn="just"/>
            <a:r>
              <a:rPr lang="ro-RO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Lungimea unei liste</a:t>
            </a:r>
            <a:r>
              <a:rPr lang="ro-RO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 reprezintă numărul de noduri din listă. </a:t>
            </a:r>
          </a:p>
          <a:p>
            <a:pPr algn="just"/>
            <a:r>
              <a:rPr lang="ro-RO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O lista care nu are niciun element se numește </a:t>
            </a:r>
            <a:r>
              <a:rPr lang="ro-RO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listă vidă</a:t>
            </a:r>
            <a:r>
              <a:rPr lang="ro-RO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661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5C924E-7A3B-BB15-68B8-A8884A6F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Lista liniară-Operații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85BBA95-0F91-104E-1637-93EDDB8F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43050"/>
            <a:ext cx="9804190" cy="4859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inițializarea listei</a:t>
            </a:r>
            <a:r>
              <a:rPr lang="ro-RO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 – crearea unei liste vide;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crearea listei</a:t>
            </a:r>
            <a:r>
              <a:rPr lang="ro-RO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 – adăugarea repetată a unor elemente, pornind de la o listă vidă;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inserarea unui element în listă</a:t>
            </a:r>
            <a:r>
              <a:rPr lang="ro-RO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 – la început, la sfârșit, în interior;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ștergerea unui element din listă</a:t>
            </a:r>
            <a:r>
              <a:rPr lang="ro-RO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 – de la început, de la sfârșit, din interior;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parcurgerea listei</a:t>
            </a:r>
            <a:r>
              <a:rPr lang="ro-RO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 – analizarea elementelor listei, pentru a obține anumite informații despre ele;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căutarea unui element într-o listă</a:t>
            </a:r>
            <a:r>
              <a:rPr lang="ro-RO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concatenarea a două liste</a:t>
            </a:r>
            <a:endParaRPr lang="ro-RO" dirty="0">
              <a:solidFill>
                <a:schemeClr val="accent6">
                  <a:lumMod val="20000"/>
                  <a:lumOff val="80000"/>
                </a:schemeClr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o-RO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divizarea unei liste</a:t>
            </a:r>
            <a:r>
              <a:rPr lang="ro-RO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Helvetica Neue"/>
              </a:rPr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190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1766</Words>
  <Application>Microsoft Office PowerPoint</Application>
  <PresentationFormat>Ecran lat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22</vt:i4>
      </vt:variant>
    </vt:vector>
  </HeadingPairs>
  <TitlesOfParts>
    <vt:vector size="28" baseType="lpstr">
      <vt:lpstr>Arial</vt:lpstr>
      <vt:lpstr>Helvetica Neue</vt:lpstr>
      <vt:lpstr>Neue Haas Grotesk Text Pro</vt:lpstr>
      <vt:lpstr>Segoe UI</vt:lpstr>
      <vt:lpstr>Wingdings</vt:lpstr>
      <vt:lpstr>InterweaveVTI</vt:lpstr>
      <vt:lpstr>Alocare dinamică de memorie</vt:lpstr>
      <vt:lpstr>Pointeri-Definitie</vt:lpstr>
      <vt:lpstr>Pointeri- Exemple</vt:lpstr>
      <vt:lpstr>Pointeri- Exemple</vt:lpstr>
      <vt:lpstr>Pointeri- Operații</vt:lpstr>
      <vt:lpstr>Pointeri -Aplicatii</vt:lpstr>
      <vt:lpstr>Pointeri -Aplicatii</vt:lpstr>
      <vt:lpstr>Lista liniară-Definiție</vt:lpstr>
      <vt:lpstr>Lista liniară-Operații</vt:lpstr>
      <vt:lpstr>Lista liniară-Implementarea</vt:lpstr>
      <vt:lpstr>Lista liniară-Implementarea</vt:lpstr>
      <vt:lpstr>Lista liniară-Implementarea</vt:lpstr>
      <vt:lpstr>Lista liniară-Implementarea</vt:lpstr>
      <vt:lpstr>Stiva</vt:lpstr>
      <vt:lpstr>Stiva- Operații</vt:lpstr>
      <vt:lpstr>Stiva</vt:lpstr>
      <vt:lpstr>Coada</vt:lpstr>
      <vt:lpstr>Coada-Operații</vt:lpstr>
      <vt:lpstr>Coada</vt:lpstr>
      <vt:lpstr>Aplicații</vt:lpstr>
      <vt:lpstr>Aplicații</vt:lpstr>
      <vt:lpstr>Temă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Alocare dinamică de memorie</dc:title>
  <dc:creator>Maria Man</dc:creator>
  <cp:lastModifiedBy>Maria Man</cp:lastModifiedBy>
  <cp:revision>9</cp:revision>
  <dcterms:created xsi:type="dcterms:W3CDTF">2022-11-16T08:55:06Z</dcterms:created>
  <dcterms:modified xsi:type="dcterms:W3CDTF">2022-11-16T22:06:28Z</dcterms:modified>
</cp:coreProperties>
</file>