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5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3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1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onlinegdb.com/YHdxh4d5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nlinegdb.com/wJaZM2vZA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bstract black and white pattern">
            <a:extLst>
              <a:ext uri="{FF2B5EF4-FFF2-40B4-BE49-F238E27FC236}">
                <a16:creationId xmlns:a16="http://schemas.microsoft.com/office/drawing/2014/main" id="{51B495CB-A750-C1B7-AF78-5F6CDBE3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8" r="-1" b="1618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BF2CB99-3F14-F935-1D6F-B9F8B5A63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/>
              <a:t>Aplicatii subprograme</a:t>
            </a:r>
            <a:br>
              <a:rPr lang="en-US"/>
            </a:br>
            <a:r>
              <a:rPr lang="en-US"/>
              <a:t>Vectori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E2D8B74-A1DD-B8CA-6977-7AA562CA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tăText 6">
            <a:extLst>
              <a:ext uri="{FF2B5EF4-FFF2-40B4-BE49-F238E27FC236}">
                <a16:creationId xmlns:a16="http://schemas.microsoft.com/office/drawing/2014/main" id="{02FE3E68-9455-FA34-D194-FE0D2E3DCB71}"/>
              </a:ext>
            </a:extLst>
          </p:cNvPr>
          <p:cNvSpPr txBox="1"/>
          <p:nvPr/>
        </p:nvSpPr>
        <p:spPr>
          <a:xfrm>
            <a:off x="1638300" y="638175"/>
            <a:ext cx="9982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TEMA</a:t>
            </a:r>
            <a:r>
              <a:rPr lang="en-US" sz="2000" dirty="0">
                <a:solidFill>
                  <a:schemeClr val="bg1"/>
                </a:solidFill>
              </a:rPr>
              <a:t> 1</a:t>
            </a:r>
            <a:endParaRPr lang="ro-RO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BD952276-D766-5178-A8EE-795E02BB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103821"/>
            <a:ext cx="10187940" cy="54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7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tăText 6">
            <a:extLst>
              <a:ext uri="{FF2B5EF4-FFF2-40B4-BE49-F238E27FC236}">
                <a16:creationId xmlns:a16="http://schemas.microsoft.com/office/drawing/2014/main" id="{02FE3E68-9455-FA34-D194-FE0D2E3DCB71}"/>
              </a:ext>
            </a:extLst>
          </p:cNvPr>
          <p:cNvSpPr txBox="1"/>
          <p:nvPr/>
        </p:nvSpPr>
        <p:spPr>
          <a:xfrm>
            <a:off x="1638300" y="638175"/>
            <a:ext cx="9982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TEMA</a:t>
            </a:r>
            <a:r>
              <a:rPr lang="en-US" sz="2000">
                <a:solidFill>
                  <a:schemeClr val="bg1"/>
                </a:solidFill>
              </a:rPr>
              <a:t> 2</a:t>
            </a:r>
            <a:endParaRPr lang="ro-RO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E289130C-8C9E-EDEA-F886-9D65C7AB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138974"/>
            <a:ext cx="10066069" cy="53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9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A055760-558A-963C-16BC-14ABF0D78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415" y="640823"/>
            <a:ext cx="10480843" cy="5759977"/>
          </a:xfrm>
        </p:spPr>
      </p:pic>
    </p:spTree>
    <p:extLst>
      <p:ext uri="{BB962C8B-B14F-4D97-AF65-F5344CB8AC3E}">
        <p14:creationId xmlns:p14="http://schemas.microsoft.com/office/powerpoint/2010/main" val="9666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551E1E0-824C-E55F-C59A-6033539F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620110"/>
            <a:ext cx="9486690" cy="546605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Analiza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Date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intrare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iesire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Idei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rezolvare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metode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algoritmi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II.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Proiectarea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Subprograme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folosite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citire</a:t>
            </a:r>
            <a:r>
              <a:rPr lang="en-US" dirty="0">
                <a:solidFill>
                  <a:schemeClr val="bg1"/>
                </a:solidFill>
              </a:rPr>
              <a:t>(int &amp;m1, int x[], int &amp;n1, int y[])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numerele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citesc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en-US" dirty="0" err="1">
                <a:solidFill>
                  <a:schemeClr val="bg1"/>
                </a:solidFill>
              </a:rPr>
              <a:t>fisierul</a:t>
            </a:r>
            <a:r>
              <a:rPr lang="en-US" dirty="0">
                <a:solidFill>
                  <a:schemeClr val="bg1"/>
                </a:solidFill>
              </a:rPr>
              <a:t> bac.in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putem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adauga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valorile</a:t>
            </a:r>
            <a:r>
              <a:rPr lang="en-US" dirty="0">
                <a:solidFill>
                  <a:schemeClr val="bg1"/>
                </a:solidFill>
              </a:rPr>
              <a:t> pare de pe a </a:t>
            </a:r>
            <a:r>
              <a:rPr lang="en-US" dirty="0" err="1">
                <a:solidFill>
                  <a:schemeClr val="bg1"/>
                </a:solidFill>
              </a:rPr>
              <a:t>doua</a:t>
            </a:r>
            <a:r>
              <a:rPr lang="en-US" dirty="0">
                <a:solidFill>
                  <a:schemeClr val="bg1"/>
                </a:solidFill>
              </a:rPr>
              <a:t> respective a </a:t>
            </a:r>
            <a:r>
              <a:rPr lang="en-US" dirty="0" err="1">
                <a:solidFill>
                  <a:schemeClr val="bg1"/>
                </a:solidFill>
              </a:rPr>
              <a:t>treia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linie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cei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vectori</a:t>
            </a:r>
            <a:r>
              <a:rPr lang="en-US" dirty="0">
                <a:solidFill>
                  <a:schemeClr val="bg1"/>
                </a:solidFill>
              </a:rPr>
              <a:t> x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y.</a:t>
            </a:r>
          </a:p>
          <a:p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interclasare</a:t>
            </a:r>
            <a:r>
              <a:rPr lang="en-US" dirty="0">
                <a:solidFill>
                  <a:schemeClr val="bg1"/>
                </a:solidFill>
              </a:rPr>
              <a:t>(int m, int x[], int n, int y[])</a:t>
            </a:r>
          </a:p>
          <a:p>
            <a:r>
              <a:rPr lang="en-US" dirty="0">
                <a:solidFill>
                  <a:schemeClr val="bg1"/>
                </a:solidFill>
              </a:rPr>
              <a:t>-se </a:t>
            </a:r>
            <a:r>
              <a:rPr lang="en-US" dirty="0" err="1">
                <a:solidFill>
                  <a:schemeClr val="bg1"/>
                </a:solidFill>
              </a:rPr>
              <a:t>afiseaza</a:t>
            </a:r>
            <a:r>
              <a:rPr lang="en-US" dirty="0">
                <a:solidFill>
                  <a:schemeClr val="bg1"/>
                </a:solidFill>
              </a:rPr>
              <a:t> direct pe </a:t>
            </a:r>
            <a:r>
              <a:rPr lang="en-US" dirty="0" err="1">
                <a:solidFill>
                  <a:schemeClr val="bg1"/>
                </a:solidFill>
              </a:rPr>
              <a:t>ecran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fara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construi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vectorul</a:t>
            </a:r>
            <a:r>
              <a:rPr lang="en-US" dirty="0">
                <a:solidFill>
                  <a:schemeClr val="bg1"/>
                </a:solidFill>
              </a:rPr>
              <a:t> z</a:t>
            </a:r>
          </a:p>
          <a:p>
            <a:r>
              <a:rPr lang="en-US" dirty="0">
                <a:solidFill>
                  <a:schemeClr val="bg1"/>
                </a:solidFill>
              </a:rPr>
              <a:t>-se </a:t>
            </a:r>
            <a:r>
              <a:rPr lang="en-US" dirty="0" err="1">
                <a:solidFill>
                  <a:schemeClr val="bg1"/>
                </a:solidFill>
              </a:rPr>
              <a:t>trateaza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cazul</a:t>
            </a:r>
            <a:r>
              <a:rPr lang="en-US" dirty="0">
                <a:solidFill>
                  <a:schemeClr val="bg1"/>
                </a:solidFill>
              </a:rPr>
              <a:t> “nu </a:t>
            </a:r>
            <a:r>
              <a:rPr lang="en-US" dirty="0" err="1">
                <a:solidFill>
                  <a:schemeClr val="bg1"/>
                </a:solidFill>
              </a:rPr>
              <a:t>exista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0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706EE91-CC95-E192-8A23-2A371311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664029"/>
            <a:ext cx="3467766" cy="56568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III.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Implementarea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BF09D498-E971-A602-178F-882CEEC9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346002"/>
            <a:ext cx="4865642" cy="540789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5E09A9AE-080C-6B62-2EB4-3A3742E21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221" y="1326952"/>
            <a:ext cx="4865641" cy="53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5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F152625-99BC-8C06-CBE5-6753F04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631371"/>
            <a:ext cx="9486690" cy="5454797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o-RO" dirty="0">
                <a:solidFill>
                  <a:schemeClr val="bg1"/>
                </a:solidFill>
                <a:hlinkClick r:id="rId2"/>
              </a:rPr>
              <a:t>https://onlinegdb.com/YHdxh4d5C</a:t>
            </a:r>
            <a:endParaRPr lang="ro-RO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IV </a:t>
            </a:r>
            <a:r>
              <a:rPr lang="en-US" dirty="0" err="1">
                <a:solidFill>
                  <a:schemeClr val="accent1"/>
                </a:solidFill>
              </a:rPr>
              <a:t>Testarea</a:t>
            </a:r>
            <a:endParaRPr lang="ro-RO" dirty="0">
              <a:solidFill>
                <a:schemeClr val="accent1"/>
              </a:solidFill>
            </a:endParaRPr>
          </a:p>
          <a:p>
            <a:endParaRPr lang="ro-RO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CE410ED4-557E-25C0-0AD4-E119B3CD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30" y="4788595"/>
            <a:ext cx="3746396" cy="1959140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74DA7741-518C-6BF3-C001-06CF7250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81" y="4788595"/>
            <a:ext cx="3626919" cy="202671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5B086322-C646-EF8C-264B-D05E7A23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972" y="399511"/>
            <a:ext cx="5048258" cy="30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5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tăText 6">
            <a:extLst>
              <a:ext uri="{FF2B5EF4-FFF2-40B4-BE49-F238E27FC236}">
                <a16:creationId xmlns:a16="http://schemas.microsoft.com/office/drawing/2014/main" id="{02FE3E68-9455-FA34-D194-FE0D2E3DCB71}"/>
              </a:ext>
            </a:extLst>
          </p:cNvPr>
          <p:cNvSpPr txBox="1"/>
          <p:nvPr/>
        </p:nvSpPr>
        <p:spPr>
          <a:xfrm>
            <a:off x="1638300" y="638175"/>
            <a:ext cx="9982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 cite</a:t>
            </a:r>
            <a:r>
              <a:rPr lang="ro-RO" sz="2400" dirty="0" err="1">
                <a:solidFill>
                  <a:schemeClr val="bg1"/>
                </a:solidFill>
              </a:rPr>
              <a:t>ște</a:t>
            </a:r>
            <a:r>
              <a:rPr lang="ro-RO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ro-RO" sz="2400" dirty="0">
                <a:solidFill>
                  <a:schemeClr val="bg1"/>
                </a:solidFill>
              </a:rPr>
              <a:t> natural (1</a:t>
            </a:r>
            <a:r>
              <a:rPr lang="en-US" sz="2400" dirty="0">
                <a:solidFill>
                  <a:schemeClr val="bg1"/>
                </a:solidFill>
              </a:rPr>
              <a:t>&lt;m&lt;=100)</a:t>
            </a:r>
            <a:r>
              <a:rPr lang="ro-RO" sz="2400" dirty="0">
                <a:solidFill>
                  <a:schemeClr val="bg1"/>
                </a:solidFill>
              </a:rPr>
              <a:t> si un tablou unidimensional x de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ro-RO" sz="2400" dirty="0">
                <a:solidFill>
                  <a:schemeClr val="bg1"/>
                </a:solidFill>
              </a:rPr>
              <a:t> elemente numere întregi, apoi 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ro-RO" sz="2400" dirty="0">
                <a:solidFill>
                  <a:schemeClr val="bg1"/>
                </a:solidFill>
              </a:rPr>
              <a:t> natural (1</a:t>
            </a:r>
            <a:r>
              <a:rPr lang="en-US" sz="2400" dirty="0">
                <a:solidFill>
                  <a:schemeClr val="bg1"/>
                </a:solidFill>
              </a:rPr>
              <a:t>&lt;n&lt;=100)</a:t>
            </a:r>
            <a:r>
              <a:rPr lang="ro-RO" sz="2400" dirty="0">
                <a:solidFill>
                  <a:schemeClr val="bg1"/>
                </a:solidFill>
              </a:rPr>
              <a:t> si un tablou unidimensional y de 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ro-RO" sz="2400" dirty="0">
                <a:solidFill>
                  <a:schemeClr val="bg1"/>
                </a:solidFill>
              </a:rPr>
              <a:t> elemente numere întregi. Ambii vectori sunt ordonați strict </a:t>
            </a:r>
            <a:r>
              <a:rPr lang="ro-RO" sz="2400" dirty="0" err="1">
                <a:solidFill>
                  <a:schemeClr val="bg1"/>
                </a:solidFill>
              </a:rPr>
              <a:t>crescator</a:t>
            </a:r>
            <a:r>
              <a:rPr lang="ro-RO" sz="2400" dirty="0">
                <a:solidFill>
                  <a:schemeClr val="bg1"/>
                </a:solidFill>
              </a:rPr>
              <a:t>.</a:t>
            </a:r>
          </a:p>
          <a:p>
            <a:r>
              <a:rPr lang="ro-RO" sz="2400" dirty="0">
                <a:solidFill>
                  <a:schemeClr val="bg1"/>
                </a:solidFill>
              </a:rPr>
              <a:t>Se cere </a:t>
            </a:r>
            <a:r>
              <a:rPr lang="ro-RO" sz="2400" dirty="0" err="1">
                <a:solidFill>
                  <a:schemeClr val="bg1"/>
                </a:solidFill>
              </a:rPr>
              <a:t>afişarea</a:t>
            </a:r>
            <a:r>
              <a:rPr lang="ro-RO" sz="2400" dirty="0">
                <a:solidFill>
                  <a:schemeClr val="bg1"/>
                </a:solidFill>
              </a:rPr>
              <a:t> pe ecran, separate prin câte un </a:t>
            </a:r>
            <a:r>
              <a:rPr lang="ro-RO" sz="2400" dirty="0" err="1">
                <a:solidFill>
                  <a:schemeClr val="bg1"/>
                </a:solidFill>
              </a:rPr>
              <a:t>spaţiu</a:t>
            </a:r>
            <a:r>
              <a:rPr lang="ro-RO" sz="2400" dirty="0">
                <a:solidFill>
                  <a:schemeClr val="bg1"/>
                </a:solidFill>
              </a:rPr>
              <a:t>, în ordine strict crescătoare, a tuturor numerelor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comune</a:t>
            </a:r>
            <a:r>
              <a:rPr lang="ro-RO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ro-RO" sz="2400" dirty="0">
                <a:solidFill>
                  <a:schemeClr val="bg1"/>
                </a:solidFill>
              </a:rPr>
              <a:t>aflate atât în vectorul x, cât și în vectorul y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</a:p>
          <a:p>
            <a:endParaRPr lang="ro-RO" sz="2400" dirty="0">
              <a:solidFill>
                <a:schemeClr val="bg1"/>
              </a:solidFill>
            </a:endParaRPr>
          </a:p>
          <a:p>
            <a:r>
              <a:rPr lang="ro-RO" sz="2400" dirty="0">
                <a:solidFill>
                  <a:schemeClr val="bg1"/>
                </a:solidFill>
              </a:rPr>
              <a:t>Exemplu</a:t>
            </a:r>
          </a:p>
          <a:p>
            <a:r>
              <a:rPr lang="ro-RO" sz="2400" dirty="0">
                <a:solidFill>
                  <a:schemeClr val="bg1"/>
                </a:solidFill>
              </a:rPr>
              <a:t>Pentru datele de intrare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ro-RO" sz="2400" dirty="0">
              <a:solidFill>
                <a:schemeClr val="bg1"/>
              </a:solidFill>
            </a:endParaRPr>
          </a:p>
          <a:p>
            <a:r>
              <a:rPr lang="ro-RO" sz="2400" dirty="0">
                <a:solidFill>
                  <a:schemeClr val="bg1"/>
                </a:solidFill>
              </a:rPr>
              <a:t>4</a:t>
            </a:r>
          </a:p>
          <a:p>
            <a:r>
              <a:rPr lang="ro-RO" sz="2400" dirty="0">
                <a:solidFill>
                  <a:schemeClr val="bg1"/>
                </a:solidFill>
              </a:rPr>
              <a:t>1 3 7 8</a:t>
            </a:r>
          </a:p>
          <a:p>
            <a:r>
              <a:rPr lang="ro-RO" sz="2400" dirty="0">
                <a:solidFill>
                  <a:schemeClr val="bg1"/>
                </a:solidFill>
              </a:rPr>
              <a:t>7</a:t>
            </a:r>
          </a:p>
          <a:p>
            <a:r>
              <a:rPr lang="ro-RO" sz="2400" dirty="0">
                <a:solidFill>
                  <a:schemeClr val="bg1"/>
                </a:solidFill>
              </a:rPr>
              <a:t>2 3 5 6 7 9 11</a:t>
            </a:r>
          </a:p>
          <a:p>
            <a:r>
              <a:rPr lang="ro-RO" sz="2400" dirty="0">
                <a:solidFill>
                  <a:schemeClr val="bg1"/>
                </a:solidFill>
              </a:rPr>
              <a:t>Se </a:t>
            </a:r>
            <a:r>
              <a:rPr lang="ro-RO" sz="2400" dirty="0" err="1">
                <a:solidFill>
                  <a:schemeClr val="bg1"/>
                </a:solidFill>
              </a:rPr>
              <a:t>afiseaza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ro-RO" sz="2400" dirty="0">
              <a:solidFill>
                <a:schemeClr val="bg1"/>
              </a:solidFill>
            </a:endParaRPr>
          </a:p>
          <a:p>
            <a:r>
              <a:rPr lang="ro-RO" sz="2400" dirty="0">
                <a:solidFill>
                  <a:schemeClr val="bg1"/>
                </a:solidFill>
              </a:rPr>
              <a:t>3 7 </a:t>
            </a:r>
          </a:p>
          <a:p>
            <a:endParaRPr lang="ro-RO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3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tăText 6">
            <a:extLst>
              <a:ext uri="{FF2B5EF4-FFF2-40B4-BE49-F238E27FC236}">
                <a16:creationId xmlns:a16="http://schemas.microsoft.com/office/drawing/2014/main" id="{02FE3E68-9455-FA34-D194-FE0D2E3DCB71}"/>
              </a:ext>
            </a:extLst>
          </p:cNvPr>
          <p:cNvSpPr txBox="1"/>
          <p:nvPr/>
        </p:nvSpPr>
        <p:spPr>
          <a:xfrm>
            <a:off x="1638300" y="638175"/>
            <a:ext cx="9982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I. </a:t>
            </a:r>
            <a:r>
              <a:rPr lang="en-US" sz="2400" dirty="0" err="1">
                <a:solidFill>
                  <a:schemeClr val="accent1"/>
                </a:solidFill>
              </a:rPr>
              <a:t>Analiza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1. Date de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intrare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iesire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Idei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rezolvare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metode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algoritmi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II. </a:t>
            </a:r>
            <a:r>
              <a:rPr lang="en-US" sz="2400" dirty="0" err="1">
                <a:solidFill>
                  <a:schemeClr val="accent1"/>
                </a:solidFill>
              </a:rPr>
              <a:t>Proiectarea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Subprograme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folosite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void </a:t>
            </a:r>
            <a:r>
              <a:rPr lang="en-US" sz="2400" dirty="0" err="1">
                <a:solidFill>
                  <a:schemeClr val="bg1"/>
                </a:solidFill>
              </a:rPr>
              <a:t>citire</a:t>
            </a:r>
            <a:r>
              <a:rPr lang="en-US" sz="2400" dirty="0">
                <a:solidFill>
                  <a:schemeClr val="bg1"/>
                </a:solidFill>
              </a:rPr>
              <a:t>(int &amp;n, int x[])</a:t>
            </a:r>
          </a:p>
          <a:p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numerele</a:t>
            </a:r>
            <a:r>
              <a:rPr lang="en-US" sz="2400" dirty="0">
                <a:solidFill>
                  <a:schemeClr val="bg1"/>
                </a:solidFill>
              </a:rPr>
              <a:t> se </a:t>
            </a:r>
            <a:r>
              <a:rPr lang="en-US" sz="2400" dirty="0" err="1">
                <a:solidFill>
                  <a:schemeClr val="bg1"/>
                </a:solidFill>
              </a:rPr>
              <a:t>citesc</a:t>
            </a:r>
            <a:r>
              <a:rPr lang="en-US" sz="2400" dirty="0">
                <a:solidFill>
                  <a:schemeClr val="bg1"/>
                </a:solidFill>
              </a:rPr>
              <a:t> de la </a:t>
            </a:r>
            <a:r>
              <a:rPr lang="en-US" sz="2400" dirty="0" err="1">
                <a:solidFill>
                  <a:schemeClr val="bg1"/>
                </a:solidFill>
              </a:rPr>
              <a:t>tastatura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void </a:t>
            </a:r>
            <a:r>
              <a:rPr lang="en-US" sz="2400" dirty="0" err="1">
                <a:solidFill>
                  <a:schemeClr val="bg1"/>
                </a:solidFill>
              </a:rPr>
              <a:t>afisare</a:t>
            </a:r>
            <a:r>
              <a:rPr lang="en-US" sz="2400" dirty="0">
                <a:solidFill>
                  <a:schemeClr val="bg1"/>
                </a:solidFill>
              </a:rPr>
              <a:t>(int n, int x[])</a:t>
            </a:r>
          </a:p>
          <a:p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numerele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o-RO" sz="2400" dirty="0">
                <a:solidFill>
                  <a:schemeClr val="bg1"/>
                </a:solidFill>
              </a:rPr>
              <a:t>comune </a:t>
            </a:r>
            <a:r>
              <a:rPr lang="en-US" sz="2400" dirty="0">
                <a:solidFill>
                  <a:schemeClr val="bg1"/>
                </a:solidFill>
              </a:rPr>
              <a:t>se </a:t>
            </a:r>
            <a:r>
              <a:rPr lang="en-US" sz="2400" dirty="0" err="1">
                <a:solidFill>
                  <a:schemeClr val="bg1"/>
                </a:solidFill>
              </a:rPr>
              <a:t>afiseaza</a:t>
            </a:r>
            <a:r>
              <a:rPr lang="en-US" sz="2400" dirty="0">
                <a:solidFill>
                  <a:schemeClr val="bg1"/>
                </a:solidFill>
              </a:rPr>
              <a:t> pe </a:t>
            </a:r>
            <a:r>
              <a:rPr lang="en-US" sz="2400" dirty="0" err="1">
                <a:solidFill>
                  <a:schemeClr val="bg1"/>
                </a:solidFill>
              </a:rPr>
              <a:t>ecran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void </a:t>
            </a:r>
            <a:r>
              <a:rPr lang="en-US" sz="2400" dirty="0" err="1">
                <a:solidFill>
                  <a:schemeClr val="bg1"/>
                </a:solidFill>
              </a:rPr>
              <a:t>interclasare</a:t>
            </a:r>
            <a:r>
              <a:rPr lang="en-US" sz="2400" dirty="0">
                <a:solidFill>
                  <a:schemeClr val="bg1"/>
                </a:solidFill>
              </a:rPr>
              <a:t>(int m, int x[], int n, int y[], int &amp;k, int z[])</a:t>
            </a:r>
          </a:p>
          <a:p>
            <a:r>
              <a:rPr lang="en-US" sz="2400" dirty="0">
                <a:solidFill>
                  <a:schemeClr val="bg1"/>
                </a:solidFill>
              </a:rPr>
              <a:t>-se </a:t>
            </a:r>
            <a:r>
              <a:rPr lang="en-US" sz="2400" dirty="0" err="1">
                <a:solidFill>
                  <a:schemeClr val="bg1"/>
                </a:solidFill>
              </a:rPr>
              <a:t>construie</a:t>
            </a:r>
            <a:r>
              <a:rPr lang="ro-RO" sz="2400" dirty="0" err="1">
                <a:solidFill>
                  <a:schemeClr val="bg1"/>
                </a:solidFill>
              </a:rPr>
              <a:t>ște</a:t>
            </a:r>
            <a:r>
              <a:rPr lang="ro-RO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vectorul</a:t>
            </a:r>
            <a:r>
              <a:rPr lang="en-US" sz="2400" dirty="0">
                <a:solidFill>
                  <a:schemeClr val="bg1"/>
                </a:solidFill>
              </a:rPr>
              <a:t> z</a:t>
            </a:r>
            <a:r>
              <a:rPr lang="ro-RO" sz="2400" dirty="0">
                <a:solidFill>
                  <a:schemeClr val="bg1"/>
                </a:solidFill>
              </a:rPr>
              <a:t> cu elementele comune din vectorii x si y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ro-RO" sz="2400" dirty="0">
                <a:solidFill>
                  <a:schemeClr val="accent1"/>
                </a:solidFill>
              </a:rPr>
              <a:t>III. Implementarea</a:t>
            </a:r>
          </a:p>
          <a:p>
            <a:endParaRPr lang="ro-RO" sz="2400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2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26AC887-C7E8-91EF-E582-865EDD71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60" y="592167"/>
            <a:ext cx="3603494" cy="5532408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DE7DDDA3-56D6-EC06-DD91-3B1D3965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17" y="1095014"/>
            <a:ext cx="6569058" cy="45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9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tăText 9">
            <a:extLst>
              <a:ext uri="{FF2B5EF4-FFF2-40B4-BE49-F238E27FC236}">
                <a16:creationId xmlns:a16="http://schemas.microsoft.com/office/drawing/2014/main" id="{4EF3A6C4-6FDC-83EB-8098-F4373491A8A6}"/>
              </a:ext>
            </a:extLst>
          </p:cNvPr>
          <p:cNvSpPr txBox="1"/>
          <p:nvPr/>
        </p:nvSpPr>
        <p:spPr>
          <a:xfrm>
            <a:off x="1714739" y="3828415"/>
            <a:ext cx="4809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hlinkClick r:id="rId2"/>
              </a:rPr>
              <a:t>https://onlinegdb.com/wJaZM2vZAz</a:t>
            </a:r>
            <a:endParaRPr lang="en-US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IV </a:t>
            </a:r>
            <a:r>
              <a:rPr lang="en-US" dirty="0" err="1">
                <a:solidFill>
                  <a:schemeClr val="bg1"/>
                </a:solidFill>
              </a:rPr>
              <a:t>Testarea</a:t>
            </a:r>
            <a:endParaRPr lang="ro-RO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49AAE40-25A2-8273-4DAA-199DA4B4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39" y="4874577"/>
            <a:ext cx="4809885" cy="1888807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288D4E15-76AA-0303-CFD5-7B656A926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739" y="625816"/>
            <a:ext cx="6295644" cy="29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503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346</Words>
  <Application>Microsoft Office PowerPoint</Application>
  <PresentationFormat>Ecran lat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InterweaveVTI</vt:lpstr>
      <vt:lpstr>Aplicatii subprograme Vectori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Aplicatii subprograme Vectori</dc:title>
  <dc:creator>Maria Man</dc:creator>
  <cp:lastModifiedBy>Maria Man</cp:lastModifiedBy>
  <cp:revision>8</cp:revision>
  <dcterms:created xsi:type="dcterms:W3CDTF">2022-11-16T15:19:55Z</dcterms:created>
  <dcterms:modified xsi:type="dcterms:W3CDTF">2022-11-16T22:00:01Z</dcterms:modified>
</cp:coreProperties>
</file>