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6"/>
  </p:notesMasterIdLst>
  <p:handoutMasterIdLst>
    <p:handoutMasterId r:id="rId17"/>
  </p:handoutMasterIdLst>
  <p:sldIdLst>
    <p:sldId id="256" r:id="rId5"/>
    <p:sldId id="276" r:id="rId6"/>
    <p:sldId id="277" r:id="rId7"/>
    <p:sldId id="278" r:id="rId8"/>
    <p:sldId id="279" r:id="rId9"/>
    <p:sldId id="280" r:id="rId10"/>
    <p:sldId id="281" r:id="rId11"/>
    <p:sldId id="282" r:id="rId12"/>
    <p:sldId id="283" r:id="rId13"/>
    <p:sldId id="284"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66" d="100"/>
          <a:sy n="66" d="100"/>
        </p:scale>
        <p:origin x="668" y="44"/>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2/4/2024</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2/4/2024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2/4/2024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63025" y="-1106754"/>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2718148" y="1106764"/>
            <a:ext cx="8968070" cy="2421464"/>
          </a:xfrm>
        </p:spPr>
        <p:txBody>
          <a:bodyPr>
            <a:normAutofit/>
          </a:bodyPr>
          <a:lstStyle/>
          <a:p>
            <a:r>
              <a:rPr lang="en-US" b="1" dirty="0"/>
              <a:t>Fake product identification using blockchain</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4488492" y="3570815"/>
            <a:ext cx="7197726" cy="1405467"/>
          </a:xfrm>
        </p:spPr>
        <p:txBody>
          <a:bodyPr>
            <a:normAutofit/>
          </a:bodyPr>
          <a:lstStyle/>
          <a:p>
            <a:r>
              <a:rPr lang="en-US" dirty="0">
                <a:solidFill>
                  <a:schemeClr val="accent1">
                    <a:lumMod val="40000"/>
                    <a:lumOff val="60000"/>
                  </a:schemeClr>
                </a:solidFill>
              </a:rPr>
              <a:t>1602-20-737-145(S. Manmateja</a:t>
            </a:r>
          </a:p>
          <a:p>
            <a:r>
              <a:rPr lang="en-US" dirty="0">
                <a:solidFill>
                  <a:schemeClr val="accent1">
                    <a:lumMod val="40000"/>
                    <a:lumOff val="60000"/>
                  </a:schemeClr>
                </a:solidFill>
              </a:rPr>
              <a:t>1602-20-737-156(A. </a:t>
            </a:r>
            <a:r>
              <a:rPr lang="en-US" dirty="0" err="1">
                <a:solidFill>
                  <a:schemeClr val="accent1">
                    <a:lumMod val="40000"/>
                    <a:lumOff val="60000"/>
                  </a:schemeClr>
                </a:solidFill>
              </a:rPr>
              <a:t>Ruthwik</a:t>
            </a:r>
            <a:r>
              <a:rPr lang="en-US" dirty="0">
                <a:solidFill>
                  <a:schemeClr val="accent1">
                    <a:lumMod val="40000"/>
                    <a:lumOff val="60000"/>
                  </a:schemeClr>
                </a:solidFill>
              </a:rPr>
              <a:t>)</a:t>
            </a:r>
          </a:p>
          <a:p>
            <a:r>
              <a:rPr lang="en-US" dirty="0">
                <a:solidFill>
                  <a:schemeClr val="accent1">
                    <a:lumMod val="40000"/>
                    <a:lumOff val="60000"/>
                  </a:schemeClr>
                </a:solidFill>
              </a:rPr>
              <a:t>Guide: dr. k. Rama </a:t>
            </a:r>
            <a:r>
              <a:rPr lang="en-US" dirty="0" err="1">
                <a:solidFill>
                  <a:schemeClr val="accent1">
                    <a:lumMod val="40000"/>
                    <a:lumOff val="60000"/>
                  </a:schemeClr>
                </a:solidFill>
              </a:rPr>
              <a:t>krishna</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FA52B-9FC0-E119-2C28-D2AE81C8A217}"/>
              </a:ext>
            </a:extLst>
          </p:cNvPr>
          <p:cNvSpPr>
            <a:spLocks noGrp="1"/>
          </p:cNvSpPr>
          <p:nvPr>
            <p:ph type="title"/>
          </p:nvPr>
        </p:nvSpPr>
        <p:spPr/>
        <p:txBody>
          <a:bodyPr/>
          <a:lstStyle/>
          <a:p>
            <a:r>
              <a:rPr lang="en-IN" dirty="0"/>
              <a:t>Next Review:</a:t>
            </a:r>
          </a:p>
        </p:txBody>
      </p:sp>
      <p:sp>
        <p:nvSpPr>
          <p:cNvPr id="3" name="TextBox 2">
            <a:extLst>
              <a:ext uri="{FF2B5EF4-FFF2-40B4-BE49-F238E27FC236}">
                <a16:creationId xmlns:a16="http://schemas.microsoft.com/office/drawing/2014/main" id="{49A67B7D-F784-D167-3687-AFD3E2CE1568}"/>
              </a:ext>
            </a:extLst>
          </p:cNvPr>
          <p:cNvSpPr txBox="1"/>
          <p:nvPr/>
        </p:nvSpPr>
        <p:spPr>
          <a:xfrm>
            <a:off x="685801" y="2146434"/>
            <a:ext cx="9593980" cy="1477328"/>
          </a:xfrm>
          <a:prstGeom prst="rect">
            <a:avLst/>
          </a:prstGeom>
          <a:noFill/>
        </p:spPr>
        <p:txBody>
          <a:bodyPr wrap="square" rtlCol="0">
            <a:spAutoFit/>
          </a:bodyPr>
          <a:lstStyle/>
          <a:p>
            <a:r>
              <a:rPr lang="en-IN" dirty="0"/>
              <a:t>Implement all smart contract functions.</a:t>
            </a:r>
          </a:p>
          <a:p>
            <a:endParaRPr lang="en-IN" dirty="0"/>
          </a:p>
          <a:p>
            <a:r>
              <a:rPr lang="en-IN" dirty="0"/>
              <a:t>Implementing front-end.</a:t>
            </a:r>
          </a:p>
          <a:p>
            <a:endParaRPr lang="en-IN" dirty="0"/>
          </a:p>
          <a:p>
            <a:endParaRPr lang="en-IN" dirty="0"/>
          </a:p>
        </p:txBody>
      </p:sp>
    </p:spTree>
    <p:extLst>
      <p:ext uri="{BB962C8B-B14F-4D97-AF65-F5344CB8AC3E}">
        <p14:creationId xmlns:p14="http://schemas.microsoft.com/office/powerpoint/2010/main" val="125248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someone@example.com</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67C6-40BE-316C-9828-B54FDABF93B8}"/>
              </a:ext>
            </a:extLst>
          </p:cNvPr>
          <p:cNvSpPr>
            <a:spLocks noGrp="1"/>
          </p:cNvSpPr>
          <p:nvPr>
            <p:ph type="title"/>
          </p:nvPr>
        </p:nvSpPr>
        <p:spPr>
          <a:xfrm>
            <a:off x="618424" y="324229"/>
            <a:ext cx="10131425" cy="1161092"/>
          </a:xfrm>
        </p:spPr>
        <p:txBody>
          <a:bodyPr/>
          <a:lstStyle/>
          <a:p>
            <a:r>
              <a:rPr lang="en-IN" dirty="0"/>
              <a:t>Problem Statement:</a:t>
            </a:r>
          </a:p>
        </p:txBody>
      </p:sp>
      <p:sp>
        <p:nvSpPr>
          <p:cNvPr id="3" name="TextBox 2">
            <a:extLst>
              <a:ext uri="{FF2B5EF4-FFF2-40B4-BE49-F238E27FC236}">
                <a16:creationId xmlns:a16="http://schemas.microsoft.com/office/drawing/2014/main" id="{9A9B297F-AD97-1D87-7D98-85F243979740}"/>
              </a:ext>
            </a:extLst>
          </p:cNvPr>
          <p:cNvSpPr txBox="1"/>
          <p:nvPr/>
        </p:nvSpPr>
        <p:spPr>
          <a:xfrm>
            <a:off x="755182" y="1485321"/>
            <a:ext cx="10681635" cy="2862322"/>
          </a:xfrm>
          <a:prstGeom prst="rect">
            <a:avLst/>
          </a:prstGeom>
          <a:noFill/>
        </p:spPr>
        <p:txBody>
          <a:bodyPr wrap="square" rtlCol="0">
            <a:spAutoFit/>
          </a:bodyPr>
          <a:lstStyle/>
          <a:p>
            <a:r>
              <a:rPr lang="en-US" sz="2400" b="0" i="0" dirty="0">
                <a:effectLst/>
                <a:latin typeface="YAFdJjTk5UU 0"/>
              </a:rPr>
              <a:t>In the face of rising counterfeit challenges globally, especially in countries like India, the proposed system employs blockchain technology to generate secure QR codes. These QR codes, storing transaction records in tamper-resistant blocks, facilitate quick and accurate identification of counterfeit products. This integrated solution ensures product authenticity, protecting both company reputation and consumer safety in the ongoing battle against fake products.</a:t>
            </a:r>
          </a:p>
          <a:p>
            <a:endParaRPr lang="en-US" dirty="0">
              <a:solidFill>
                <a:srgbClr val="000000"/>
              </a:solidFill>
              <a:latin typeface="YAFdJjTk5UU 0"/>
            </a:endParaRPr>
          </a:p>
          <a:p>
            <a:endParaRPr lang="en-US" dirty="0">
              <a:solidFill>
                <a:srgbClr val="000000"/>
              </a:solidFill>
              <a:effectLst/>
              <a:latin typeface="YAFdJjTk5UU 0"/>
            </a:endParaRPr>
          </a:p>
        </p:txBody>
      </p:sp>
    </p:spTree>
    <p:extLst>
      <p:ext uri="{BB962C8B-B14F-4D97-AF65-F5344CB8AC3E}">
        <p14:creationId xmlns:p14="http://schemas.microsoft.com/office/powerpoint/2010/main" val="360593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CA31-AA78-931F-565B-00288978E5F8}"/>
              </a:ext>
            </a:extLst>
          </p:cNvPr>
          <p:cNvSpPr>
            <a:spLocks noGrp="1"/>
          </p:cNvSpPr>
          <p:nvPr>
            <p:ph type="title"/>
          </p:nvPr>
        </p:nvSpPr>
        <p:spPr>
          <a:xfrm>
            <a:off x="606393" y="500514"/>
            <a:ext cx="10210834" cy="824208"/>
          </a:xfrm>
        </p:spPr>
        <p:txBody>
          <a:bodyPr/>
          <a:lstStyle/>
          <a:p>
            <a:r>
              <a:rPr lang="en-IN" dirty="0"/>
              <a:t>Proposed model:</a:t>
            </a:r>
          </a:p>
        </p:txBody>
      </p:sp>
      <p:sp>
        <p:nvSpPr>
          <p:cNvPr id="4" name="TextBox 3">
            <a:extLst>
              <a:ext uri="{FF2B5EF4-FFF2-40B4-BE49-F238E27FC236}">
                <a16:creationId xmlns:a16="http://schemas.microsoft.com/office/drawing/2014/main" id="{A195CC55-6AAB-F37C-8AE0-2B45499EF1D6}"/>
              </a:ext>
            </a:extLst>
          </p:cNvPr>
          <p:cNvSpPr txBox="1"/>
          <p:nvPr/>
        </p:nvSpPr>
        <p:spPr>
          <a:xfrm>
            <a:off x="3048802" y="3246740"/>
            <a:ext cx="6097604" cy="369332"/>
          </a:xfrm>
          <a:prstGeom prst="rect">
            <a:avLst/>
          </a:prstGeom>
          <a:noFill/>
        </p:spPr>
        <p:txBody>
          <a:bodyPr wrap="square">
            <a:spAutoFit/>
          </a:bodyPr>
          <a:lstStyle/>
          <a:p>
            <a:endParaRPr lang="en-IN" dirty="0"/>
          </a:p>
        </p:txBody>
      </p:sp>
      <p:sp>
        <p:nvSpPr>
          <p:cNvPr id="6" name="TextBox 5">
            <a:extLst>
              <a:ext uri="{FF2B5EF4-FFF2-40B4-BE49-F238E27FC236}">
                <a16:creationId xmlns:a16="http://schemas.microsoft.com/office/drawing/2014/main" id="{C55202E6-A42B-F693-EF90-9A1B59B4104B}"/>
              </a:ext>
            </a:extLst>
          </p:cNvPr>
          <p:cNvSpPr txBox="1"/>
          <p:nvPr/>
        </p:nvSpPr>
        <p:spPr>
          <a:xfrm>
            <a:off x="3048802" y="3246740"/>
            <a:ext cx="6097604" cy="369332"/>
          </a:xfrm>
          <a:prstGeom prst="rect">
            <a:avLst/>
          </a:prstGeom>
          <a:noFill/>
        </p:spPr>
        <p:txBody>
          <a:bodyPr wrap="square">
            <a:spAutoFit/>
          </a:bodyPr>
          <a:lstStyle/>
          <a:p>
            <a:endParaRPr lang="en-IN" dirty="0"/>
          </a:p>
        </p:txBody>
      </p:sp>
      <p:pic>
        <p:nvPicPr>
          <p:cNvPr id="8" name="Picture 7">
            <a:extLst>
              <a:ext uri="{FF2B5EF4-FFF2-40B4-BE49-F238E27FC236}">
                <a16:creationId xmlns:a16="http://schemas.microsoft.com/office/drawing/2014/main" id="{14D9E6A2-E314-08A4-633F-1C480C1F10F8}"/>
              </a:ext>
            </a:extLst>
          </p:cNvPr>
          <p:cNvPicPr>
            <a:picLocks noChangeAspect="1"/>
          </p:cNvPicPr>
          <p:nvPr/>
        </p:nvPicPr>
        <p:blipFill>
          <a:blip r:embed="rId2"/>
          <a:stretch>
            <a:fillRect/>
          </a:stretch>
        </p:blipFill>
        <p:spPr>
          <a:xfrm>
            <a:off x="744861" y="1456173"/>
            <a:ext cx="7917876" cy="3985598"/>
          </a:xfrm>
          <a:prstGeom prst="rect">
            <a:avLst/>
          </a:prstGeom>
        </p:spPr>
      </p:pic>
    </p:spTree>
    <p:extLst>
      <p:ext uri="{BB962C8B-B14F-4D97-AF65-F5344CB8AC3E}">
        <p14:creationId xmlns:p14="http://schemas.microsoft.com/office/powerpoint/2010/main" val="2731835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F0CA-5735-1A28-55DC-3DFA10263BB3}"/>
              </a:ext>
            </a:extLst>
          </p:cNvPr>
          <p:cNvSpPr>
            <a:spLocks noGrp="1"/>
          </p:cNvSpPr>
          <p:nvPr>
            <p:ph type="title"/>
          </p:nvPr>
        </p:nvSpPr>
        <p:spPr>
          <a:xfrm>
            <a:off x="589548" y="279132"/>
            <a:ext cx="10131425" cy="708705"/>
          </a:xfrm>
        </p:spPr>
        <p:txBody>
          <a:bodyPr/>
          <a:lstStyle/>
          <a:p>
            <a:r>
              <a:rPr lang="en-IN" dirty="0"/>
              <a:t>Architecture:</a:t>
            </a:r>
          </a:p>
        </p:txBody>
      </p:sp>
      <p:pic>
        <p:nvPicPr>
          <p:cNvPr id="4" name="Picture 3">
            <a:extLst>
              <a:ext uri="{FF2B5EF4-FFF2-40B4-BE49-F238E27FC236}">
                <a16:creationId xmlns:a16="http://schemas.microsoft.com/office/drawing/2014/main" id="{2D591834-A0F4-D710-1EF8-5D24D92AF6F4}"/>
              </a:ext>
            </a:extLst>
          </p:cNvPr>
          <p:cNvPicPr>
            <a:picLocks noChangeAspect="1"/>
          </p:cNvPicPr>
          <p:nvPr/>
        </p:nvPicPr>
        <p:blipFill>
          <a:blip r:embed="rId2"/>
          <a:stretch>
            <a:fillRect/>
          </a:stretch>
        </p:blipFill>
        <p:spPr>
          <a:xfrm>
            <a:off x="3733897" y="490888"/>
            <a:ext cx="5288183" cy="5528896"/>
          </a:xfrm>
          <a:prstGeom prst="rect">
            <a:avLst/>
          </a:prstGeom>
        </p:spPr>
      </p:pic>
    </p:spTree>
    <p:extLst>
      <p:ext uri="{BB962C8B-B14F-4D97-AF65-F5344CB8AC3E}">
        <p14:creationId xmlns:p14="http://schemas.microsoft.com/office/powerpoint/2010/main" val="43604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E5622-C1DD-2EE8-8D89-11F2CBE6ACBE}"/>
              </a:ext>
            </a:extLst>
          </p:cNvPr>
          <p:cNvSpPr>
            <a:spLocks noGrp="1"/>
          </p:cNvSpPr>
          <p:nvPr>
            <p:ph type="title"/>
          </p:nvPr>
        </p:nvSpPr>
        <p:spPr>
          <a:xfrm>
            <a:off x="616017" y="567891"/>
            <a:ext cx="10201209" cy="650953"/>
          </a:xfrm>
        </p:spPr>
        <p:txBody>
          <a:bodyPr/>
          <a:lstStyle/>
          <a:p>
            <a:r>
              <a:rPr lang="en-IN" dirty="0"/>
              <a:t>Technologies used:</a:t>
            </a:r>
          </a:p>
        </p:txBody>
      </p:sp>
      <p:sp>
        <p:nvSpPr>
          <p:cNvPr id="3" name="TextBox 2">
            <a:extLst>
              <a:ext uri="{FF2B5EF4-FFF2-40B4-BE49-F238E27FC236}">
                <a16:creationId xmlns:a16="http://schemas.microsoft.com/office/drawing/2014/main" id="{273C017F-B90E-FCE3-3148-9C36AF24C566}"/>
              </a:ext>
            </a:extLst>
          </p:cNvPr>
          <p:cNvSpPr txBox="1"/>
          <p:nvPr/>
        </p:nvSpPr>
        <p:spPr>
          <a:xfrm>
            <a:off x="741144" y="1328287"/>
            <a:ext cx="10674417" cy="923330"/>
          </a:xfrm>
          <a:prstGeom prst="rect">
            <a:avLst/>
          </a:prstGeom>
          <a:noFill/>
        </p:spPr>
        <p:txBody>
          <a:bodyPr wrap="square" rtlCol="0">
            <a:spAutoFit/>
          </a:bodyPr>
          <a:lstStyle/>
          <a:p>
            <a:pPr algn="l">
              <a:buFont typeface="Arial" panose="020B0604020202020204" pitchFamily="34" charset="0"/>
              <a:buChar char="•"/>
            </a:pPr>
            <a:r>
              <a:rPr lang="en-IN" dirty="0">
                <a:solidFill>
                  <a:srgbClr val="D1D5DB"/>
                </a:solidFill>
                <a:latin typeface="Söhne"/>
              </a:rPr>
              <a:t>Ganache</a:t>
            </a:r>
          </a:p>
          <a:p>
            <a:pPr algn="l">
              <a:buFont typeface="Arial" panose="020B0604020202020204" pitchFamily="34" charset="0"/>
              <a:buChar char="•"/>
            </a:pPr>
            <a:r>
              <a:rPr lang="en-IN" b="0" i="0" dirty="0">
                <a:solidFill>
                  <a:srgbClr val="D1D5DB"/>
                </a:solidFill>
                <a:effectLst/>
                <a:latin typeface="Söhne"/>
              </a:rPr>
              <a:t>Truffle</a:t>
            </a:r>
          </a:p>
          <a:p>
            <a:pPr algn="l">
              <a:buFont typeface="Arial" panose="020B0604020202020204" pitchFamily="34" charset="0"/>
              <a:buChar char="•"/>
            </a:pPr>
            <a:r>
              <a:rPr lang="en-IN" dirty="0">
                <a:solidFill>
                  <a:srgbClr val="D1D5DB"/>
                </a:solidFill>
                <a:latin typeface="Söhne"/>
              </a:rPr>
              <a:t>Solidity</a:t>
            </a:r>
          </a:p>
        </p:txBody>
      </p:sp>
      <p:sp>
        <p:nvSpPr>
          <p:cNvPr id="4" name="TextBox 3">
            <a:extLst>
              <a:ext uri="{FF2B5EF4-FFF2-40B4-BE49-F238E27FC236}">
                <a16:creationId xmlns:a16="http://schemas.microsoft.com/office/drawing/2014/main" id="{E501B788-6FF2-E4E1-87EC-0826DF4610A6}"/>
              </a:ext>
            </a:extLst>
          </p:cNvPr>
          <p:cNvSpPr txBox="1"/>
          <p:nvPr/>
        </p:nvSpPr>
        <p:spPr>
          <a:xfrm>
            <a:off x="885524" y="2521819"/>
            <a:ext cx="10530037" cy="2985433"/>
          </a:xfrm>
          <a:prstGeom prst="rect">
            <a:avLst/>
          </a:prstGeom>
          <a:noFill/>
        </p:spPr>
        <p:txBody>
          <a:bodyPr wrap="square" rtlCol="0">
            <a:spAutoFit/>
          </a:bodyPr>
          <a:lstStyle/>
          <a:p>
            <a:r>
              <a:rPr lang="en-IN" sz="2800" dirty="0"/>
              <a:t>smart contract:</a:t>
            </a:r>
          </a:p>
          <a:p>
            <a:r>
              <a:rPr lang="en-US" sz="2000" b="0" i="0" dirty="0">
                <a:solidFill>
                  <a:srgbClr val="D1D5DB"/>
                </a:solidFill>
                <a:effectLst/>
                <a:latin typeface="Söhne"/>
              </a:rPr>
              <a:t>-&gt;Upon composing a smart contract using Solidity code.</a:t>
            </a:r>
          </a:p>
          <a:p>
            <a:endParaRPr lang="en-US" sz="2000" b="0" i="0" dirty="0">
              <a:solidFill>
                <a:srgbClr val="D1D5DB"/>
              </a:solidFill>
              <a:effectLst/>
              <a:latin typeface="Söhne"/>
            </a:endParaRPr>
          </a:p>
          <a:p>
            <a:r>
              <a:rPr lang="en-US" sz="2000" dirty="0">
                <a:solidFill>
                  <a:srgbClr val="D1D5DB"/>
                </a:solidFill>
                <a:latin typeface="Söhne"/>
              </a:rPr>
              <a:t>-&gt;E</a:t>
            </a:r>
            <a:r>
              <a:rPr lang="en-US" sz="2000" b="0" i="0" dirty="0">
                <a:solidFill>
                  <a:srgbClr val="D1D5DB"/>
                </a:solidFill>
                <a:effectLst/>
                <a:latin typeface="Söhne"/>
              </a:rPr>
              <a:t>stablish a connection with Ganache through a .</a:t>
            </a:r>
            <a:r>
              <a:rPr lang="en-US" sz="2000" b="0" i="0" dirty="0" err="1">
                <a:solidFill>
                  <a:srgbClr val="D1D5DB"/>
                </a:solidFill>
                <a:effectLst/>
                <a:latin typeface="Söhne"/>
              </a:rPr>
              <a:t>json</a:t>
            </a:r>
            <a:r>
              <a:rPr lang="en-US" sz="2000" b="0" i="0" dirty="0">
                <a:solidFill>
                  <a:srgbClr val="D1D5DB"/>
                </a:solidFill>
                <a:effectLst/>
                <a:latin typeface="Söhne"/>
              </a:rPr>
              <a:t> file that specifies the local host.</a:t>
            </a:r>
          </a:p>
          <a:p>
            <a:r>
              <a:rPr lang="en-US" sz="2000" b="0" i="0" dirty="0">
                <a:solidFill>
                  <a:srgbClr val="D1D5DB"/>
                </a:solidFill>
                <a:effectLst/>
                <a:latin typeface="Söhne"/>
              </a:rPr>
              <a:t> </a:t>
            </a:r>
          </a:p>
          <a:p>
            <a:r>
              <a:rPr lang="en-US" sz="2000" b="0" i="0" dirty="0">
                <a:solidFill>
                  <a:srgbClr val="D1D5DB"/>
                </a:solidFill>
                <a:effectLst/>
                <a:latin typeface="Söhne"/>
              </a:rPr>
              <a:t>-&gt;This .</a:t>
            </a:r>
            <a:r>
              <a:rPr lang="en-US" sz="2000" b="0" i="0" dirty="0" err="1">
                <a:solidFill>
                  <a:srgbClr val="D1D5DB"/>
                </a:solidFill>
                <a:effectLst/>
                <a:latin typeface="Söhne"/>
              </a:rPr>
              <a:t>json</a:t>
            </a:r>
            <a:r>
              <a:rPr lang="en-US" sz="2000" b="0" i="0" dirty="0">
                <a:solidFill>
                  <a:srgbClr val="D1D5DB"/>
                </a:solidFill>
                <a:effectLst/>
                <a:latin typeface="Söhne"/>
              </a:rPr>
              <a:t> file ensures that the contract seamlessly interfaces with Ganache when executing Truffle commands.</a:t>
            </a:r>
          </a:p>
          <a:p>
            <a:endParaRPr lang="en-US" sz="2000" dirty="0">
              <a:solidFill>
                <a:srgbClr val="D1D5DB"/>
              </a:solidFill>
              <a:latin typeface="Söhne"/>
            </a:endParaRPr>
          </a:p>
          <a:p>
            <a:endParaRPr lang="en-IN" sz="2000" dirty="0"/>
          </a:p>
        </p:txBody>
      </p:sp>
    </p:spTree>
    <p:extLst>
      <p:ext uri="{BB962C8B-B14F-4D97-AF65-F5344CB8AC3E}">
        <p14:creationId xmlns:p14="http://schemas.microsoft.com/office/powerpoint/2010/main" val="1442763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F75C9A-C821-F68C-1A0E-6E4AB07D7DB2}"/>
              </a:ext>
            </a:extLst>
          </p:cNvPr>
          <p:cNvSpPr txBox="1"/>
          <p:nvPr/>
        </p:nvSpPr>
        <p:spPr>
          <a:xfrm>
            <a:off x="1251284" y="1174282"/>
            <a:ext cx="6756935" cy="4118050"/>
          </a:xfrm>
          <a:prstGeom prst="rect">
            <a:avLst/>
          </a:prstGeom>
          <a:noFill/>
        </p:spPr>
        <p:txBody>
          <a:bodyPr wrap="square" rtlCol="0">
            <a:spAutoFit/>
          </a:bodyPr>
          <a:lstStyle/>
          <a:p>
            <a:pPr marL="0" indent="0">
              <a:lnSpc>
                <a:spcPct val="110000"/>
              </a:lnSpc>
              <a:buNone/>
            </a:pPr>
            <a:r>
              <a:rPr lang="en-IN" sz="2400" b="1" dirty="0">
                <a:latin typeface="Arial Black" panose="020B0A04020102020204" pitchFamily="34" charset="0"/>
              </a:rPr>
              <a:t>Assign Ether values(Token) to voters:</a:t>
            </a:r>
          </a:p>
          <a:p>
            <a:pPr marL="0" indent="0">
              <a:lnSpc>
                <a:spcPct val="110000"/>
              </a:lnSpc>
              <a:buNone/>
            </a:pPr>
            <a:endParaRPr lang="en-IN" sz="2400" b="1" dirty="0">
              <a:latin typeface="Arial Black" panose="020B0A04020102020204" pitchFamily="34" charset="0"/>
            </a:endParaRPr>
          </a:p>
          <a:p>
            <a:pPr marL="0" indent="0">
              <a:lnSpc>
                <a:spcPct val="110000"/>
              </a:lnSpc>
              <a:buNone/>
            </a:pPr>
            <a:r>
              <a:rPr lang="en-IN" sz="2400" b="1" dirty="0"/>
              <a:t>After smart contract validation, token are assigned to each product to store details. </a:t>
            </a:r>
          </a:p>
          <a:p>
            <a:pPr marL="0" indent="0">
              <a:lnSpc>
                <a:spcPct val="110000"/>
              </a:lnSpc>
              <a:buNone/>
            </a:pPr>
            <a:r>
              <a:rPr lang="en-IN" sz="2400" b="1" dirty="0"/>
              <a:t>It helps to maintain securing </a:t>
            </a:r>
            <a:r>
              <a:rPr lang="en-IN" sz="2400" b="1" dirty="0" err="1"/>
              <a:t>orginal</a:t>
            </a:r>
            <a:r>
              <a:rPr lang="en-IN" sz="2400" b="1" dirty="0"/>
              <a:t> product details.</a:t>
            </a:r>
          </a:p>
          <a:p>
            <a:pPr marL="0" indent="0">
              <a:lnSpc>
                <a:spcPct val="110000"/>
              </a:lnSpc>
              <a:buNone/>
            </a:pPr>
            <a:r>
              <a:rPr lang="en-IN" sz="2400" b="1" dirty="0"/>
              <a:t> Assigning of token will be validated by using MetaMask connection where it has private key different for each voter.</a:t>
            </a:r>
          </a:p>
          <a:p>
            <a:endParaRPr lang="en-IN" sz="2400" dirty="0"/>
          </a:p>
        </p:txBody>
      </p:sp>
    </p:spTree>
    <p:extLst>
      <p:ext uri="{BB962C8B-B14F-4D97-AF65-F5344CB8AC3E}">
        <p14:creationId xmlns:p14="http://schemas.microsoft.com/office/powerpoint/2010/main" val="1183602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2C8EE3-FE7F-9BB2-B621-208F755DB5D5}"/>
              </a:ext>
            </a:extLst>
          </p:cNvPr>
          <p:cNvPicPr>
            <a:picLocks noChangeAspect="1"/>
          </p:cNvPicPr>
          <p:nvPr/>
        </p:nvPicPr>
        <p:blipFill>
          <a:blip r:embed="rId2"/>
          <a:stretch>
            <a:fillRect/>
          </a:stretch>
        </p:blipFill>
        <p:spPr>
          <a:xfrm>
            <a:off x="471637" y="1004894"/>
            <a:ext cx="10979217" cy="5039076"/>
          </a:xfrm>
          <a:prstGeom prst="rect">
            <a:avLst/>
          </a:prstGeom>
        </p:spPr>
      </p:pic>
      <p:sp>
        <p:nvSpPr>
          <p:cNvPr id="4" name="TextBox 3">
            <a:extLst>
              <a:ext uri="{FF2B5EF4-FFF2-40B4-BE49-F238E27FC236}">
                <a16:creationId xmlns:a16="http://schemas.microsoft.com/office/drawing/2014/main" id="{BCC0D5AA-E023-B5E2-F401-DF49D819351F}"/>
              </a:ext>
            </a:extLst>
          </p:cNvPr>
          <p:cNvSpPr txBox="1"/>
          <p:nvPr/>
        </p:nvSpPr>
        <p:spPr>
          <a:xfrm>
            <a:off x="471637" y="346509"/>
            <a:ext cx="3041584" cy="369332"/>
          </a:xfrm>
          <a:prstGeom prst="rect">
            <a:avLst/>
          </a:prstGeom>
          <a:noFill/>
        </p:spPr>
        <p:txBody>
          <a:bodyPr wrap="square" rtlCol="0">
            <a:spAutoFit/>
          </a:bodyPr>
          <a:lstStyle/>
          <a:p>
            <a:r>
              <a:rPr lang="en-IN" dirty="0"/>
              <a:t>Outputs:</a:t>
            </a:r>
          </a:p>
        </p:txBody>
      </p:sp>
    </p:spTree>
    <p:extLst>
      <p:ext uri="{BB962C8B-B14F-4D97-AF65-F5344CB8AC3E}">
        <p14:creationId xmlns:p14="http://schemas.microsoft.com/office/powerpoint/2010/main" val="354566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307387-57D3-5D4C-A546-15F74D82C6B8}"/>
              </a:ext>
            </a:extLst>
          </p:cNvPr>
          <p:cNvPicPr>
            <a:picLocks noChangeAspect="1"/>
          </p:cNvPicPr>
          <p:nvPr/>
        </p:nvPicPr>
        <p:blipFill>
          <a:blip r:embed="rId2"/>
          <a:stretch>
            <a:fillRect/>
          </a:stretch>
        </p:blipFill>
        <p:spPr>
          <a:xfrm>
            <a:off x="516736" y="816849"/>
            <a:ext cx="11158527" cy="5224302"/>
          </a:xfrm>
          <a:prstGeom prst="rect">
            <a:avLst/>
          </a:prstGeom>
        </p:spPr>
      </p:pic>
    </p:spTree>
    <p:extLst>
      <p:ext uri="{BB962C8B-B14F-4D97-AF65-F5344CB8AC3E}">
        <p14:creationId xmlns:p14="http://schemas.microsoft.com/office/powerpoint/2010/main" val="4251960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CD86B1-FA6B-A454-9DF6-C6A56555A2A9}"/>
              </a:ext>
            </a:extLst>
          </p:cNvPr>
          <p:cNvPicPr>
            <a:picLocks noChangeAspect="1"/>
          </p:cNvPicPr>
          <p:nvPr/>
        </p:nvPicPr>
        <p:blipFill>
          <a:blip r:embed="rId2"/>
          <a:stretch>
            <a:fillRect/>
          </a:stretch>
        </p:blipFill>
        <p:spPr>
          <a:xfrm>
            <a:off x="263632" y="606392"/>
            <a:ext cx="11664735" cy="5448745"/>
          </a:xfrm>
          <a:prstGeom prst="rect">
            <a:avLst/>
          </a:prstGeom>
        </p:spPr>
      </p:pic>
    </p:spTree>
    <p:extLst>
      <p:ext uri="{BB962C8B-B14F-4D97-AF65-F5344CB8AC3E}">
        <p14:creationId xmlns:p14="http://schemas.microsoft.com/office/powerpoint/2010/main" val="1848004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269</TotalTime>
  <Words>234</Words>
  <Application>Microsoft Office PowerPoint</Application>
  <PresentationFormat>Widescreen</PresentationFormat>
  <Paragraphs>32</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Calibri Light</vt:lpstr>
      <vt:lpstr>Söhne</vt:lpstr>
      <vt:lpstr>YAFdJjTk5UU 0</vt:lpstr>
      <vt:lpstr>Celestial</vt:lpstr>
      <vt:lpstr>Fake product identification using blockchain</vt:lpstr>
      <vt:lpstr>Problem Statement:</vt:lpstr>
      <vt:lpstr>Proposed model:</vt:lpstr>
      <vt:lpstr>Architecture:</vt:lpstr>
      <vt:lpstr>Technologies used:</vt:lpstr>
      <vt:lpstr>PowerPoint Presentation</vt:lpstr>
      <vt:lpstr>PowerPoint Presentation</vt:lpstr>
      <vt:lpstr>PowerPoint Presentation</vt:lpstr>
      <vt:lpstr>PowerPoint Presentation</vt:lpstr>
      <vt:lpstr>Next Review: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product identification using blockchain</dc:title>
  <dc:creator>manmateja swami</dc:creator>
  <cp:lastModifiedBy>manmateja swami</cp:lastModifiedBy>
  <cp:revision>1</cp:revision>
  <dcterms:created xsi:type="dcterms:W3CDTF">2024-02-04T14:10:44Z</dcterms:created>
  <dcterms:modified xsi:type="dcterms:W3CDTF">2024-02-04T18:39:44Z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