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F71A5B3-05DA-4DA8-82D3-1F344390CC5C}">
          <p14:sldIdLst>
            <p14:sldId id="256"/>
            <p14:sldId id="257"/>
            <p14:sldId id="258"/>
            <p14:sldId id="259"/>
            <p14:sldId id="260"/>
            <p14:sldId id="261"/>
            <p14:sldId id="262"/>
            <p14:sldId id="263"/>
          </p14:sldIdLst>
        </p14:section>
        <p14:section name="Untitled Section" id="{AB3246F7-DDB2-4B6F-A26F-0AA514893F74}">
          <p14:sldIdLst>
            <p14:sldId id="264"/>
            <p14:sldId id="265"/>
            <p14:sldId id="266"/>
            <p14:sldId id="267"/>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F2856EE-DC67-47D6-B5AD-6779341A5B15}" type="datetimeFigureOut">
              <a:rPr lang="en-US" smtClean="0"/>
              <a:t>11/23/2021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1E5105-C08E-429A-BEE3-9A121FA5E011}" type="slidenum">
              <a:rPr lang="en-US" smtClean="0"/>
              <a:t>‹#›</a:t>
            </a:fld>
            <a:endParaRPr lang="en-US"/>
          </a:p>
        </p:txBody>
      </p:sp>
    </p:spTree>
    <p:extLst>
      <p:ext uri="{BB962C8B-B14F-4D97-AF65-F5344CB8AC3E}">
        <p14:creationId xmlns:p14="http://schemas.microsoft.com/office/powerpoint/2010/main" val="3550948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2856EE-DC67-47D6-B5AD-6779341A5B15}" type="datetimeFigureOut">
              <a:rPr lang="en-US" smtClean="0"/>
              <a:t>11/23/2021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1E5105-C08E-429A-BEE3-9A121FA5E011}" type="slidenum">
              <a:rPr lang="en-US" smtClean="0"/>
              <a:t>‹#›</a:t>
            </a:fld>
            <a:endParaRPr lang="en-US"/>
          </a:p>
        </p:txBody>
      </p:sp>
    </p:spTree>
    <p:extLst>
      <p:ext uri="{BB962C8B-B14F-4D97-AF65-F5344CB8AC3E}">
        <p14:creationId xmlns:p14="http://schemas.microsoft.com/office/powerpoint/2010/main" val="29305893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2856EE-DC67-47D6-B5AD-6779341A5B15}" type="datetimeFigureOut">
              <a:rPr lang="en-US" smtClean="0"/>
              <a:t>11/23/2021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1E5105-C08E-429A-BEE3-9A121FA5E011}" type="slidenum">
              <a:rPr lang="en-US" smtClean="0"/>
              <a:t>‹#›</a:t>
            </a:fld>
            <a:endParaRPr lang="en-US"/>
          </a:p>
        </p:txBody>
      </p:sp>
    </p:spTree>
    <p:extLst>
      <p:ext uri="{BB962C8B-B14F-4D97-AF65-F5344CB8AC3E}">
        <p14:creationId xmlns:p14="http://schemas.microsoft.com/office/powerpoint/2010/main" val="16813866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2856EE-DC67-47D6-B5AD-6779341A5B15}" type="datetimeFigureOut">
              <a:rPr lang="en-US" smtClean="0"/>
              <a:t>11/23/2021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1E5105-C08E-429A-BEE3-9A121FA5E011}" type="slidenum">
              <a:rPr lang="en-US" smtClean="0"/>
              <a:t>‹#›</a:t>
            </a:fld>
            <a:endParaRPr lang="en-US"/>
          </a:p>
        </p:txBody>
      </p:sp>
    </p:spTree>
    <p:extLst>
      <p:ext uri="{BB962C8B-B14F-4D97-AF65-F5344CB8AC3E}">
        <p14:creationId xmlns:p14="http://schemas.microsoft.com/office/powerpoint/2010/main" val="29984571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F2856EE-DC67-47D6-B5AD-6779341A5B15}" type="datetimeFigureOut">
              <a:rPr lang="en-US" smtClean="0"/>
              <a:t>11/23/2021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1E5105-C08E-429A-BEE3-9A121FA5E011}" type="slidenum">
              <a:rPr lang="en-US" smtClean="0"/>
              <a:t>‹#›</a:t>
            </a:fld>
            <a:endParaRPr lang="en-US"/>
          </a:p>
        </p:txBody>
      </p:sp>
    </p:spTree>
    <p:extLst>
      <p:ext uri="{BB962C8B-B14F-4D97-AF65-F5344CB8AC3E}">
        <p14:creationId xmlns:p14="http://schemas.microsoft.com/office/powerpoint/2010/main" val="34642597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F2856EE-DC67-47D6-B5AD-6779341A5B15}" type="datetimeFigureOut">
              <a:rPr lang="en-US" smtClean="0"/>
              <a:t>11/23/2021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1E5105-C08E-429A-BEE3-9A121FA5E011}" type="slidenum">
              <a:rPr lang="en-US" smtClean="0"/>
              <a:t>‹#›</a:t>
            </a:fld>
            <a:endParaRPr lang="en-US"/>
          </a:p>
        </p:txBody>
      </p:sp>
    </p:spTree>
    <p:extLst>
      <p:ext uri="{BB962C8B-B14F-4D97-AF65-F5344CB8AC3E}">
        <p14:creationId xmlns:p14="http://schemas.microsoft.com/office/powerpoint/2010/main" val="32970146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F2856EE-DC67-47D6-B5AD-6779341A5B15}" type="datetimeFigureOut">
              <a:rPr lang="en-US" smtClean="0"/>
              <a:t>11/23/2021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11E5105-C08E-429A-BEE3-9A121FA5E011}" type="slidenum">
              <a:rPr lang="en-US" smtClean="0"/>
              <a:t>‹#›</a:t>
            </a:fld>
            <a:endParaRPr lang="en-US"/>
          </a:p>
        </p:txBody>
      </p:sp>
    </p:spTree>
    <p:extLst>
      <p:ext uri="{BB962C8B-B14F-4D97-AF65-F5344CB8AC3E}">
        <p14:creationId xmlns:p14="http://schemas.microsoft.com/office/powerpoint/2010/main" val="15707668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F2856EE-DC67-47D6-B5AD-6779341A5B15}" type="datetimeFigureOut">
              <a:rPr lang="en-US" smtClean="0"/>
              <a:t>11/23/2021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11E5105-C08E-429A-BEE3-9A121FA5E011}" type="slidenum">
              <a:rPr lang="en-US" smtClean="0"/>
              <a:t>‹#›</a:t>
            </a:fld>
            <a:endParaRPr lang="en-US"/>
          </a:p>
        </p:txBody>
      </p:sp>
    </p:spTree>
    <p:extLst>
      <p:ext uri="{BB962C8B-B14F-4D97-AF65-F5344CB8AC3E}">
        <p14:creationId xmlns:p14="http://schemas.microsoft.com/office/powerpoint/2010/main" val="2113677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2856EE-DC67-47D6-B5AD-6779341A5B15}" type="datetimeFigureOut">
              <a:rPr lang="en-US" smtClean="0"/>
              <a:t>11/23/2021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11E5105-C08E-429A-BEE3-9A121FA5E011}" type="slidenum">
              <a:rPr lang="en-US" smtClean="0"/>
              <a:t>‹#›</a:t>
            </a:fld>
            <a:endParaRPr lang="en-US"/>
          </a:p>
        </p:txBody>
      </p:sp>
    </p:spTree>
    <p:extLst>
      <p:ext uri="{BB962C8B-B14F-4D97-AF65-F5344CB8AC3E}">
        <p14:creationId xmlns:p14="http://schemas.microsoft.com/office/powerpoint/2010/main" val="6909624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2856EE-DC67-47D6-B5AD-6779341A5B15}" type="datetimeFigureOut">
              <a:rPr lang="en-US" smtClean="0"/>
              <a:t>11/23/2021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1E5105-C08E-429A-BEE3-9A121FA5E011}" type="slidenum">
              <a:rPr lang="en-US" smtClean="0"/>
              <a:t>‹#›</a:t>
            </a:fld>
            <a:endParaRPr lang="en-US"/>
          </a:p>
        </p:txBody>
      </p:sp>
    </p:spTree>
    <p:extLst>
      <p:ext uri="{BB962C8B-B14F-4D97-AF65-F5344CB8AC3E}">
        <p14:creationId xmlns:p14="http://schemas.microsoft.com/office/powerpoint/2010/main" val="38338805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2856EE-DC67-47D6-B5AD-6779341A5B15}" type="datetimeFigureOut">
              <a:rPr lang="en-US" smtClean="0"/>
              <a:t>11/23/2021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1E5105-C08E-429A-BEE3-9A121FA5E011}" type="slidenum">
              <a:rPr lang="en-US" smtClean="0"/>
              <a:t>‹#›</a:t>
            </a:fld>
            <a:endParaRPr lang="en-US"/>
          </a:p>
        </p:txBody>
      </p:sp>
    </p:spTree>
    <p:extLst>
      <p:ext uri="{BB962C8B-B14F-4D97-AF65-F5344CB8AC3E}">
        <p14:creationId xmlns:p14="http://schemas.microsoft.com/office/powerpoint/2010/main" val="23314435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2856EE-DC67-47D6-B5AD-6779341A5B15}" type="datetimeFigureOut">
              <a:rPr lang="en-US" smtClean="0"/>
              <a:t>11/23/2021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1E5105-C08E-429A-BEE3-9A121FA5E011}" type="slidenum">
              <a:rPr lang="en-US" smtClean="0"/>
              <a:t>‹#›</a:t>
            </a:fld>
            <a:endParaRPr lang="en-US"/>
          </a:p>
        </p:txBody>
      </p:sp>
    </p:spTree>
    <p:extLst>
      <p:ext uri="{BB962C8B-B14F-4D97-AF65-F5344CB8AC3E}">
        <p14:creationId xmlns:p14="http://schemas.microsoft.com/office/powerpoint/2010/main" val="30352358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researchgate.net/publication/334418542_A_Review_Paper_on_Cryptography" TargetMode="External"/><Relationship Id="rId7" Type="http://schemas.openxmlformats.org/officeDocument/2006/relationships/hyperlink" Target="https://medium.com/@brandonstilson/lets-encrypt-files-with-node-85037bea8c0e" TargetMode="External"/><Relationship Id="rId2" Type="http://schemas.openxmlformats.org/officeDocument/2006/relationships/hyperlink" Target="https://nevonprojects.com/secure-file-storage-on-cloud-using-hybrid-cryptography/" TargetMode="External"/><Relationship Id="rId1" Type="http://schemas.openxmlformats.org/officeDocument/2006/relationships/slideLayout" Target="../slideLayouts/slideLayout2.xml"/><Relationship Id="rId6" Type="http://schemas.openxmlformats.org/officeDocument/2006/relationships/hyperlink" Target="https://blog.storagecraft.com/5-common-encryption-algorithms/" TargetMode="External"/><Relationship Id="rId5" Type="http://schemas.openxmlformats.org/officeDocument/2006/relationships/hyperlink" Target="https://developers.google.com/drive" TargetMode="External"/><Relationship Id="rId4" Type="http://schemas.openxmlformats.org/officeDocument/2006/relationships/hyperlink" Target="https://www.businessinsider.in/tech/how-to/is-google-drive-secure-how-google-uses-encryption-to-protect-your-files-and-documents-and-the-risks-that-remain/articleshow/81219345.cm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6781800"/>
          </a:xfrm>
        </p:spPr>
        <p:txBody>
          <a:bodyPr>
            <a:normAutofit/>
          </a:bodyPr>
          <a:lstStyle/>
          <a:p>
            <a:r>
              <a:rPr lang="en-US" sz="1600" dirty="0" smtClean="0"/>
              <a:t/>
            </a:r>
            <a:br>
              <a:rPr lang="en-US" sz="1600" dirty="0" smtClean="0"/>
            </a:br>
            <a:r>
              <a:rPr lang="en-US" sz="1600" dirty="0"/>
              <a:t/>
            </a:r>
            <a:br>
              <a:rPr lang="en-US" sz="1600" dirty="0"/>
            </a:br>
            <a:r>
              <a:rPr lang="en-US" sz="1600" dirty="0" smtClean="0"/>
              <a:t/>
            </a:r>
            <a:br>
              <a:rPr lang="en-US" sz="1600" dirty="0" smtClean="0"/>
            </a:br>
            <a:r>
              <a:rPr lang="en-US" sz="1600" dirty="0"/>
              <a:t/>
            </a:r>
            <a:br>
              <a:rPr lang="en-US" sz="1600" dirty="0"/>
            </a:br>
            <a:r>
              <a:rPr lang="en-US" sz="1600" dirty="0" smtClean="0"/>
              <a:t/>
            </a:r>
            <a:br>
              <a:rPr lang="en-US" sz="1600" dirty="0" smtClean="0"/>
            </a:br>
            <a:r>
              <a:rPr lang="en-US" sz="1600" dirty="0"/>
              <a:t/>
            </a:r>
            <a:br>
              <a:rPr lang="en-US" sz="1600" dirty="0"/>
            </a:br>
            <a:r>
              <a:rPr lang="en-US" sz="1600" dirty="0" smtClean="0"/>
              <a:t/>
            </a:r>
            <a:br>
              <a:rPr lang="en-US" sz="1600" dirty="0" smtClean="0"/>
            </a:br>
            <a:r>
              <a:rPr lang="en-US" sz="3200" b="1" dirty="0" err="1" smtClean="0">
                <a:latin typeface="+mn-lt"/>
              </a:rPr>
              <a:t>Walchand</a:t>
            </a:r>
            <a:r>
              <a:rPr lang="en-US" sz="3200" b="1" dirty="0" smtClean="0">
                <a:latin typeface="+mn-lt"/>
              </a:rPr>
              <a:t> College Of Engineering, </a:t>
            </a:r>
            <a:r>
              <a:rPr lang="en-US" sz="3200" b="1" dirty="0" err="1" smtClean="0">
                <a:latin typeface="+mn-lt"/>
              </a:rPr>
              <a:t>Sangli</a:t>
            </a:r>
            <a:r>
              <a:rPr lang="en-US" sz="3200" b="1" dirty="0" smtClean="0">
                <a:latin typeface="+mn-lt"/>
              </a:rPr>
              <a:t>.</a:t>
            </a:r>
            <a:br>
              <a:rPr lang="en-US" sz="3200" b="1" dirty="0" smtClean="0">
                <a:latin typeface="+mn-lt"/>
              </a:rPr>
            </a:br>
            <a:r>
              <a:rPr lang="en-US" sz="2000" b="1" dirty="0" smtClean="0"/>
              <a:t>(An Autonomous Institute)</a:t>
            </a:r>
            <a:br>
              <a:rPr lang="en-US" sz="2000" b="1" dirty="0" smtClean="0"/>
            </a:br>
            <a:r>
              <a:rPr lang="en-US" sz="2000" b="1" dirty="0" smtClean="0"/>
              <a:t>Department Of Computer Science and Engineering</a:t>
            </a:r>
            <a:br>
              <a:rPr lang="en-US" sz="2000" b="1" dirty="0" smtClean="0"/>
            </a:br>
            <a:r>
              <a:rPr lang="en-US" sz="2000" b="1" dirty="0" smtClean="0"/>
              <a:t/>
            </a:r>
            <a:br>
              <a:rPr lang="en-US" sz="2000" b="1" dirty="0" smtClean="0"/>
            </a:br>
            <a:r>
              <a:rPr lang="en-US" sz="2400" b="1" dirty="0" smtClean="0"/>
              <a:t>Under the Guidance of</a:t>
            </a:r>
            <a:br>
              <a:rPr lang="en-US" sz="2400" b="1" dirty="0" smtClean="0"/>
            </a:br>
            <a:r>
              <a:rPr lang="en-US" sz="2400" b="1" dirty="0" smtClean="0"/>
              <a:t> Prof. M. K. </a:t>
            </a:r>
            <a:r>
              <a:rPr lang="en-US" sz="2400" b="1" dirty="0" err="1" smtClean="0"/>
              <a:t>Chavan</a:t>
            </a:r>
            <a:r>
              <a:rPr lang="en-US" sz="2400" b="1" dirty="0" smtClean="0"/>
              <a:t/>
            </a:r>
            <a:br>
              <a:rPr lang="en-US" sz="2400" b="1" dirty="0" smtClean="0"/>
            </a:br>
            <a:r>
              <a:rPr lang="en-US" sz="2400" b="1" dirty="0" smtClean="0"/>
              <a:t>Dr. M. A. Shah</a:t>
            </a:r>
            <a:br>
              <a:rPr lang="en-US" sz="2400" b="1" dirty="0" smtClean="0"/>
            </a:br>
            <a:r>
              <a:rPr lang="en-US" sz="2400" b="1" dirty="0" smtClean="0"/>
              <a:t>HOD</a:t>
            </a:r>
            <a:br>
              <a:rPr lang="en-US" sz="2400" b="1" dirty="0" smtClean="0"/>
            </a:br>
            <a:r>
              <a:rPr lang="en-US" sz="2400" b="1" dirty="0" smtClean="0"/>
              <a:t>Computer Science &amp; Engineering Department</a:t>
            </a:r>
            <a:br>
              <a:rPr lang="en-US" sz="2400" b="1" dirty="0" smtClean="0"/>
            </a:br>
            <a:r>
              <a:rPr lang="en-US" sz="2400" b="1" dirty="0" smtClean="0"/>
              <a:t>WCE, </a:t>
            </a:r>
            <a:r>
              <a:rPr lang="en-US" sz="2400" b="1" dirty="0" err="1" smtClean="0"/>
              <a:t>Sangli</a:t>
            </a:r>
            <a:r>
              <a:rPr lang="en-US" sz="2400" b="1" dirty="0" smtClean="0"/>
              <a:t/>
            </a:r>
            <a:br>
              <a:rPr lang="en-US" sz="2400" b="1" dirty="0" smtClean="0"/>
            </a:br>
            <a:r>
              <a:rPr lang="en-US" sz="2400" b="1" dirty="0" smtClean="0"/>
              <a:t>2020-21</a:t>
            </a:r>
            <a:endParaRPr lang="en-US" sz="2400" b="1" dirty="0"/>
          </a:p>
        </p:txBody>
      </p:sp>
      <p:pic>
        <p:nvPicPr>
          <p:cNvPr id="3" name="image1.jpeg"/>
          <p:cNvPicPr/>
          <p:nvPr/>
        </p:nvPicPr>
        <p:blipFill>
          <a:blip r:embed="rId2" cstate="print"/>
          <a:stretch>
            <a:fillRect/>
          </a:stretch>
        </p:blipFill>
        <p:spPr>
          <a:xfrm>
            <a:off x="3657600" y="381000"/>
            <a:ext cx="1752600" cy="1447800"/>
          </a:xfrm>
          <a:prstGeom prst="rect">
            <a:avLst/>
          </a:prstGeom>
        </p:spPr>
      </p:pic>
    </p:spTree>
    <p:extLst>
      <p:ext uri="{BB962C8B-B14F-4D97-AF65-F5344CB8AC3E}">
        <p14:creationId xmlns:p14="http://schemas.microsoft.com/office/powerpoint/2010/main" val="41513216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b="1" dirty="0" smtClean="0">
                <a:solidFill>
                  <a:srgbClr val="0070C0"/>
                </a:solidFill>
              </a:rPr>
              <a:t>OUTCOMES</a:t>
            </a:r>
            <a:endParaRPr lang="en-US" sz="3200" b="1" dirty="0">
              <a:solidFill>
                <a:srgbClr val="0070C0"/>
              </a:solidFill>
            </a:endParaRPr>
          </a:p>
        </p:txBody>
      </p:sp>
      <p:sp>
        <p:nvSpPr>
          <p:cNvPr id="3" name="Content Placeholder 2"/>
          <p:cNvSpPr>
            <a:spLocks noGrp="1"/>
          </p:cNvSpPr>
          <p:nvPr>
            <p:ph idx="1"/>
          </p:nvPr>
        </p:nvSpPr>
        <p:spPr/>
        <p:txBody>
          <a:bodyPr>
            <a:normAutofit/>
          </a:bodyPr>
          <a:lstStyle/>
          <a:p>
            <a:pPr lvl="0"/>
            <a:r>
              <a:rPr lang="en-US" sz="2000" dirty="0"/>
              <a:t>Outcome will be a middleware web application which will be used to securely store documents on drive</a:t>
            </a:r>
            <a:r>
              <a:rPr lang="en-US" sz="2000" dirty="0" smtClean="0"/>
              <a:t>.</a:t>
            </a:r>
          </a:p>
          <a:p>
            <a:pPr lvl="0"/>
            <a:endParaRPr lang="en-US" sz="2000" dirty="0"/>
          </a:p>
          <a:p>
            <a:pPr lvl="0"/>
            <a:r>
              <a:rPr lang="en-US" sz="2000" dirty="0"/>
              <a:t>Even if accounts are hacked or documents are leaked, there will be no use of it as they will be encrypted means in unreadable format</a:t>
            </a:r>
            <a:r>
              <a:rPr lang="en-US" sz="2000" dirty="0" smtClean="0"/>
              <a:t>.</a:t>
            </a:r>
          </a:p>
          <a:p>
            <a:pPr lvl="0"/>
            <a:endParaRPr lang="en-US" sz="2000" dirty="0"/>
          </a:p>
          <a:p>
            <a:pPr lvl="0"/>
            <a:r>
              <a:rPr lang="en-US" sz="2000" dirty="0"/>
              <a:t>Easy to use middleware where person with no technical background can use the middleware to secure their files</a:t>
            </a:r>
            <a:r>
              <a:rPr lang="en-US" sz="2000" dirty="0" smtClean="0"/>
              <a:t>.</a:t>
            </a:r>
          </a:p>
          <a:p>
            <a:pPr marL="0" lvl="0" indent="0">
              <a:buNone/>
            </a:pPr>
            <a:endParaRPr lang="en-US" sz="2000" dirty="0"/>
          </a:p>
          <a:p>
            <a:pPr lvl="0"/>
            <a:r>
              <a:rPr lang="en-US" sz="2000" dirty="0"/>
              <a:t>G-Secure is a web application using which we can store our documents after encryption on google drive, so even if it’s hacked or our documents are leaked they will be in encrypted form. So security of our documents will be in our hands.</a:t>
            </a:r>
          </a:p>
          <a:p>
            <a:endParaRPr lang="en-US" sz="2000" dirty="0"/>
          </a:p>
        </p:txBody>
      </p:sp>
    </p:spTree>
    <p:extLst>
      <p:ext uri="{BB962C8B-B14F-4D97-AF65-F5344CB8AC3E}">
        <p14:creationId xmlns:p14="http://schemas.microsoft.com/office/powerpoint/2010/main" val="22192487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b="1" dirty="0" smtClean="0">
                <a:solidFill>
                  <a:srgbClr val="0070C0"/>
                </a:solidFill>
              </a:rPr>
              <a:t>SUMMARY</a:t>
            </a:r>
            <a:endParaRPr lang="en-US" sz="3200" b="1" dirty="0">
              <a:solidFill>
                <a:srgbClr val="0070C0"/>
              </a:solidFill>
            </a:endParaRPr>
          </a:p>
        </p:txBody>
      </p:sp>
      <p:sp>
        <p:nvSpPr>
          <p:cNvPr id="3" name="Content Placeholder 2"/>
          <p:cNvSpPr>
            <a:spLocks noGrp="1"/>
          </p:cNvSpPr>
          <p:nvPr>
            <p:ph idx="1"/>
          </p:nvPr>
        </p:nvSpPr>
        <p:spPr/>
        <p:txBody>
          <a:bodyPr>
            <a:normAutofit/>
          </a:bodyPr>
          <a:lstStyle/>
          <a:p>
            <a:pPr lvl="0"/>
            <a:r>
              <a:rPr lang="en-US" sz="2000" dirty="0"/>
              <a:t>As we have discussed in our problem statement data security is a very vital thing. We store a lot of information related to us in many applications without concerning about its security. So we are planning to provide solution to one such concern with google drive</a:t>
            </a:r>
            <a:r>
              <a:rPr lang="en-US" sz="2000" dirty="0" smtClean="0"/>
              <a:t>.</a:t>
            </a:r>
          </a:p>
          <a:p>
            <a:pPr marL="0" lvl="0" indent="0">
              <a:buNone/>
            </a:pPr>
            <a:endParaRPr lang="en-US" sz="2000" dirty="0"/>
          </a:p>
          <a:p>
            <a:pPr lvl="0"/>
            <a:r>
              <a:rPr lang="en-US" sz="2000" dirty="0"/>
              <a:t>G-Secure is a web application using which we can store our documents after encryption on google drive, so even if it’s hacked or our documents are leaked they will be in encrypted form. So security of our documents will be in our hands.</a:t>
            </a:r>
          </a:p>
          <a:p>
            <a:endParaRPr lang="en-US" sz="2000" dirty="0"/>
          </a:p>
        </p:txBody>
      </p:sp>
    </p:spTree>
    <p:extLst>
      <p:ext uri="{BB962C8B-B14F-4D97-AF65-F5344CB8AC3E}">
        <p14:creationId xmlns:p14="http://schemas.microsoft.com/office/powerpoint/2010/main" val="25459198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b="1" dirty="0" smtClean="0">
                <a:solidFill>
                  <a:srgbClr val="0070C0"/>
                </a:solidFill>
              </a:rPr>
              <a:t>REFERENCES</a:t>
            </a:r>
            <a:endParaRPr lang="en-US" sz="3200" b="1" dirty="0">
              <a:solidFill>
                <a:srgbClr val="0070C0"/>
              </a:solidFill>
            </a:endParaRPr>
          </a:p>
        </p:txBody>
      </p:sp>
      <p:sp>
        <p:nvSpPr>
          <p:cNvPr id="3" name="Content Placeholder 2"/>
          <p:cNvSpPr>
            <a:spLocks noGrp="1"/>
          </p:cNvSpPr>
          <p:nvPr>
            <p:ph idx="1"/>
          </p:nvPr>
        </p:nvSpPr>
        <p:spPr/>
        <p:txBody>
          <a:bodyPr>
            <a:normAutofit/>
          </a:bodyPr>
          <a:lstStyle/>
          <a:p>
            <a:pPr lvl="0"/>
            <a:r>
              <a:rPr lang="en-US" sz="2000" u="sng" dirty="0">
                <a:hlinkClick r:id="rId2"/>
              </a:rPr>
              <a:t>https://nevonprojects.com/secure-file-storage-on-cloud-using-hybrid-cryptography/</a:t>
            </a:r>
            <a:endParaRPr lang="en-US" sz="2000" dirty="0"/>
          </a:p>
          <a:p>
            <a:pPr lvl="0"/>
            <a:r>
              <a:rPr lang="en-US" sz="2000" u="sng" dirty="0">
                <a:hlinkClick r:id="rId3"/>
              </a:rPr>
              <a:t>https://www.researchgate.net/publication/334418542_A_Review_Paper_on_Cryptography</a:t>
            </a:r>
            <a:endParaRPr lang="en-US" sz="2000" dirty="0"/>
          </a:p>
          <a:p>
            <a:pPr lvl="0"/>
            <a:r>
              <a:rPr lang="en-US" sz="2000" u="sng" dirty="0">
                <a:hlinkClick r:id="rId4"/>
              </a:rPr>
              <a:t>https://www.businessinsider.in/tech/how-to/is-google-drive-secure-how-google-uses-encryption-to-protect-your-files-and-documents-and-the-risks-that-remain/articleshow/81219345.cms</a:t>
            </a:r>
            <a:endParaRPr lang="en-US" sz="2000" dirty="0"/>
          </a:p>
          <a:p>
            <a:pPr lvl="0"/>
            <a:r>
              <a:rPr lang="en-US" sz="2000" u="sng" dirty="0">
                <a:hlinkClick r:id="rId5"/>
              </a:rPr>
              <a:t>https://developers.google.com/drive</a:t>
            </a:r>
            <a:endParaRPr lang="en-US" sz="2000" dirty="0"/>
          </a:p>
          <a:p>
            <a:pPr lvl="0"/>
            <a:r>
              <a:rPr lang="en-US" sz="2000" u="sng" dirty="0">
                <a:hlinkClick r:id="rId6"/>
              </a:rPr>
              <a:t>https://blog.storagecraft.com/5-common-encryption-algorithms/</a:t>
            </a:r>
            <a:endParaRPr lang="en-US" sz="2000" dirty="0"/>
          </a:p>
          <a:p>
            <a:pPr lvl="0"/>
            <a:r>
              <a:rPr lang="en-US" sz="2000" u="sng" dirty="0">
                <a:hlinkClick r:id="rId7"/>
              </a:rPr>
              <a:t>https://medium.com/@brandonstilson/lets-encrypt-files-with-node-85037bea8c0e</a:t>
            </a:r>
            <a:endParaRPr lang="en-US" sz="2000" dirty="0"/>
          </a:p>
          <a:p>
            <a:endParaRPr lang="en-US" sz="2000" dirty="0"/>
          </a:p>
        </p:txBody>
      </p:sp>
    </p:spTree>
    <p:extLst>
      <p:ext uri="{BB962C8B-B14F-4D97-AF65-F5344CB8AC3E}">
        <p14:creationId xmlns:p14="http://schemas.microsoft.com/office/powerpoint/2010/main" val="20513614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dirty="0">
                <a:solidFill>
                  <a:srgbClr val="0070C0"/>
                </a:solidFill>
              </a:rPr>
              <a:t>G-Secure</a:t>
            </a:r>
            <a:r>
              <a:rPr lang="en-US" sz="3200" dirty="0"/>
              <a:t/>
            </a:r>
            <a:br>
              <a:rPr lang="en-US" sz="3200" dirty="0"/>
            </a:br>
            <a:r>
              <a:rPr lang="en-US" sz="2400" dirty="0" smtClean="0">
                <a:solidFill>
                  <a:srgbClr val="0070C0"/>
                </a:solidFill>
              </a:rPr>
              <a:t>(Securely </a:t>
            </a:r>
            <a:r>
              <a:rPr lang="en-US" sz="2400" dirty="0">
                <a:solidFill>
                  <a:srgbClr val="0070C0"/>
                </a:solidFill>
              </a:rPr>
              <a:t>storing files on google drive using hybrid cryptography)</a:t>
            </a:r>
            <a:br>
              <a:rPr lang="en-US" sz="2400" dirty="0">
                <a:solidFill>
                  <a:srgbClr val="0070C0"/>
                </a:solidFill>
              </a:rPr>
            </a:br>
            <a:endParaRPr lang="en-US" sz="2400" dirty="0">
              <a:solidFill>
                <a:srgbClr val="0070C0"/>
              </a:solidFill>
            </a:endParaRPr>
          </a:p>
        </p:txBody>
      </p:sp>
      <p:sp>
        <p:nvSpPr>
          <p:cNvPr id="3" name="Content Placeholder 2"/>
          <p:cNvSpPr>
            <a:spLocks noGrp="1"/>
          </p:cNvSpPr>
          <p:nvPr>
            <p:ph idx="1"/>
          </p:nvPr>
        </p:nvSpPr>
        <p:spPr/>
        <p:txBody>
          <a:bodyPr>
            <a:normAutofit/>
          </a:bodyPr>
          <a:lstStyle/>
          <a:p>
            <a:r>
              <a:rPr lang="en-US" sz="2800" dirty="0" smtClean="0"/>
              <a:t>Members:</a:t>
            </a:r>
          </a:p>
          <a:p>
            <a:pPr marL="0" indent="0">
              <a:buNone/>
            </a:pPr>
            <a:endParaRPr lang="en-US" sz="2800" dirty="0" smtClean="0"/>
          </a:p>
          <a:p>
            <a:pPr marL="0" indent="0">
              <a:buNone/>
            </a:pPr>
            <a:r>
              <a:rPr lang="en-US" sz="2800" dirty="0"/>
              <a:t>	</a:t>
            </a:r>
            <a:r>
              <a:rPr lang="en-US" sz="2800" dirty="0" err="1" smtClean="0"/>
              <a:t>Abhay</a:t>
            </a:r>
            <a:r>
              <a:rPr lang="en-US" sz="2800" dirty="0" smtClean="0"/>
              <a:t> </a:t>
            </a:r>
            <a:r>
              <a:rPr lang="en-US" sz="2800" dirty="0" err="1" smtClean="0"/>
              <a:t>Shirale</a:t>
            </a:r>
            <a:r>
              <a:rPr lang="en-US" sz="2800" dirty="0" smtClean="0"/>
              <a:t>                - 2018BTECS00021</a:t>
            </a:r>
          </a:p>
          <a:p>
            <a:pPr marL="0" indent="0">
              <a:buNone/>
            </a:pPr>
            <a:r>
              <a:rPr lang="en-US" sz="2800" dirty="0"/>
              <a:t>	</a:t>
            </a:r>
            <a:r>
              <a:rPr lang="en-US" sz="2800" dirty="0" err="1" smtClean="0"/>
              <a:t>Manmath</a:t>
            </a:r>
            <a:r>
              <a:rPr lang="en-US" sz="2800" dirty="0" smtClean="0"/>
              <a:t> </a:t>
            </a:r>
            <a:r>
              <a:rPr lang="en-US" sz="2800" dirty="0" err="1" smtClean="0"/>
              <a:t>Bhale</a:t>
            </a:r>
            <a:r>
              <a:rPr lang="en-US" sz="2800" dirty="0" smtClean="0"/>
              <a:t>            - 2018BTECS00049</a:t>
            </a:r>
          </a:p>
          <a:p>
            <a:pPr marL="0" indent="0">
              <a:buNone/>
            </a:pPr>
            <a:r>
              <a:rPr lang="en-US" sz="2800" dirty="0"/>
              <a:t>	</a:t>
            </a:r>
            <a:r>
              <a:rPr lang="en-US" sz="2800" dirty="0" err="1" smtClean="0"/>
              <a:t>Moreshwar</a:t>
            </a:r>
            <a:r>
              <a:rPr lang="en-US" sz="2800" dirty="0" smtClean="0"/>
              <a:t> </a:t>
            </a:r>
            <a:r>
              <a:rPr lang="en-US" sz="2800" dirty="0" err="1" smtClean="0"/>
              <a:t>Sonawale</a:t>
            </a:r>
            <a:r>
              <a:rPr lang="en-US" sz="2800" dirty="0" smtClean="0"/>
              <a:t>  - 2018BTECS00106</a:t>
            </a:r>
            <a:endParaRPr lang="en-US" sz="2800" dirty="0"/>
          </a:p>
        </p:txBody>
      </p:sp>
    </p:spTree>
    <p:extLst>
      <p:ext uri="{BB962C8B-B14F-4D97-AF65-F5344CB8AC3E}">
        <p14:creationId xmlns:p14="http://schemas.microsoft.com/office/powerpoint/2010/main" val="24191917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b="1" dirty="0" smtClean="0">
                <a:solidFill>
                  <a:srgbClr val="0070C0"/>
                </a:solidFill>
              </a:rPr>
              <a:t>ABSTRACT</a:t>
            </a:r>
            <a:endParaRPr lang="en-US" sz="3200" b="1" dirty="0">
              <a:solidFill>
                <a:srgbClr val="0070C0"/>
              </a:solidFill>
            </a:endParaRPr>
          </a:p>
        </p:txBody>
      </p:sp>
      <p:sp>
        <p:nvSpPr>
          <p:cNvPr id="3" name="Content Placeholder 2"/>
          <p:cNvSpPr>
            <a:spLocks noGrp="1"/>
          </p:cNvSpPr>
          <p:nvPr>
            <p:ph idx="1"/>
          </p:nvPr>
        </p:nvSpPr>
        <p:spPr/>
        <p:txBody>
          <a:bodyPr>
            <a:normAutofit/>
          </a:bodyPr>
          <a:lstStyle/>
          <a:p>
            <a:pPr marL="0" indent="0">
              <a:buNone/>
            </a:pPr>
            <a:r>
              <a:rPr lang="en-US" sz="2000" dirty="0"/>
              <a:t>The world is growing vastly in Digital Terms. In Digital world Data plays crucial role. This includes sensitive data, personally identifiable information (PII), protected health information (PHI), personal information, intellectual property, data, and governmental and industry information systems. The technology is not limited to good people only. Hence the data we store online is at risk by the bad intention people. Hence Securing the data become need of the </a:t>
            </a:r>
            <a:r>
              <a:rPr lang="en-US" sz="2000" dirty="0" err="1"/>
              <a:t>hour.So</a:t>
            </a:r>
            <a:r>
              <a:rPr lang="en-US" sz="2000" dirty="0"/>
              <a:t> we proposed a solution that encrypt the data using Hybrid Cryptography. We build user friendly middleware using Google Drive APIs to upload encrypted files on G-drive. Such data uploaded on Google Drive if stolen or hacked, it will become useless for unauthorized people.</a:t>
            </a:r>
          </a:p>
          <a:p>
            <a:pPr marL="0" indent="0">
              <a:buNone/>
            </a:pPr>
            <a:endParaRPr lang="en-US" sz="2000" dirty="0"/>
          </a:p>
        </p:txBody>
      </p:sp>
    </p:spTree>
    <p:extLst>
      <p:ext uri="{BB962C8B-B14F-4D97-AF65-F5344CB8AC3E}">
        <p14:creationId xmlns:p14="http://schemas.microsoft.com/office/powerpoint/2010/main" val="17024011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b="1" dirty="0" smtClean="0">
                <a:solidFill>
                  <a:srgbClr val="0070C0"/>
                </a:solidFill>
              </a:rPr>
              <a:t>PROBLEM STATEMENT</a:t>
            </a:r>
            <a:endParaRPr lang="en-US" sz="3200" b="1" dirty="0">
              <a:solidFill>
                <a:srgbClr val="0070C0"/>
              </a:solidFill>
            </a:endParaRPr>
          </a:p>
        </p:txBody>
      </p:sp>
      <p:sp>
        <p:nvSpPr>
          <p:cNvPr id="3" name="Content Placeholder 2"/>
          <p:cNvSpPr>
            <a:spLocks noGrp="1"/>
          </p:cNvSpPr>
          <p:nvPr>
            <p:ph idx="1"/>
          </p:nvPr>
        </p:nvSpPr>
        <p:spPr/>
        <p:txBody>
          <a:bodyPr>
            <a:normAutofit/>
          </a:bodyPr>
          <a:lstStyle/>
          <a:p>
            <a:pPr marL="0" indent="0">
              <a:buNone/>
            </a:pPr>
            <a:r>
              <a:rPr lang="en-US" sz="2000" dirty="0"/>
              <a:t>A lot of people store very important documents such as certificates, bank details, intellectual property, governmental and industry information etc. on google drive and other such service providers. As they are stored on a third party platform, no one knows how secure they are. We have seen many cases where lots of accounts are hacked and their critical data is being leaked on dark webs. So securing those documents is a very important thing.</a:t>
            </a:r>
          </a:p>
          <a:p>
            <a:pPr marL="0" indent="0">
              <a:buNone/>
            </a:pPr>
            <a:endParaRPr lang="en-US" sz="2000" dirty="0"/>
          </a:p>
        </p:txBody>
      </p:sp>
    </p:spTree>
    <p:extLst>
      <p:ext uri="{BB962C8B-B14F-4D97-AF65-F5344CB8AC3E}">
        <p14:creationId xmlns:p14="http://schemas.microsoft.com/office/powerpoint/2010/main" val="13293823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b="1" dirty="0" smtClean="0">
                <a:solidFill>
                  <a:srgbClr val="0070C0"/>
                </a:solidFill>
              </a:rPr>
              <a:t>METHODOLOGY</a:t>
            </a:r>
            <a:endParaRPr lang="en-US" sz="3200" b="1" dirty="0">
              <a:solidFill>
                <a:srgbClr val="0070C0"/>
              </a:solidFill>
            </a:endParaRPr>
          </a:p>
        </p:txBody>
      </p:sp>
      <p:sp>
        <p:nvSpPr>
          <p:cNvPr id="3" name="Content Placeholder 2"/>
          <p:cNvSpPr>
            <a:spLocks noGrp="1"/>
          </p:cNvSpPr>
          <p:nvPr>
            <p:ph idx="1"/>
          </p:nvPr>
        </p:nvSpPr>
        <p:spPr/>
        <p:txBody>
          <a:bodyPr>
            <a:normAutofit/>
          </a:bodyPr>
          <a:lstStyle/>
          <a:p>
            <a:pPr lvl="0"/>
            <a:r>
              <a:rPr lang="en-US" sz="2000" dirty="0"/>
              <a:t>The primary users of our application are Google Drive users all over the globe. </a:t>
            </a:r>
          </a:p>
          <a:p>
            <a:pPr lvl="0"/>
            <a:r>
              <a:rPr lang="en-US" sz="2000" dirty="0"/>
              <a:t>Every user perform the work of  uploading the documents (Images ,videos ,Text Documents ) on the Google Drive using his/her credentials.</a:t>
            </a:r>
          </a:p>
          <a:p>
            <a:pPr lvl="0"/>
            <a:r>
              <a:rPr lang="en-US" sz="2000" dirty="0"/>
              <a:t>This Pieces of information are very confidential and hence should be stored securely. About authorization process of user, google drive APIs will provide appropriate functionality.  </a:t>
            </a:r>
          </a:p>
          <a:p>
            <a:pPr lvl="0"/>
            <a:r>
              <a:rPr lang="en-US" sz="2000" dirty="0"/>
              <a:t>User holds all rights like adding, removing, viewing actual documents were uploaded by him/her.</a:t>
            </a:r>
          </a:p>
          <a:p>
            <a:pPr lvl="0"/>
            <a:r>
              <a:rPr lang="en-US" sz="2000" dirty="0"/>
              <a:t>The idea behind storing keys used for cryptographic operations is we will encrypt those keys which enhances the security policy of our application.</a:t>
            </a:r>
          </a:p>
          <a:p>
            <a:pPr marL="0" indent="0">
              <a:buNone/>
            </a:pPr>
            <a:endParaRPr lang="en-US" sz="2000" dirty="0"/>
          </a:p>
        </p:txBody>
      </p:sp>
    </p:spTree>
    <p:extLst>
      <p:ext uri="{BB962C8B-B14F-4D97-AF65-F5344CB8AC3E}">
        <p14:creationId xmlns:p14="http://schemas.microsoft.com/office/powerpoint/2010/main" val="19879220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b="1" dirty="0" smtClean="0">
                <a:solidFill>
                  <a:srgbClr val="0070C0"/>
                </a:solidFill>
              </a:rPr>
              <a:t>FLOW CHART</a:t>
            </a:r>
            <a:endParaRPr lang="en-US" sz="3200" b="1" dirty="0">
              <a:solidFill>
                <a:srgbClr val="0070C0"/>
              </a:solidFill>
            </a:endParaRPr>
          </a:p>
        </p:txBody>
      </p:sp>
      <p:pic>
        <p:nvPicPr>
          <p:cNvPr id="4" name="Content Placeholder 3" descr="https://lh4.googleusercontent.com/Lwr4tOCuotxbOL-nyVeJhk9wx3USspvZU4lJ48N4DMof8R6gyN8qyt4uU6CUZlwtJ44D-jETNX3DkgKFLqlapIH8DN6mofSTPFfuyUeBxs6rSOUu5uHF2P-QFy4ejfKk_DK4Cig4fbU"/>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43000" y="1524000"/>
            <a:ext cx="2466283" cy="4525963"/>
          </a:xfrm>
          <a:prstGeom prst="rect">
            <a:avLst/>
          </a:prstGeom>
          <a:noFill/>
          <a:ln>
            <a:noFill/>
          </a:ln>
        </p:spPr>
      </p:pic>
      <p:pic>
        <p:nvPicPr>
          <p:cNvPr id="5" name="Picture 4" descr="https://lh4.googleusercontent.com/s2UWDtyYtIx0K92OHzhcmr6RZhjvjhnKBpjiM35LMne0WVpXBcyHm0fbQq1JYw1msyg8N8T2UCyDTpLHAqEiLY4m3rQMMrf4wZb3YJMKGlm2r8kXFnpilQ0T6gpHi0aZRnOzTqvYPfs"/>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524000"/>
            <a:ext cx="2463800" cy="4450398"/>
          </a:xfrm>
          <a:prstGeom prst="rect">
            <a:avLst/>
          </a:prstGeom>
          <a:noFill/>
          <a:ln>
            <a:noFill/>
          </a:ln>
        </p:spPr>
      </p:pic>
    </p:spTree>
    <p:extLst>
      <p:ext uri="{BB962C8B-B14F-4D97-AF65-F5344CB8AC3E}">
        <p14:creationId xmlns:p14="http://schemas.microsoft.com/office/powerpoint/2010/main" val="31811733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b="1" dirty="0" smtClean="0">
                <a:solidFill>
                  <a:srgbClr val="0070C0"/>
                </a:solidFill>
              </a:rPr>
              <a:t>OBJECTIVES</a:t>
            </a:r>
            <a:endParaRPr lang="en-US" sz="3200" b="1" dirty="0">
              <a:solidFill>
                <a:srgbClr val="0070C0"/>
              </a:solidFill>
            </a:endParaRPr>
          </a:p>
        </p:txBody>
      </p:sp>
      <p:sp>
        <p:nvSpPr>
          <p:cNvPr id="3" name="Content Placeholder 2"/>
          <p:cNvSpPr>
            <a:spLocks noGrp="1"/>
          </p:cNvSpPr>
          <p:nvPr>
            <p:ph idx="1"/>
          </p:nvPr>
        </p:nvSpPr>
        <p:spPr/>
        <p:txBody>
          <a:bodyPr>
            <a:normAutofit/>
          </a:bodyPr>
          <a:lstStyle/>
          <a:p>
            <a:pPr fontAlgn="base"/>
            <a:r>
              <a:rPr lang="en-US" sz="2000" dirty="0"/>
              <a:t>To study different cryptography terms and different encryption and decryption algorithm</a:t>
            </a:r>
          </a:p>
          <a:p>
            <a:pPr fontAlgn="base"/>
            <a:r>
              <a:rPr lang="en-US" sz="2000" dirty="0"/>
              <a:t>To study the use of google drive APIs</a:t>
            </a:r>
          </a:p>
          <a:p>
            <a:pPr fontAlgn="base"/>
            <a:r>
              <a:rPr lang="en-US" sz="2000" dirty="0"/>
              <a:t>To design frameworks like Angular and </a:t>
            </a:r>
            <a:r>
              <a:rPr lang="en-US" sz="2000" dirty="0" err="1"/>
              <a:t>Nodejs</a:t>
            </a:r>
            <a:endParaRPr lang="en-US" sz="2000" dirty="0"/>
          </a:p>
          <a:p>
            <a:pPr fontAlgn="base"/>
            <a:r>
              <a:rPr lang="en-US" sz="2000" dirty="0"/>
              <a:t>To develop system consist of user friendly middleware with hybrid cryptography feature.</a:t>
            </a:r>
          </a:p>
          <a:p>
            <a:pPr fontAlgn="base"/>
            <a:r>
              <a:rPr lang="en-US" sz="2000" dirty="0"/>
              <a:t>To integrate above mentioned components</a:t>
            </a:r>
          </a:p>
          <a:p>
            <a:pPr fontAlgn="base"/>
            <a:r>
              <a:rPr lang="en-US" sz="2000" dirty="0"/>
              <a:t>To evaluate the reliability of data after uploading</a:t>
            </a:r>
          </a:p>
          <a:p>
            <a:endParaRPr lang="en-US" sz="2000" dirty="0"/>
          </a:p>
        </p:txBody>
      </p:sp>
    </p:spTree>
    <p:extLst>
      <p:ext uri="{BB962C8B-B14F-4D97-AF65-F5344CB8AC3E}">
        <p14:creationId xmlns:p14="http://schemas.microsoft.com/office/powerpoint/2010/main" val="36244000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b="1" dirty="0" smtClean="0">
                <a:solidFill>
                  <a:srgbClr val="0070C0"/>
                </a:solidFill>
              </a:rPr>
              <a:t>TECHNOLOGY STACK</a:t>
            </a:r>
            <a:endParaRPr lang="en-US" sz="3200" b="1" dirty="0">
              <a:solidFill>
                <a:srgbClr val="0070C0"/>
              </a:solidFill>
            </a:endParaRPr>
          </a:p>
        </p:txBody>
      </p:sp>
      <p:sp>
        <p:nvSpPr>
          <p:cNvPr id="3" name="Content Placeholder 2"/>
          <p:cNvSpPr>
            <a:spLocks noGrp="1"/>
          </p:cNvSpPr>
          <p:nvPr>
            <p:ph idx="1"/>
          </p:nvPr>
        </p:nvSpPr>
        <p:spPr/>
        <p:txBody>
          <a:bodyPr>
            <a:normAutofit/>
          </a:bodyPr>
          <a:lstStyle/>
          <a:p>
            <a:pPr lvl="0" fontAlgn="base"/>
            <a:r>
              <a:rPr lang="en-US" sz="2000" dirty="0"/>
              <a:t>Angular</a:t>
            </a:r>
          </a:p>
          <a:p>
            <a:pPr lvl="0" fontAlgn="base"/>
            <a:r>
              <a:rPr lang="en-US" sz="2000" dirty="0"/>
              <a:t>Node JS</a:t>
            </a:r>
          </a:p>
          <a:p>
            <a:pPr lvl="0" fontAlgn="base"/>
            <a:r>
              <a:rPr lang="en-US" sz="2000" dirty="0"/>
              <a:t>Cryptography Algorithms</a:t>
            </a:r>
          </a:p>
          <a:p>
            <a:pPr lvl="0" fontAlgn="base"/>
            <a:r>
              <a:rPr lang="en-US" sz="2000" dirty="0"/>
              <a:t>Google drive APIs</a:t>
            </a:r>
          </a:p>
          <a:p>
            <a:pPr marL="0" indent="0">
              <a:buNone/>
            </a:pPr>
            <a:endParaRPr lang="en-US" sz="2000" dirty="0"/>
          </a:p>
        </p:txBody>
      </p:sp>
      <p:pic>
        <p:nvPicPr>
          <p:cNvPr id="4" name="Picture 3" descr="Angular - PRESS KIT"/>
          <p:cNvPicPr/>
          <p:nvPr/>
        </p:nvPicPr>
        <p:blipFill>
          <a:blip r:embed="rId2">
            <a:extLst>
              <a:ext uri="{28A0092B-C50C-407E-A947-70E740481C1C}">
                <a14:useLocalDpi xmlns:a14="http://schemas.microsoft.com/office/drawing/2010/main" val="0"/>
              </a:ext>
            </a:extLst>
          </a:blip>
          <a:srcRect/>
          <a:stretch>
            <a:fillRect/>
          </a:stretch>
        </p:blipFill>
        <p:spPr bwMode="auto">
          <a:xfrm>
            <a:off x="6219825" y="1371600"/>
            <a:ext cx="1270000" cy="1270000"/>
          </a:xfrm>
          <a:prstGeom prst="rect">
            <a:avLst/>
          </a:prstGeom>
          <a:noFill/>
          <a:ln>
            <a:noFill/>
          </a:ln>
        </p:spPr>
      </p:pic>
      <p:pic>
        <p:nvPicPr>
          <p:cNvPr id="5" name="Picture 4" descr="Logos and Graphics | Node.js"/>
          <p:cNvPicPr/>
          <p:nvPr/>
        </p:nvPicPr>
        <p:blipFill>
          <a:blip r:embed="rId3">
            <a:extLst>
              <a:ext uri="{28A0092B-C50C-407E-A947-70E740481C1C}">
                <a14:useLocalDpi xmlns:a14="http://schemas.microsoft.com/office/drawing/2010/main" val="0"/>
              </a:ext>
            </a:extLst>
          </a:blip>
          <a:srcRect/>
          <a:stretch>
            <a:fillRect/>
          </a:stretch>
        </p:blipFill>
        <p:spPr bwMode="auto">
          <a:xfrm>
            <a:off x="5807075" y="3238309"/>
            <a:ext cx="1682750" cy="1026795"/>
          </a:xfrm>
          <a:prstGeom prst="rect">
            <a:avLst/>
          </a:prstGeom>
          <a:noFill/>
          <a:ln>
            <a:noFill/>
          </a:ln>
        </p:spPr>
      </p:pic>
      <p:pic>
        <p:nvPicPr>
          <p:cNvPr id="6" name="Picture 5" descr="Introduction to Google Drive API | Google Developers"/>
          <p:cNvPicPr/>
          <p:nvPr/>
        </p:nvPicPr>
        <p:blipFill>
          <a:blip r:embed="rId4">
            <a:extLst>
              <a:ext uri="{28A0092B-C50C-407E-A947-70E740481C1C}">
                <a14:useLocalDpi xmlns:a14="http://schemas.microsoft.com/office/drawing/2010/main" val="0"/>
              </a:ext>
            </a:extLst>
          </a:blip>
          <a:srcRect/>
          <a:stretch>
            <a:fillRect/>
          </a:stretch>
        </p:blipFill>
        <p:spPr bwMode="auto">
          <a:xfrm>
            <a:off x="685800" y="3810000"/>
            <a:ext cx="4343400" cy="2286000"/>
          </a:xfrm>
          <a:prstGeom prst="rect">
            <a:avLst/>
          </a:prstGeom>
          <a:noFill/>
          <a:ln>
            <a:noFill/>
          </a:ln>
        </p:spPr>
      </p:pic>
    </p:spTree>
    <p:extLst>
      <p:ext uri="{BB962C8B-B14F-4D97-AF65-F5344CB8AC3E}">
        <p14:creationId xmlns:p14="http://schemas.microsoft.com/office/powerpoint/2010/main" val="18016572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b="1" dirty="0" smtClean="0">
                <a:solidFill>
                  <a:srgbClr val="0070C0"/>
                </a:solidFill>
              </a:rPr>
              <a:t>CUSTOMER EVALUATION REPORT</a:t>
            </a:r>
            <a:endParaRPr lang="en-US" sz="3200" b="1" dirty="0">
              <a:solidFill>
                <a:srgbClr val="0070C0"/>
              </a:solidFill>
            </a:endParaRPr>
          </a:p>
        </p:txBody>
      </p:sp>
      <p:sp>
        <p:nvSpPr>
          <p:cNvPr id="3" name="Content Placeholder 2"/>
          <p:cNvSpPr>
            <a:spLocks noGrp="1"/>
          </p:cNvSpPr>
          <p:nvPr>
            <p:ph sz="half" idx="1"/>
          </p:nvPr>
        </p:nvSpPr>
        <p:spPr/>
        <p:txBody>
          <a:bodyPr>
            <a:normAutofit fontScale="92500" lnSpcReduction="10000"/>
          </a:bodyPr>
          <a:lstStyle/>
          <a:p>
            <a:pPr marL="0" indent="0">
              <a:buNone/>
            </a:pPr>
            <a:r>
              <a:rPr lang="en-US" sz="2000" dirty="0"/>
              <a:t>The project G-Secure provide a Middleware to </a:t>
            </a:r>
            <a:r>
              <a:rPr lang="en-US" sz="2000" dirty="0" smtClean="0"/>
              <a:t>customer. It can used by people </a:t>
            </a:r>
            <a:r>
              <a:rPr lang="en-US" sz="2000" dirty="0"/>
              <a:t>with no/less technical background also. We as a project provide our customer a service that make them certain about their documents and files that are being uploaded on drive or cloud. We presented and explained the project to our surrounding people that includes students, IT professionals and Government servants. Also we introduced them with a short demo of it and collected the feedback regarding different aspects. We mentioned their feedback as a sum below:</a:t>
            </a:r>
          </a:p>
          <a:p>
            <a:pPr marL="0" indent="0">
              <a:buNone/>
            </a:pPr>
            <a:endParaRPr lang="en-US" sz="2000" dirty="0"/>
          </a:p>
        </p:txBody>
      </p:sp>
      <p:pic>
        <p:nvPicPr>
          <p:cNvPr id="1026" name="Picture 2"/>
          <p:cNvPicPr>
            <a:picLocks noGrp="1" noChangeAspect="1" noChangeArrowheads="1"/>
          </p:cNvPicPr>
          <p:nvPr>
            <p:ph sz="half" idx="2"/>
          </p:nvPr>
        </p:nvPicPr>
        <p:blipFill>
          <a:blip r:embed="rId2" cstate="print">
            <a:extLst>
              <a:ext uri="{28A0092B-C50C-407E-A947-70E740481C1C}">
                <a14:useLocalDpi xmlns:a14="http://schemas.microsoft.com/office/drawing/2010/main" val="0"/>
              </a:ext>
            </a:extLst>
          </a:blip>
          <a:srcRect/>
          <a:stretch>
            <a:fillRect/>
          </a:stretch>
        </p:blipFill>
        <p:spPr bwMode="auto">
          <a:xfrm>
            <a:off x="4876800" y="1447800"/>
            <a:ext cx="5791200"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884548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TotalTime>
  <Words>627</Words>
  <Application>Microsoft Office PowerPoint</Application>
  <PresentationFormat>On-screen Show (4:3)</PresentationFormat>
  <Paragraphs>51</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       Walchand College Of Engineering, Sangli. (An Autonomous Institute) Department Of Computer Science and Engineering  Under the Guidance of  Prof. M. K. Chavan Dr. M. A. Shah HOD Computer Science &amp; Engineering Department WCE, Sangli 2020-21</vt:lpstr>
      <vt:lpstr>G-Secure (Securely storing files on google drive using hybrid cryptography) </vt:lpstr>
      <vt:lpstr>ABSTRACT</vt:lpstr>
      <vt:lpstr>PROBLEM STATEMENT</vt:lpstr>
      <vt:lpstr>METHODOLOGY</vt:lpstr>
      <vt:lpstr>FLOW CHART</vt:lpstr>
      <vt:lpstr>OBJECTIVES</vt:lpstr>
      <vt:lpstr>TECHNOLOGY STACK</vt:lpstr>
      <vt:lpstr>CUSTOMER EVALUATION REPORT</vt:lpstr>
      <vt:lpstr>OUTCOMES</vt:lpstr>
      <vt:lpstr>SUMMARY</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Walchand College Of Engineering, Sangli. (An Autonomous Institute) Department Of Computer Science and Engineering  Under the Guidance of  Prof. M. K. Chavan Dr. M. A. Shah HOD Computer Science &amp; Engineering Department WCE, Sangli 2020-21</dc:title>
  <dc:creator>HP</dc:creator>
  <cp:lastModifiedBy>HP</cp:lastModifiedBy>
  <cp:revision>5</cp:revision>
  <dcterms:created xsi:type="dcterms:W3CDTF">2021-11-23T04:44:33Z</dcterms:created>
  <dcterms:modified xsi:type="dcterms:W3CDTF">2021-11-23T05:27:27Z</dcterms:modified>
</cp:coreProperties>
</file>