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87" r:id="rId1"/>
  </p:sldMasterIdLst>
  <p:notesMasterIdLst>
    <p:notesMasterId r:id="rId56"/>
  </p:notesMasterIdLst>
  <p:sldIdLst>
    <p:sldId id="256" r:id="rId2"/>
    <p:sldId id="257" r:id="rId3"/>
    <p:sldId id="258" r:id="rId4"/>
    <p:sldId id="259" r:id="rId5"/>
    <p:sldId id="260" r:id="rId6"/>
    <p:sldId id="261" r:id="rId7"/>
    <p:sldId id="262" r:id="rId8"/>
    <p:sldId id="263" r:id="rId9"/>
    <p:sldId id="313" r:id="rId10"/>
    <p:sldId id="264" r:id="rId11"/>
    <p:sldId id="266" r:id="rId12"/>
    <p:sldId id="267" r:id="rId13"/>
    <p:sldId id="268" r:id="rId14"/>
    <p:sldId id="269" r:id="rId15"/>
    <p:sldId id="271" r:id="rId16"/>
    <p:sldId id="273" r:id="rId17"/>
    <p:sldId id="274" r:id="rId18"/>
    <p:sldId id="277" r:id="rId19"/>
    <p:sldId id="278" r:id="rId20"/>
    <p:sldId id="279" r:id="rId21"/>
    <p:sldId id="280" r:id="rId22"/>
    <p:sldId id="282" r:id="rId23"/>
    <p:sldId id="283" r:id="rId24"/>
    <p:sldId id="284" r:id="rId25"/>
    <p:sldId id="31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2" r:id="rId53"/>
    <p:sldId id="315" r:id="rId54"/>
    <p:sldId id="316" r:id="rId55"/>
  </p:sldIdLst>
  <p:sldSz cx="10080625" cy="7559675"/>
  <p:notesSz cx="7559675" cy="10691813"/>
  <p:defaultTextStyle>
    <a:defPPr>
      <a:defRPr lang="en-US"/>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6"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1" algn="l" defTabSz="91430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0" d="100"/>
          <a:sy n="100" d="100"/>
        </p:scale>
        <p:origin x="-1614" y="-90"/>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0CA08DAE-21B8-4BCC-A0C4-530714257054}" type="datetimeFigureOut">
              <a:rPr lang="en-US" smtClean="0"/>
              <a:pPr/>
              <a:t>6/27/2017</a:t>
            </a:fld>
            <a:endParaRPr lang="en-US"/>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91C2BFFE-609F-4279-9FE5-F32BEFD47C9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05" rtl="0" eaLnBrk="1" latinLnBrk="0" hangingPunct="1">
      <a:defRPr sz="1200" kern="1200">
        <a:solidFill>
          <a:schemeClr val="tx1"/>
        </a:solidFill>
        <a:latin typeface="+mn-lt"/>
        <a:ea typeface="+mn-ea"/>
        <a:cs typeface="+mn-cs"/>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36021" y="362865"/>
            <a:ext cx="9405998" cy="683084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10" name="Rounded Rectangle 9"/>
          <p:cNvSpPr/>
          <p:nvPr/>
        </p:nvSpPr>
        <p:spPr>
          <a:xfrm>
            <a:off x="461474" y="478583"/>
            <a:ext cx="9157680" cy="3427053"/>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5" name="Title 4"/>
          <p:cNvSpPr>
            <a:spLocks noGrp="1"/>
          </p:cNvSpPr>
          <p:nvPr>
            <p:ph type="ctrTitle"/>
          </p:nvPr>
        </p:nvSpPr>
        <p:spPr>
          <a:xfrm>
            <a:off x="796370" y="2006440"/>
            <a:ext cx="8568531" cy="2015913"/>
          </a:xfrm>
        </p:spPr>
        <p:txBody>
          <a:bodyPr lIns="50397" rIns="50397" bIns="50397"/>
          <a:lstStyle>
            <a:lvl1pPr algn="r">
              <a:defRPr sz="50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96370" y="4062065"/>
            <a:ext cx="8568531" cy="1007957"/>
          </a:xfrm>
        </p:spPr>
        <p:txBody>
          <a:bodyPr lIns="201589" tIns="0"/>
          <a:lstStyle>
            <a:lvl1pPr marL="40318" indent="0" algn="r">
              <a:spcBef>
                <a:spcPts val="0"/>
              </a:spcBef>
              <a:buNone/>
              <a:defRPr sz="2200">
                <a:solidFill>
                  <a:schemeClr val="bg2">
                    <a:shade val="25000"/>
                  </a:schemeClr>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r>
              <a:rPr lang="en-US" smtClean="0"/>
              <a:t>27-06-2017</a:t>
            </a:r>
            <a:endParaRPr lang="en-US"/>
          </a:p>
        </p:txBody>
      </p:sp>
      <p:sp>
        <p:nvSpPr>
          <p:cNvPr id="8" name="Footer Placeholder 7"/>
          <p:cNvSpPr>
            <a:spLocks noGrp="1"/>
          </p:cNvSpPr>
          <p:nvPr>
            <p:ph type="ftr" sz="quarter" idx="11"/>
          </p:nvPr>
        </p:nvSpPr>
        <p:spPr/>
        <p:txBody>
          <a:bodyPr/>
          <a:lstStyle>
            <a:extLst/>
          </a:lstStyle>
          <a:p>
            <a:r>
              <a:rPr kumimoji="0" lang="en-US" smtClean="0"/>
              <a:t>CDC-JU</a:t>
            </a:r>
            <a:endParaRPr kumimoji="0" lang="en-US"/>
          </a:p>
        </p:txBody>
      </p:sp>
      <p:sp>
        <p:nvSpPr>
          <p:cNvPr id="11" name="Slide Number Placeholder 10"/>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54435" y="5493364"/>
            <a:ext cx="9022159" cy="115915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54435" y="584615"/>
            <a:ext cx="9022159" cy="461644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587980"/>
            <a:ext cx="2184135" cy="5795750"/>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88037" y="587977"/>
            <a:ext cx="6552406" cy="57957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1" y="301321"/>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4435" y="5493364"/>
            <a:ext cx="9022159" cy="115915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54435" y="584615"/>
            <a:ext cx="9022159" cy="461644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36021" y="362865"/>
            <a:ext cx="9405998" cy="683084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11" name="Rounded Rectangle 10"/>
          <p:cNvSpPr/>
          <p:nvPr/>
        </p:nvSpPr>
        <p:spPr>
          <a:xfrm>
            <a:off x="461474" y="478584"/>
            <a:ext cx="9157680" cy="4785511"/>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2" name="Title 1"/>
          <p:cNvSpPr>
            <a:spLocks noGrp="1"/>
          </p:cNvSpPr>
          <p:nvPr>
            <p:ph type="title"/>
          </p:nvPr>
        </p:nvSpPr>
        <p:spPr>
          <a:xfrm>
            <a:off x="516317" y="5432886"/>
            <a:ext cx="9022159" cy="745888"/>
          </a:xfrm>
        </p:spPr>
        <p:txBody>
          <a:bodyPr lIns="100794" bIns="0" anchor="b"/>
          <a:lstStyle>
            <a:lvl1pPr algn="l">
              <a:buNone/>
              <a:defRPr sz="40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16317" y="6199952"/>
            <a:ext cx="9022159" cy="463660"/>
          </a:xfrm>
        </p:spPr>
        <p:txBody>
          <a:bodyPr lIns="131033" tIns="0" anchor="t"/>
          <a:lstStyle>
            <a:lvl1pPr marL="0" marR="40318" indent="0" algn="l">
              <a:spcBef>
                <a:spcPts val="0"/>
              </a:spcBef>
              <a:spcAft>
                <a:spcPts val="0"/>
              </a:spcAft>
              <a:buNone/>
              <a:defRPr sz="2000" b="0">
                <a:solidFill>
                  <a:schemeClr val="accent1">
                    <a:shade val="50000"/>
                    <a:satMod val="110000"/>
                  </a:schemeClr>
                </a:solidFill>
                <a:effectLst/>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67037" y="584615"/>
            <a:ext cx="4334669" cy="4838192"/>
          </a:xfrm>
        </p:spPr>
        <p:txBody>
          <a:bodyPr/>
          <a:lstStyle>
            <a:lvl1pPr>
              <a:defRPr sz="2900"/>
            </a:lvl1pPr>
            <a:lvl2pPr>
              <a:defRPr sz="24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42454" y="584615"/>
            <a:ext cx="4334669" cy="4838192"/>
          </a:xfrm>
        </p:spPr>
        <p:txBody>
          <a:bodyPr/>
          <a:lstStyle>
            <a:lvl1pPr>
              <a:defRPr sz="2900"/>
            </a:lvl1pPr>
            <a:lvl2pPr>
              <a:defRPr sz="24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4435" y="5493364"/>
            <a:ext cx="9022159" cy="115915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69422" y="638723"/>
            <a:ext cx="4334669" cy="873212"/>
          </a:xfrm>
        </p:spPr>
        <p:txBody>
          <a:bodyPr lIns="161271" anchor="ctr"/>
          <a:lstStyle>
            <a:lvl1pPr marL="0" indent="0" algn="l">
              <a:buNone/>
              <a:defRPr sz="2600" b="1">
                <a:solidFill>
                  <a:schemeClr val="tx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8693" y="638723"/>
            <a:ext cx="4334669" cy="873212"/>
          </a:xfrm>
        </p:spPr>
        <p:txBody>
          <a:bodyPr lIns="151191" anchor="ctr"/>
          <a:lstStyle>
            <a:lvl1pPr marL="0" indent="0" algn="l">
              <a:buNone/>
              <a:defRPr sz="2600" b="1">
                <a:solidFill>
                  <a:schemeClr val="tx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69422" y="1595931"/>
            <a:ext cx="4334669" cy="3847035"/>
          </a:xfrm>
        </p:spPr>
        <p:txBody>
          <a:bodyPr anchor="t"/>
          <a:lstStyle>
            <a:lvl1pPr algn="l">
              <a:defRPr sz="2600"/>
            </a:lvl1pPr>
            <a:lvl2pPr algn="l">
              <a:defRPr sz="2200"/>
            </a:lvl2pPr>
            <a:lvl3pPr algn="l">
              <a:defRPr sz="2000"/>
            </a:lvl3pPr>
            <a:lvl4pPr algn="l">
              <a:defRPr sz="1800"/>
            </a:lvl4pPr>
            <a:lvl5pPr algn="l">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8693" y="1595931"/>
            <a:ext cx="4334669" cy="3847035"/>
          </a:xfrm>
        </p:spPr>
        <p:txBody>
          <a:bodyPr anchor="t"/>
          <a:lstStyle>
            <a:lvl1pPr algn="l">
              <a:defRPr sz="2600"/>
            </a:lvl1pPr>
            <a:lvl2pPr algn="l">
              <a:defRPr sz="2200"/>
            </a:lvl2pPr>
            <a:lvl3pPr algn="l">
              <a:defRPr sz="2000"/>
            </a:lvl3pPr>
            <a:lvl4pPr algn="l">
              <a:defRPr sz="1800"/>
            </a:lvl4pPr>
            <a:lvl5pPr algn="l">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27-06-2017</a:t>
            </a:r>
            <a:endParaRPr lang="en-US"/>
          </a:p>
        </p:txBody>
      </p:sp>
      <p:sp>
        <p:nvSpPr>
          <p:cNvPr id="4" name="Footer Placeholder 3"/>
          <p:cNvSpPr>
            <a:spLocks noGrp="1"/>
          </p:cNvSpPr>
          <p:nvPr>
            <p:ph type="ftr" sz="quarter" idx="11"/>
          </p:nvPr>
        </p:nvSpPr>
        <p:spPr/>
        <p:txBody>
          <a:bodyPr/>
          <a:lstStyle>
            <a:extLst/>
          </a:lstStyle>
          <a:p>
            <a:r>
              <a:rPr kumimoji="0" lang="en-US" smtClean="0"/>
              <a:t>CDC-JU</a:t>
            </a:r>
            <a:endParaRPr kumimoji="0" lang="en-US"/>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36021" y="362865"/>
            <a:ext cx="9405998" cy="683084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6125" y="587975"/>
            <a:ext cx="3276203" cy="1007957"/>
          </a:xfrm>
        </p:spPr>
        <p:txBody>
          <a:bodyPr anchor="b"/>
          <a:lstStyle>
            <a:lvl1pPr algn="l">
              <a:buNone/>
              <a:defRPr sz="24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106194" y="1595933"/>
            <a:ext cx="3276203" cy="4636460"/>
          </a:xfrm>
        </p:spPr>
        <p:txBody>
          <a:bodyPr lIns="100794"/>
          <a:lstStyle>
            <a:lvl1pPr marL="20159" marR="20159" indent="0">
              <a:spcBef>
                <a:spcPts val="0"/>
              </a:spcBef>
              <a:buNone/>
              <a:defRPr sz="1500">
                <a:solidFill>
                  <a:schemeClr val="tx1"/>
                </a:solidFill>
              </a:defRPr>
            </a:lvl1pPr>
            <a:lvl2pPr>
              <a:buNone/>
              <a:defRPr sz="1300">
                <a:solidFill>
                  <a:schemeClr val="tx1"/>
                </a:solidFill>
              </a:defRPr>
            </a:lvl2pPr>
            <a:lvl3pPr>
              <a:buNone/>
              <a:defRPr sz="1100">
                <a:solidFill>
                  <a:schemeClr val="tx1"/>
                </a:solidFill>
              </a:defRPr>
            </a:lvl3pPr>
            <a:lvl4pPr>
              <a:buNone/>
              <a:defRPr sz="1000">
                <a:solidFill>
                  <a:schemeClr val="tx1"/>
                </a:solidFill>
              </a:defRPr>
            </a:lvl4pPr>
            <a:lvl5pPr>
              <a:buNone/>
              <a:defRPr sz="10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839360" y="1025312"/>
            <a:ext cx="5100019" cy="5207778"/>
          </a:xfrm>
        </p:spPr>
        <p:txBody>
          <a:bodyPr/>
          <a:lstStyle>
            <a:lvl1pPr>
              <a:defRPr sz="3100">
                <a:solidFill>
                  <a:schemeClr val="tx1"/>
                </a:solidFill>
              </a:defRPr>
            </a:lvl1pPr>
            <a:lvl2pPr>
              <a:defRPr sz="2900">
                <a:solidFill>
                  <a:schemeClr val="tx1"/>
                </a:solidFill>
              </a:defRPr>
            </a:lvl2pPr>
            <a:lvl3pPr>
              <a:defRPr sz="2600">
                <a:solidFill>
                  <a:schemeClr val="tx1"/>
                </a:solidFill>
              </a:defRPr>
            </a:lvl3pPr>
            <a:lvl4pPr>
              <a:defRPr sz="2200">
                <a:solidFill>
                  <a:schemeClr val="tx1"/>
                </a:solidFill>
              </a:defRPr>
            </a:lvl4pPr>
            <a:lvl5pPr>
              <a:defRPr sz="22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36021" y="362865"/>
            <a:ext cx="9405998" cy="683084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11" name="Round Single Corner Rectangle 10"/>
          <p:cNvSpPr/>
          <p:nvPr/>
        </p:nvSpPr>
        <p:spPr>
          <a:xfrm>
            <a:off x="7056438" y="478583"/>
            <a:ext cx="2562716" cy="4787794"/>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2" name="Title 1"/>
          <p:cNvSpPr>
            <a:spLocks noGrp="1"/>
          </p:cNvSpPr>
          <p:nvPr>
            <p:ph type="title"/>
          </p:nvPr>
        </p:nvSpPr>
        <p:spPr>
          <a:xfrm>
            <a:off x="504031" y="5524864"/>
            <a:ext cx="9072563" cy="1159150"/>
          </a:xfrm>
        </p:spPr>
        <p:txBody>
          <a:bodyPr anchor="t"/>
          <a:lstStyle>
            <a:lvl1pPr algn="l">
              <a:buNone/>
              <a:defRPr sz="40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7124691" y="587975"/>
            <a:ext cx="2469753" cy="4642377"/>
          </a:xfrm>
        </p:spPr>
        <p:txBody>
          <a:bodyPr lIns="100794"/>
          <a:lstStyle>
            <a:lvl1pPr marL="50397" indent="0" algn="l">
              <a:spcBef>
                <a:spcPts val="0"/>
              </a:spcBef>
              <a:buNone/>
              <a:defRPr sz="1500">
                <a:solidFill>
                  <a:srgbClr val="FFFFFF"/>
                </a:solidFill>
              </a:defRPr>
            </a:lvl1pPr>
            <a:lvl2pPr>
              <a:defRPr sz="1300">
                <a:solidFill>
                  <a:srgbClr val="FFFFFF"/>
                </a:solidFill>
              </a:defRPr>
            </a:lvl2pPr>
            <a:lvl3pPr>
              <a:defRPr sz="1100">
                <a:solidFill>
                  <a:srgbClr val="FFFFFF"/>
                </a:solidFill>
              </a:defRPr>
            </a:lvl3pPr>
            <a:lvl4pPr>
              <a:defRPr sz="1000">
                <a:solidFill>
                  <a:srgbClr val="FFFFFF"/>
                </a:solidFill>
              </a:defRPr>
            </a:lvl4pPr>
            <a:lvl5pPr>
              <a:defRPr sz="10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
        <p:nvSpPr>
          <p:cNvPr id="3" name="Picture Placeholder 2"/>
          <p:cNvSpPr>
            <a:spLocks noGrp="1"/>
          </p:cNvSpPr>
          <p:nvPr>
            <p:ph type="pic" idx="1"/>
          </p:nvPr>
        </p:nvSpPr>
        <p:spPr>
          <a:xfrm>
            <a:off x="464652" y="480354"/>
            <a:ext cx="6532245" cy="4787794"/>
          </a:xfrm>
          <a:prstGeom prst="snipRoundRect">
            <a:avLst>
              <a:gd name="adj1" fmla="val 1040"/>
              <a:gd name="adj2" fmla="val 0"/>
            </a:avLst>
          </a:prstGeom>
          <a:solidFill>
            <a:schemeClr val="bg2">
              <a:shade val="10000"/>
            </a:schemeClr>
          </a:solidFill>
        </p:spPr>
        <p:txBody>
          <a:bodyPr/>
          <a:lstStyle>
            <a:lvl1pPr marL="0" indent="0">
              <a:buNone/>
              <a:defRPr sz="35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36021" y="362865"/>
            <a:ext cx="9405998" cy="683084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9" name="Rounded Rectangle 8"/>
          <p:cNvSpPr/>
          <p:nvPr/>
        </p:nvSpPr>
        <p:spPr>
          <a:xfrm>
            <a:off x="461474" y="478583"/>
            <a:ext cx="9157680" cy="604774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13" name="Title Placeholder 12"/>
          <p:cNvSpPr>
            <a:spLocks noGrp="1"/>
          </p:cNvSpPr>
          <p:nvPr>
            <p:ph type="title"/>
          </p:nvPr>
        </p:nvSpPr>
        <p:spPr>
          <a:xfrm>
            <a:off x="554435" y="5495690"/>
            <a:ext cx="9022159" cy="1159150"/>
          </a:xfrm>
          <a:prstGeom prst="rect">
            <a:avLst/>
          </a:prstGeom>
        </p:spPr>
        <p:txBody>
          <a:bodyPr vert="horz" lIns="100794" tIns="50397" rIns="100794" bIns="50397"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54435" y="584615"/>
            <a:ext cx="9022159" cy="4616442"/>
          </a:xfrm>
          <a:prstGeom prst="rect">
            <a:avLst/>
          </a:prstGeom>
        </p:spPr>
        <p:txBody>
          <a:bodyPr vert="horz" lIns="201589" tIns="100794" rIns="100794" bIns="5039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4163140" y="6737211"/>
            <a:ext cx="2520156" cy="402483"/>
          </a:xfrm>
          <a:prstGeom prst="rect">
            <a:avLst/>
          </a:prstGeom>
        </p:spPr>
        <p:txBody>
          <a:bodyPr vert="horz" lIns="100794" tIns="50397" rIns="100794" bIns="50397" anchor="b"/>
          <a:lstStyle>
            <a:lvl1pPr algn="r" eaLnBrk="1" latinLnBrk="0" hangingPunct="1">
              <a:defRPr kumimoji="0" sz="1100">
                <a:solidFill>
                  <a:schemeClr val="bg2">
                    <a:shade val="50000"/>
                  </a:schemeClr>
                </a:solidFill>
              </a:defRPr>
            </a:lvl1pPr>
            <a:extLst/>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18" name="Footer Placeholder 17"/>
          <p:cNvSpPr>
            <a:spLocks noGrp="1"/>
          </p:cNvSpPr>
          <p:nvPr>
            <p:ph type="ftr" sz="quarter" idx="3"/>
          </p:nvPr>
        </p:nvSpPr>
        <p:spPr>
          <a:xfrm>
            <a:off x="6683296" y="6737211"/>
            <a:ext cx="2520156" cy="402483"/>
          </a:xfrm>
          <a:prstGeom prst="rect">
            <a:avLst/>
          </a:prstGeom>
        </p:spPr>
        <p:txBody>
          <a:bodyPr vert="horz" lIns="100794" tIns="50397" rIns="100794" bIns="50397" anchor="b"/>
          <a:lstStyle>
            <a:lvl1pPr algn="l" eaLnBrk="1" latinLnBrk="0" hangingPunct="1">
              <a:defRPr kumimoji="0" sz="1100">
                <a:solidFill>
                  <a:schemeClr val="bg2">
                    <a:shade val="50000"/>
                  </a:schemeClr>
                </a:solidFill>
              </a:defRPr>
            </a:lvl1pPr>
            <a:extLst/>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4"/>
          </p:nvPr>
        </p:nvSpPr>
        <p:spPr>
          <a:xfrm>
            <a:off x="9203452" y="6737211"/>
            <a:ext cx="504031" cy="402483"/>
          </a:xfrm>
          <a:prstGeom prst="rect">
            <a:avLst/>
          </a:prstGeom>
        </p:spPr>
        <p:txBody>
          <a:bodyPr vert="horz" lIns="100794" tIns="50397" rIns="100794" bIns="50397" anchor="b"/>
          <a:lstStyle>
            <a:lvl1pPr algn="r" eaLnBrk="1" latinLnBrk="0" hangingPunct="1">
              <a:defRPr kumimoji="0" sz="1100">
                <a:solidFill>
                  <a:schemeClr val="bg2">
                    <a:shade val="50000"/>
                  </a:schemeClr>
                </a:solidFill>
              </a:defRPr>
            </a:lvl1pPr>
            <a:extLst/>
          </a:lstStyle>
          <a:p>
            <a:pPr algn="r"/>
            <a:fld id="{27371CD0-3D97-40DA-A9F7-40FD1F101555}" type="slidenum">
              <a:rPr lang="en-IN" sz="1400" b="0" strike="noStrike" spc="-1" smtClean="0">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1" latinLnBrk="0" hangingPunct="1">
        <a:spcBef>
          <a:spcPct val="0"/>
        </a:spcBef>
        <a:buNone/>
        <a:defRPr kumimoji="0" sz="40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92304" indent="-292304" algn="l" rtl="0" eaLnBrk="1" latinLnBrk="0" hangingPunct="1">
        <a:spcBef>
          <a:spcPts val="276"/>
        </a:spcBef>
        <a:buClr>
          <a:schemeClr val="accent1"/>
        </a:buClr>
        <a:buSzPct val="80000"/>
        <a:buFont typeface="Wingdings 2"/>
        <a:buChar char=""/>
        <a:defRPr kumimoji="0" sz="3100" kern="1200">
          <a:solidFill>
            <a:schemeClr val="tx1"/>
          </a:solidFill>
          <a:effectLst/>
          <a:latin typeface="+mn-lt"/>
          <a:ea typeface="+mn-ea"/>
          <a:cs typeface="+mn-cs"/>
        </a:defRPr>
      </a:lvl1pPr>
      <a:lvl2pPr marL="604766" indent="-221747" algn="l" rtl="0" eaLnBrk="1" latinLnBrk="0" hangingPunct="1">
        <a:spcBef>
          <a:spcPts val="276"/>
        </a:spcBef>
        <a:buClr>
          <a:schemeClr val="accent1"/>
        </a:buClr>
        <a:buSzPct val="100000"/>
        <a:buFont typeface="Verdana"/>
        <a:buChar char="◦"/>
        <a:defRPr kumimoji="0" sz="2600" kern="1200">
          <a:solidFill>
            <a:schemeClr val="tx1"/>
          </a:solidFill>
          <a:latin typeface="+mn-lt"/>
          <a:ea typeface="+mn-ea"/>
          <a:cs typeface="+mn-cs"/>
        </a:defRPr>
      </a:lvl2pPr>
      <a:lvl3pPr marL="866831" indent="-201589" algn="l" rtl="0" eaLnBrk="1" latinLnBrk="0" hangingPunct="1">
        <a:spcBef>
          <a:spcPts val="276"/>
        </a:spcBef>
        <a:buClr>
          <a:schemeClr val="accent2">
            <a:tint val="85000"/>
            <a:satMod val="285000"/>
          </a:schemeClr>
        </a:buClr>
        <a:buSzPct val="100000"/>
        <a:buFont typeface="Wingdings 2"/>
        <a:buChar char=""/>
        <a:defRPr kumimoji="0" sz="2400" kern="1200">
          <a:solidFill>
            <a:schemeClr val="tx1"/>
          </a:solidFill>
          <a:latin typeface="+mn-lt"/>
          <a:ea typeface="+mn-ea"/>
          <a:cs typeface="+mn-cs"/>
        </a:defRPr>
      </a:lvl3pPr>
      <a:lvl4pPr marL="1128896" indent="-201589" algn="l" rtl="0" eaLnBrk="1" latinLnBrk="0" hangingPunct="1">
        <a:spcBef>
          <a:spcPts val="254"/>
        </a:spcBef>
        <a:buClr>
          <a:schemeClr val="accent2">
            <a:tint val="85000"/>
            <a:satMod val="285000"/>
          </a:schemeClr>
        </a:buClr>
        <a:buSzPct val="112000"/>
        <a:buFont typeface="Verdana"/>
        <a:buChar char="◦"/>
        <a:defRPr kumimoji="0" sz="2100" kern="1200">
          <a:solidFill>
            <a:schemeClr val="tx1"/>
          </a:solidFill>
          <a:latin typeface="+mn-lt"/>
          <a:ea typeface="+mn-ea"/>
          <a:cs typeface="+mn-cs"/>
        </a:defRPr>
      </a:lvl4pPr>
      <a:lvl5pPr marL="1411120" indent="-201589" algn="l" rtl="0" eaLnBrk="1" latinLnBrk="0" hangingPunct="1">
        <a:spcBef>
          <a:spcPts val="276"/>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5pPr>
      <a:lvl6pPr marL="1642947" indent="-201589" algn="l" rtl="0" eaLnBrk="1" latinLnBrk="0" hangingPunct="1">
        <a:spcBef>
          <a:spcPts val="276"/>
        </a:spcBef>
        <a:buClr>
          <a:schemeClr val="accent3">
            <a:tint val="85000"/>
            <a:satMod val="275000"/>
          </a:schemeClr>
        </a:buClr>
        <a:buSzPct val="100000"/>
        <a:buFont typeface="Verdana"/>
        <a:buChar char="◦"/>
        <a:defRPr kumimoji="0" sz="1900" kern="1200" baseline="0">
          <a:solidFill>
            <a:schemeClr val="tx1"/>
          </a:solidFill>
          <a:latin typeface="+mn-lt"/>
          <a:ea typeface="+mn-ea"/>
          <a:cs typeface="+mn-cs"/>
        </a:defRPr>
      </a:lvl6pPr>
      <a:lvl7pPr marL="1874774" indent="-201589" algn="l" rtl="0" eaLnBrk="1" latinLnBrk="0" hangingPunct="1">
        <a:spcBef>
          <a:spcPts val="281"/>
        </a:spcBef>
        <a:buClr>
          <a:schemeClr val="accent3">
            <a:tint val="85000"/>
            <a:satMod val="275000"/>
          </a:schemeClr>
        </a:buClr>
        <a:buSzPct val="100000"/>
        <a:buFont typeface="Wingdings 2"/>
        <a:buChar char=""/>
        <a:defRPr kumimoji="0" sz="1700" kern="1200">
          <a:solidFill>
            <a:schemeClr val="tx1"/>
          </a:solidFill>
          <a:latin typeface="+mn-lt"/>
          <a:ea typeface="+mn-ea"/>
          <a:cs typeface="+mn-cs"/>
        </a:defRPr>
      </a:lvl7pPr>
      <a:lvl8pPr marL="2116681" indent="-201589" algn="l" rtl="0" eaLnBrk="1" latinLnBrk="0" hangingPunct="1">
        <a:spcBef>
          <a:spcPts val="283"/>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8pPr>
      <a:lvl9pPr marL="2368666" indent="-201589" algn="l" rtl="0" eaLnBrk="1" latinLnBrk="0" hangingPunct="1">
        <a:spcBef>
          <a:spcPts val="281"/>
        </a:spcBef>
        <a:buClr>
          <a:schemeClr val="accent3">
            <a:tint val="85000"/>
            <a:satMod val="275000"/>
          </a:schemeClr>
        </a:buClr>
        <a:buSzPct val="100000"/>
        <a:buFont typeface="Wingdings 2"/>
        <a:buChar char=""/>
        <a:defRPr kumimoji="0" sz="17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freebsd.org/doc/handbook/jail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Under the Hood of Container</a:t>
            </a:r>
          </a:p>
        </p:txBody>
      </p:sp>
      <p:pic>
        <p:nvPicPr>
          <p:cNvPr id="40" name="Picture 39"/>
          <p:cNvPicPr/>
          <p:nvPr/>
        </p:nvPicPr>
        <p:blipFill>
          <a:blip r:embed="rId2"/>
          <a:stretch/>
        </p:blipFill>
        <p:spPr>
          <a:xfrm>
            <a:off x="4395240" y="2880000"/>
            <a:ext cx="2012760" cy="1399320"/>
          </a:xfrm>
          <a:prstGeom prst="rect">
            <a:avLst/>
          </a:prstGeom>
          <a:ln>
            <a:noFill/>
          </a:ln>
        </p:spPr>
      </p:pic>
      <p:pic>
        <p:nvPicPr>
          <p:cNvPr id="41" name="Picture 40"/>
          <p:cNvPicPr/>
          <p:nvPr/>
        </p:nvPicPr>
        <p:blipFill>
          <a:blip r:embed="rId3" cstate="print"/>
          <a:stretch/>
        </p:blipFill>
        <p:spPr>
          <a:xfrm>
            <a:off x="6989761" y="2855521"/>
            <a:ext cx="1722240" cy="1536480"/>
          </a:xfrm>
          <a:prstGeom prst="rect">
            <a:avLst/>
          </a:prstGeom>
          <a:ln>
            <a:noFill/>
          </a:ln>
        </p:spPr>
      </p:pic>
      <p:pic>
        <p:nvPicPr>
          <p:cNvPr id="42" name="Picture 41"/>
          <p:cNvPicPr/>
          <p:nvPr/>
        </p:nvPicPr>
        <p:blipFill>
          <a:blip r:embed="rId4"/>
          <a:stretch/>
        </p:blipFill>
        <p:spPr>
          <a:xfrm>
            <a:off x="2088000" y="3127320"/>
            <a:ext cx="1301401" cy="904680"/>
          </a:xfrm>
          <a:prstGeom prst="rect">
            <a:avLst/>
          </a:prstGeom>
          <a:ln>
            <a:noFill/>
          </a:ln>
        </p:spPr>
      </p:pic>
      <p:pic>
        <p:nvPicPr>
          <p:cNvPr id="43" name="Picture 42"/>
          <p:cNvPicPr/>
          <p:nvPr/>
        </p:nvPicPr>
        <p:blipFill>
          <a:blip r:embed="rId5" cstate="print"/>
          <a:stretch/>
        </p:blipFill>
        <p:spPr>
          <a:xfrm>
            <a:off x="6330240" y="4608000"/>
            <a:ext cx="1733759" cy="933480"/>
          </a:xfrm>
          <a:prstGeom prst="rect">
            <a:avLst/>
          </a:prstGeom>
          <a:ln>
            <a:noFill/>
          </a:ln>
        </p:spPr>
      </p:pic>
      <p:pic>
        <p:nvPicPr>
          <p:cNvPr id="44" name="Picture 43"/>
          <p:cNvPicPr/>
          <p:nvPr/>
        </p:nvPicPr>
        <p:blipFill>
          <a:blip r:embed="rId6" cstate="print"/>
          <a:stretch/>
        </p:blipFill>
        <p:spPr>
          <a:xfrm>
            <a:off x="3274200" y="4872600"/>
            <a:ext cx="74520" cy="73080"/>
          </a:xfrm>
          <a:prstGeom prst="rect">
            <a:avLst/>
          </a:prstGeom>
          <a:ln>
            <a:noFill/>
          </a:ln>
        </p:spPr>
      </p:pic>
      <p:pic>
        <p:nvPicPr>
          <p:cNvPr id="45" name="Picture 44"/>
          <p:cNvPicPr/>
          <p:nvPr/>
        </p:nvPicPr>
        <p:blipFill>
          <a:blip r:embed="rId7"/>
          <a:stretch/>
        </p:blipFill>
        <p:spPr>
          <a:xfrm>
            <a:off x="2405161" y="4536001"/>
            <a:ext cx="2418840" cy="1018800"/>
          </a:xfrm>
          <a:prstGeom prst="rect">
            <a:avLst/>
          </a:prstGeom>
          <a:ln>
            <a:noFill/>
          </a:ln>
        </p:spPr>
      </p:pic>
      <p:pic>
        <p:nvPicPr>
          <p:cNvPr id="46" name="Picture 45"/>
          <p:cNvPicPr/>
          <p:nvPr/>
        </p:nvPicPr>
        <p:blipFill>
          <a:blip r:embed="rId8"/>
          <a:stretch/>
        </p:blipFill>
        <p:spPr>
          <a:xfrm>
            <a:off x="3816001" y="5728680"/>
            <a:ext cx="2559960" cy="13273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What </a:t>
            </a:r>
            <a:r>
              <a:rPr lang="en-IN" sz="4400" b="1" spc="-1" dirty="0" smtClean="0">
                <a:solidFill>
                  <a:srgbClr val="000000"/>
                </a:solidFill>
                <a:uFill>
                  <a:solidFill>
                    <a:srgbClr val="FFFFFF"/>
                  </a:solidFill>
                </a:uFill>
                <a:latin typeface="Arial"/>
              </a:rPr>
              <a:t>are there in the toolbox?</a:t>
            </a:r>
            <a:endParaRPr lang="en-IN" sz="4400" b="1" spc="-1" dirty="0">
              <a:solidFill>
                <a:srgbClr val="000000"/>
              </a:solidFill>
              <a:uFill>
                <a:solidFill>
                  <a:srgbClr val="FFFFFF"/>
                </a:solidFill>
              </a:uFill>
              <a:latin typeface="Arial"/>
            </a:endParaRPr>
          </a:p>
        </p:txBody>
      </p:sp>
      <p:sp>
        <p:nvSpPr>
          <p:cNvPr id="65" name="TextShape 2"/>
          <p:cNvSpPr txBox="1"/>
          <p:nvPr/>
        </p:nvSpPr>
        <p:spPr>
          <a:xfrm>
            <a:off x="504001" y="1769040"/>
            <a:ext cx="9071640" cy="4384080"/>
          </a:xfrm>
          <a:prstGeom prst="rect">
            <a:avLst/>
          </a:prstGeom>
          <a:noFill/>
          <a:ln>
            <a:noFill/>
          </a:ln>
        </p:spPr>
        <p:txBody>
          <a:bodyPr lIns="0" tIns="0" rIns="0" bIns="0" anchor="ctr"/>
          <a:lstStyle/>
          <a:p>
            <a:pPr marL="215978" indent="-215978">
              <a:buClr>
                <a:srgbClr val="000000"/>
              </a:buClr>
              <a:buSzPct val="45000"/>
            </a:pPr>
            <a:endParaRPr lang="en-IN" sz="3200" spc="-1" dirty="0" smtClean="0">
              <a:solidFill>
                <a:srgbClr val="000000"/>
              </a:solidFill>
              <a:uFill>
                <a:solidFill>
                  <a:srgbClr val="FFFFFF"/>
                </a:solidFill>
              </a:uFill>
              <a:latin typeface="Arial"/>
            </a:endParaRP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cpuset			- Whole Cores And CPU Mapping</a:t>
            </a: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cpuacct			- CPU Cycle Accounting</a:t>
            </a: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cpu				- Less Than Core Granularity</a:t>
            </a: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memory			- Limits And Accounting</a:t>
            </a: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blkio			- Limits And Accounting</a:t>
            </a: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net_cls			- Network Classification </a:t>
            </a: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net_prio			- Network Priority</a:t>
            </a:r>
          </a:p>
          <a:p>
            <a:pPr marL="215978" indent="-215978">
              <a:buClr>
                <a:srgbClr val="000000"/>
              </a:buClr>
              <a:buSzPct val="45000"/>
              <a:buFont typeface="Wingdings" charset="2"/>
              <a:buChar char=""/>
            </a:pPr>
            <a:r>
              <a:rPr lang="en-IN" sz="2400" spc="-1" dirty="0" smtClean="0">
                <a:solidFill>
                  <a:srgbClr val="000000"/>
                </a:solidFill>
                <a:uFill>
                  <a:solidFill>
                    <a:srgbClr val="FFFFFF"/>
                  </a:solidFill>
                </a:uFill>
                <a:latin typeface="Arial"/>
              </a:rPr>
              <a:t> checkpoint/restore 	- Migration</a:t>
            </a:r>
            <a:endParaRPr lang="en-IN" sz="2400" spc="-1" dirty="0">
              <a:solidFill>
                <a:srgbClr val="000000"/>
              </a:solidFill>
              <a:uFill>
                <a:solidFill>
                  <a:srgbClr val="FFFFFF"/>
                </a:solidFill>
              </a:u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What are Play Rules?</a:t>
            </a:r>
            <a:endParaRPr lang="en-IN" sz="4400" b="1" spc="-1" dirty="0">
              <a:solidFill>
                <a:srgbClr val="000000"/>
              </a:solidFill>
              <a:uFill>
                <a:solidFill>
                  <a:srgbClr val="FFFFFF"/>
                </a:solidFill>
              </a:uFill>
              <a:latin typeface="Arial"/>
            </a:endParaRPr>
          </a:p>
        </p:txBody>
      </p:sp>
      <p:sp>
        <p:nvSpPr>
          <p:cNvPr id="69"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400" b="1" spc="-1" dirty="0" smtClean="0">
                <a:solidFill>
                  <a:srgbClr val="000000"/>
                </a:solidFill>
                <a:uFill>
                  <a:solidFill>
                    <a:srgbClr val="FFFFFF"/>
                  </a:solidFill>
                </a:uFill>
                <a:latin typeface="Arial"/>
              </a:rPr>
              <a:t>Each </a:t>
            </a:r>
            <a:r>
              <a:rPr lang="en-IN" sz="2400" b="1" spc="-1" dirty="0">
                <a:solidFill>
                  <a:srgbClr val="000000"/>
                </a:solidFill>
                <a:uFill>
                  <a:solidFill>
                    <a:srgbClr val="FFFFFF"/>
                  </a:solidFill>
                </a:uFill>
                <a:latin typeface="Arial"/>
              </a:rPr>
              <a:t>subsystem has a hierarchy </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separate hierarchies for CPU, memory, block I/O…</a:t>
            </a: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Hierarchies are independent</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the trees for e.g. memory and CPU can be different</a:t>
            </a: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Each process is in a node in each hierarchy</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think of each hierarchy as a different dimension or axis</a:t>
            </a: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Each hierarchy starts with 1 node (the root)</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Initially, all processes start at the root node*</a:t>
            </a: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Each node = group of processes</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sharing the same resources</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11</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Demonstration 1</a:t>
            </a:r>
            <a:endParaRPr lang="en-IN" sz="4400" b="1" spc="-1" dirty="0">
              <a:solidFill>
                <a:srgbClr val="000000"/>
              </a:solidFill>
              <a:uFill>
                <a:solidFill>
                  <a:srgbClr val="FFFFFF"/>
                </a:solidFill>
              </a:uFill>
              <a:latin typeface="Arial"/>
            </a:endParaRPr>
          </a:p>
        </p:txBody>
      </p:sp>
      <p:sp>
        <p:nvSpPr>
          <p:cNvPr id="71" name="TextShape 2"/>
          <p:cNvSpPr txBox="1"/>
          <p:nvPr/>
        </p:nvSpPr>
        <p:spPr>
          <a:xfrm>
            <a:off x="504001" y="1769040"/>
            <a:ext cx="9071640" cy="4384440"/>
          </a:xfrm>
          <a:prstGeom prst="rect">
            <a:avLst/>
          </a:prstGeom>
          <a:noFill/>
          <a:ln>
            <a:noFill/>
          </a:ln>
        </p:spPr>
        <p:txBody>
          <a:bodyPr lIns="0" tIns="0" rIns="0" bIns="0"/>
          <a:lstStyle/>
          <a:p>
            <a:endParaRPr lang="en-IN" sz="3200"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754312" y="2065337"/>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12</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Dealing with CPU</a:t>
            </a:r>
            <a:endParaRPr lang="en-IN" sz="4400" b="1" spc="-1" dirty="0">
              <a:solidFill>
                <a:srgbClr val="000000"/>
              </a:solidFill>
              <a:uFill>
                <a:solidFill>
                  <a:srgbClr val="FFFFFF"/>
                </a:solidFill>
              </a:uFill>
              <a:latin typeface="Arial"/>
            </a:endParaRPr>
          </a:p>
        </p:txBody>
      </p:sp>
      <p:sp>
        <p:nvSpPr>
          <p:cNvPr id="73"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Keeps track of user/system CPU </a:t>
            </a:r>
            <a:r>
              <a:rPr lang="en-IN" sz="2400" spc="-1" dirty="0" smtClean="0">
                <a:solidFill>
                  <a:srgbClr val="000000"/>
                </a:solidFill>
                <a:uFill>
                  <a:solidFill>
                    <a:srgbClr val="FFFFFF"/>
                  </a:solidFill>
                </a:uFill>
                <a:latin typeface="Arial"/>
              </a:rPr>
              <a:t>time</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Keeps track of usage per </a:t>
            </a:r>
            <a:r>
              <a:rPr lang="en-IN" sz="2400" spc="-1" dirty="0" smtClean="0">
                <a:solidFill>
                  <a:srgbClr val="000000"/>
                </a:solidFill>
                <a:uFill>
                  <a:solidFill>
                    <a:srgbClr val="FFFFFF"/>
                  </a:solidFill>
                </a:uFill>
                <a:latin typeface="Arial"/>
              </a:rPr>
              <a:t>CPU</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Allows to set </a:t>
            </a:r>
            <a:r>
              <a:rPr lang="en-IN" sz="2400" spc="-1" dirty="0" smtClean="0">
                <a:solidFill>
                  <a:srgbClr val="000000"/>
                </a:solidFill>
                <a:uFill>
                  <a:solidFill>
                    <a:srgbClr val="FFFFFF"/>
                  </a:solidFill>
                </a:uFill>
                <a:latin typeface="Arial"/>
              </a:rPr>
              <a:t>weights</a:t>
            </a:r>
          </a:p>
          <a:p>
            <a:pPr marL="431955" indent="-323966">
              <a:buClr>
                <a:srgbClr val="000000"/>
              </a:buClr>
              <a:buSzPct val="45000"/>
              <a:buFont typeface="Wingdings" charset="2"/>
              <a:buChar char=""/>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Can't set CPU limits</a:t>
            </a:r>
          </a:p>
          <a:p>
            <a:pPr marL="889107" lvl="1" indent="-323966">
              <a:buClr>
                <a:srgbClr val="000000"/>
              </a:buClr>
              <a:buSzPct val="45000"/>
              <a:buFont typeface="Wingdings" charset="2"/>
              <a:buChar char=""/>
            </a:pPr>
            <a:r>
              <a:rPr lang="en-IN" sz="2400" spc="-1" dirty="0">
                <a:solidFill>
                  <a:srgbClr val="000000"/>
                </a:solidFill>
                <a:uFill>
                  <a:solidFill>
                    <a:srgbClr val="FFFFFF"/>
                  </a:solidFill>
                </a:uFill>
                <a:latin typeface="Arial"/>
              </a:rPr>
              <a:t>OK, let's say you give N%</a:t>
            </a:r>
          </a:p>
          <a:p>
            <a:pPr marL="889107" lvl="1" indent="-323966">
              <a:buClr>
                <a:srgbClr val="000000"/>
              </a:buClr>
              <a:buSzPct val="45000"/>
              <a:buFont typeface="Wingdings" charset="2"/>
              <a:buChar char=""/>
            </a:pPr>
            <a:r>
              <a:rPr lang="en-IN" sz="2400" spc="-1" dirty="0">
                <a:solidFill>
                  <a:srgbClr val="000000"/>
                </a:solidFill>
                <a:uFill>
                  <a:solidFill>
                    <a:srgbClr val="FFFFFF"/>
                  </a:solidFill>
                </a:uFill>
                <a:latin typeface="Arial"/>
              </a:rPr>
              <a:t>T</a:t>
            </a:r>
            <a:r>
              <a:rPr lang="en-IN" sz="2400" spc="-1" dirty="0" smtClean="0">
                <a:solidFill>
                  <a:srgbClr val="000000"/>
                </a:solidFill>
                <a:uFill>
                  <a:solidFill>
                    <a:srgbClr val="FFFFFF"/>
                  </a:solidFill>
                </a:uFill>
                <a:latin typeface="Arial"/>
              </a:rPr>
              <a:t>hen </a:t>
            </a:r>
            <a:r>
              <a:rPr lang="en-IN" sz="2400" spc="-1" dirty="0">
                <a:solidFill>
                  <a:srgbClr val="000000"/>
                </a:solidFill>
                <a:uFill>
                  <a:solidFill>
                    <a:srgbClr val="FFFFFF"/>
                  </a:solidFill>
                </a:uFill>
                <a:latin typeface="Arial"/>
              </a:rPr>
              <a:t>the CPU throttles to a lower clock </a:t>
            </a:r>
            <a:r>
              <a:rPr lang="en-IN" sz="2400" spc="-1" dirty="0" smtClean="0">
                <a:solidFill>
                  <a:srgbClr val="000000"/>
                </a:solidFill>
                <a:uFill>
                  <a:solidFill>
                    <a:srgbClr val="FFFFFF"/>
                  </a:solidFill>
                </a:uFill>
                <a:latin typeface="Arial"/>
              </a:rPr>
              <a:t>speed now </a:t>
            </a:r>
            <a:r>
              <a:rPr lang="en-IN" sz="2400" spc="-1" dirty="0">
                <a:solidFill>
                  <a:srgbClr val="000000"/>
                </a:solidFill>
                <a:uFill>
                  <a:solidFill>
                    <a:srgbClr val="FFFFFF"/>
                  </a:solidFill>
                </a:uFill>
                <a:latin typeface="Arial"/>
              </a:rPr>
              <a:t>what?</a:t>
            </a:r>
          </a:p>
          <a:p>
            <a:pPr marL="889107" lvl="1" indent="-323966">
              <a:buClr>
                <a:srgbClr val="000000"/>
              </a:buClr>
              <a:buSzPct val="45000"/>
              <a:buFont typeface="Wingdings" charset="2"/>
              <a:buChar char=""/>
            </a:pPr>
            <a:r>
              <a:rPr lang="en-IN" sz="2400" spc="-1" dirty="0">
                <a:solidFill>
                  <a:srgbClr val="000000"/>
                </a:solidFill>
                <a:uFill>
                  <a:solidFill>
                    <a:srgbClr val="FFFFFF"/>
                  </a:solidFill>
                </a:uFill>
                <a:latin typeface="Arial"/>
              </a:rPr>
              <a:t>S</a:t>
            </a:r>
            <a:r>
              <a:rPr lang="en-IN" sz="2400" spc="-1" dirty="0" smtClean="0">
                <a:solidFill>
                  <a:srgbClr val="000000"/>
                </a:solidFill>
                <a:uFill>
                  <a:solidFill>
                    <a:srgbClr val="FFFFFF"/>
                  </a:solidFill>
                </a:uFill>
                <a:latin typeface="Arial"/>
              </a:rPr>
              <a:t>ame </a:t>
            </a:r>
            <a:r>
              <a:rPr lang="en-IN" sz="2400" spc="-1" dirty="0">
                <a:solidFill>
                  <a:srgbClr val="000000"/>
                </a:solidFill>
                <a:uFill>
                  <a:solidFill>
                    <a:srgbClr val="FFFFFF"/>
                  </a:solidFill>
                </a:uFill>
                <a:latin typeface="Arial"/>
              </a:rPr>
              <a:t>if you give a time </a:t>
            </a:r>
            <a:r>
              <a:rPr lang="en-IN" sz="2400" spc="-1" dirty="0" smtClean="0">
                <a:solidFill>
                  <a:srgbClr val="000000"/>
                </a:solidFill>
                <a:uFill>
                  <a:solidFill>
                    <a:srgbClr val="FFFFFF"/>
                  </a:solidFill>
                </a:uFill>
                <a:latin typeface="Arial"/>
              </a:rPr>
              <a:t>slot instructions</a:t>
            </a:r>
            <a:r>
              <a:rPr lang="en-IN" sz="2400" spc="-1" dirty="0">
                <a:solidFill>
                  <a:srgbClr val="000000"/>
                </a:solidFill>
                <a:uFill>
                  <a:solidFill>
                    <a:srgbClr val="FFFFFF"/>
                  </a:solidFill>
                </a:uFill>
                <a:latin typeface="Arial"/>
              </a:rPr>
              <a:t>? their exec speed varies </a:t>
            </a:r>
            <a:r>
              <a:rPr lang="en-IN" sz="2400" spc="-1" dirty="0" smtClean="0">
                <a:solidFill>
                  <a:srgbClr val="000000"/>
                </a:solidFill>
                <a:uFill>
                  <a:solidFill>
                    <a:srgbClr val="FFFFFF"/>
                  </a:solidFill>
                </a:uFill>
                <a:latin typeface="Arial"/>
              </a:rPr>
              <a:t>wildly</a:t>
            </a:r>
            <a:endParaRPr lang="en-IN" sz="2400" spc="-1" dirty="0">
              <a:solidFill>
                <a:srgbClr val="000000"/>
              </a:solidFill>
              <a:uFill>
                <a:solidFill>
                  <a:srgbClr val="FFFFFF"/>
                </a:solidFill>
              </a:uFill>
              <a:latin typeface="Arial"/>
            </a:endParaRP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13</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91440" y="301321"/>
            <a:ext cx="9966960" cy="1262160"/>
          </a:xfrm>
          <a:prstGeom prst="rect">
            <a:avLst/>
          </a:prstGeom>
          <a:noFill/>
          <a:ln>
            <a:noFill/>
          </a:ln>
        </p:spPr>
        <p:txBody>
          <a:bodyPr lIns="0" tIns="0" rIns="0" bIns="0" anchor="ctr"/>
          <a:lstStyle/>
          <a:p>
            <a:pPr algn="ctr"/>
            <a:r>
              <a:rPr lang="en-IN" sz="4400" b="1" i="1" spc="-1" dirty="0" smtClean="0">
                <a:solidFill>
                  <a:srgbClr val="000000"/>
                </a:solidFill>
                <a:uFill>
                  <a:solidFill>
                    <a:srgbClr val="FFFFFF"/>
                  </a:solidFill>
                </a:uFill>
                <a:latin typeface="Arial"/>
              </a:rPr>
              <a:t>Features in “cpuset cgroup”</a:t>
            </a:r>
            <a:endParaRPr lang="en-IN" sz="4400" b="1" i="1" spc="-1" dirty="0">
              <a:solidFill>
                <a:srgbClr val="000000"/>
              </a:solidFill>
              <a:uFill>
                <a:solidFill>
                  <a:srgbClr val="FFFFFF"/>
                </a:solidFill>
              </a:uFill>
              <a:latin typeface="Arial"/>
            </a:endParaRPr>
          </a:p>
        </p:txBody>
      </p:sp>
      <p:sp>
        <p:nvSpPr>
          <p:cNvPr id="76" name="TextShape 2"/>
          <p:cNvSpPr txBox="1"/>
          <p:nvPr/>
        </p:nvSpPr>
        <p:spPr>
          <a:xfrm>
            <a:off x="504001" y="1625041"/>
            <a:ext cx="9071640" cy="57290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Provides Physical </a:t>
            </a:r>
            <a:r>
              <a:rPr lang="en-IN" sz="2000" spc="-1" dirty="0">
                <a:solidFill>
                  <a:srgbClr val="000000"/>
                </a:solidFill>
                <a:uFill>
                  <a:solidFill>
                    <a:srgbClr val="FFFFFF"/>
                  </a:solidFill>
                </a:uFill>
                <a:latin typeface="Arial"/>
              </a:rPr>
              <a:t>CPU </a:t>
            </a:r>
            <a:r>
              <a:rPr lang="en-IN" sz="2000" spc="-1" dirty="0" smtClean="0">
                <a:solidFill>
                  <a:srgbClr val="000000"/>
                </a:solidFill>
                <a:uFill>
                  <a:solidFill>
                    <a:srgbClr val="FFFFFF"/>
                  </a:solidFill>
                </a:uFill>
                <a:latin typeface="Arial"/>
              </a:rPr>
              <a:t>assignments &amp; </a:t>
            </a:r>
            <a:r>
              <a:rPr lang="en-IN" sz="2000" spc="-1" dirty="0">
                <a:solidFill>
                  <a:srgbClr val="000000"/>
                </a:solidFill>
                <a:uFill>
                  <a:solidFill>
                    <a:srgbClr val="FFFFFF"/>
                  </a:solidFill>
                </a:uFill>
                <a:latin typeface="Arial"/>
              </a:rPr>
              <a:t>Memory limits</a:t>
            </a:r>
          </a:p>
          <a:p>
            <a:pPr marL="863910" lvl="1" indent="-323966">
              <a:buClr>
                <a:srgbClr val="000000"/>
              </a:buClr>
              <a:buSzPct val="75000"/>
              <a:buFont typeface="Symbol" charset="2"/>
              <a:buChar char=""/>
            </a:pPr>
            <a:r>
              <a:rPr lang="en-IN" sz="2000" b="1" spc="-1" dirty="0">
                <a:solidFill>
                  <a:srgbClr val="000000"/>
                </a:solidFill>
                <a:uFill>
                  <a:solidFill>
                    <a:srgbClr val="FFFFFF"/>
                  </a:solidFill>
                </a:uFill>
                <a:latin typeface="Arial"/>
              </a:rPr>
              <a:t>cpuset.cpus </a:t>
            </a:r>
            <a:endParaRPr lang="en-IN" sz="2000" b="1" spc="-1" dirty="0" smtClean="0">
              <a:solidFill>
                <a:srgbClr val="000000"/>
              </a:solidFill>
              <a:uFill>
                <a:solidFill>
                  <a:srgbClr val="FFFFFF"/>
                </a:solidFill>
              </a:uFill>
              <a:latin typeface="Arial"/>
            </a:endParaRPr>
          </a:p>
          <a:p>
            <a:pPr marL="1321063" lvl="2"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a </a:t>
            </a:r>
            <a:r>
              <a:rPr lang="en-IN" sz="2000" spc="-1" dirty="0">
                <a:solidFill>
                  <a:srgbClr val="000000"/>
                </a:solidFill>
                <a:uFill>
                  <a:solidFill>
                    <a:srgbClr val="FFFFFF"/>
                  </a:solidFill>
                </a:uFill>
                <a:latin typeface="Arial"/>
              </a:rPr>
              <a:t>list of allowed </a:t>
            </a:r>
            <a:r>
              <a:rPr lang="en-IN" sz="2000" spc="-1" dirty="0" smtClean="0">
                <a:solidFill>
                  <a:srgbClr val="000000"/>
                </a:solidFill>
                <a:uFill>
                  <a:solidFill>
                    <a:srgbClr val="FFFFFF"/>
                  </a:solidFill>
                </a:uFill>
                <a:latin typeface="Arial"/>
              </a:rPr>
              <a:t>CPUs</a:t>
            </a:r>
          </a:p>
          <a:p>
            <a:pPr marL="1321063" lvl="2" indent="-323966">
              <a:buClr>
                <a:srgbClr val="000000"/>
              </a:buClr>
              <a:buSzPct val="75000"/>
            </a:pPr>
            <a:endParaRPr lang="en-IN" sz="20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000" b="1" spc="-1" dirty="0">
                <a:solidFill>
                  <a:srgbClr val="000000"/>
                </a:solidFill>
                <a:uFill>
                  <a:solidFill>
                    <a:srgbClr val="FFFFFF"/>
                  </a:solidFill>
                </a:uFill>
                <a:latin typeface="Arial"/>
              </a:rPr>
              <a:t>cpuset.mems </a:t>
            </a:r>
          </a:p>
          <a:p>
            <a:pPr marL="1321063" lvl="2"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a </a:t>
            </a:r>
            <a:r>
              <a:rPr lang="en-IN" sz="2000" spc="-1" dirty="0">
                <a:solidFill>
                  <a:srgbClr val="000000"/>
                </a:solidFill>
                <a:uFill>
                  <a:solidFill>
                    <a:srgbClr val="FFFFFF"/>
                  </a:solidFill>
                </a:uFill>
                <a:latin typeface="Arial"/>
              </a:rPr>
              <a:t>list of allowed memory </a:t>
            </a:r>
            <a:r>
              <a:rPr lang="en-IN" sz="2000" spc="-1" dirty="0" smtClean="0">
                <a:solidFill>
                  <a:srgbClr val="000000"/>
                </a:solidFill>
                <a:uFill>
                  <a:solidFill>
                    <a:srgbClr val="FFFFFF"/>
                  </a:solidFill>
                </a:uFill>
                <a:latin typeface="Arial"/>
              </a:rPr>
              <a:t>slots</a:t>
            </a:r>
          </a:p>
          <a:p>
            <a:pPr marL="1321063" lvl="2" indent="-323966">
              <a:buClr>
                <a:srgbClr val="000000"/>
              </a:buClr>
              <a:buSzPct val="75000"/>
            </a:pPr>
            <a:endParaRPr lang="en-IN" sz="20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000" b="1" spc="-1" dirty="0">
                <a:solidFill>
                  <a:srgbClr val="000000"/>
                </a:solidFill>
                <a:uFill>
                  <a:solidFill>
                    <a:srgbClr val="FFFFFF"/>
                  </a:solidFill>
                </a:uFill>
                <a:latin typeface="Arial"/>
              </a:rPr>
              <a:t>cpuset.cpu_exclusive </a:t>
            </a:r>
          </a:p>
          <a:p>
            <a:pPr marL="1321063" lvl="2"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CPUs </a:t>
            </a:r>
            <a:r>
              <a:rPr lang="en-IN" sz="2000" spc="-1" dirty="0">
                <a:solidFill>
                  <a:srgbClr val="000000"/>
                </a:solidFill>
                <a:uFill>
                  <a:solidFill>
                    <a:srgbClr val="FFFFFF"/>
                  </a:solidFill>
                </a:uFill>
                <a:latin typeface="Arial"/>
              </a:rPr>
              <a:t>exclusive to this group(no other group can use them</a:t>
            </a:r>
            <a:r>
              <a:rPr lang="en-IN" sz="2000" spc="-1" dirty="0" smtClean="0">
                <a:solidFill>
                  <a:srgbClr val="000000"/>
                </a:solidFill>
                <a:uFill>
                  <a:solidFill>
                    <a:srgbClr val="FFFFFF"/>
                  </a:solidFill>
                </a:uFill>
                <a:latin typeface="Arial"/>
              </a:rPr>
              <a:t>)</a:t>
            </a:r>
          </a:p>
          <a:p>
            <a:pPr marL="1321063" lvl="2" indent="-323966">
              <a:buClr>
                <a:srgbClr val="000000"/>
              </a:buClr>
              <a:buSzPct val="75000"/>
            </a:pPr>
            <a:endParaRPr lang="en-IN" sz="20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000" b="1" spc="-1" dirty="0">
                <a:solidFill>
                  <a:srgbClr val="000000"/>
                </a:solidFill>
                <a:uFill>
                  <a:solidFill>
                    <a:srgbClr val="FFFFFF"/>
                  </a:solidFill>
                </a:uFill>
                <a:latin typeface="Arial"/>
              </a:rPr>
              <a:t>cpuset.mem_exclusive /</a:t>
            </a:r>
            <a:r>
              <a:rPr lang="en-IN" sz="2000" b="1" spc="-1" dirty="0" smtClean="0">
                <a:solidFill>
                  <a:srgbClr val="000000"/>
                </a:solidFill>
                <a:uFill>
                  <a:solidFill>
                    <a:srgbClr val="FFFFFF"/>
                  </a:solidFill>
                </a:uFill>
                <a:latin typeface="Arial"/>
              </a:rPr>
              <a:t>cpuset.mem_hardwall </a:t>
            </a:r>
          </a:p>
          <a:p>
            <a:pPr marL="1321063" lvl="2"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memory </a:t>
            </a:r>
            <a:r>
              <a:rPr lang="en-IN" sz="2000" spc="-1" dirty="0">
                <a:solidFill>
                  <a:srgbClr val="000000"/>
                </a:solidFill>
                <a:uFill>
                  <a:solidFill>
                    <a:srgbClr val="FFFFFF"/>
                  </a:solidFill>
                </a:uFill>
                <a:latin typeface="Arial"/>
              </a:rPr>
              <a:t>slots exclusive to this group(no other group can use them</a:t>
            </a:r>
            <a:r>
              <a:rPr lang="en-IN" sz="2000" spc="-1" dirty="0" smtClean="0">
                <a:solidFill>
                  <a:srgbClr val="000000"/>
                </a:solidFill>
                <a:uFill>
                  <a:solidFill>
                    <a:srgbClr val="FFFFFF"/>
                  </a:solidFill>
                </a:uFill>
                <a:latin typeface="Arial"/>
              </a:rPr>
              <a:t>)</a:t>
            </a:r>
          </a:p>
          <a:p>
            <a:pPr marL="1321063" lvl="2" indent="-323966">
              <a:buClr>
                <a:srgbClr val="000000"/>
              </a:buClr>
              <a:buSzPct val="75000"/>
            </a:pPr>
            <a:endParaRPr lang="en-IN" sz="20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000" b="1" spc="-1" dirty="0">
                <a:solidFill>
                  <a:srgbClr val="000000"/>
                </a:solidFill>
                <a:uFill>
                  <a:solidFill>
                    <a:srgbClr val="FFFFFF"/>
                  </a:solidFill>
                </a:uFill>
                <a:latin typeface="Arial"/>
              </a:rPr>
              <a:t>cpuset.sched_load_balance </a:t>
            </a:r>
            <a:endParaRPr lang="en-IN" sz="2000" b="1" spc="-1" dirty="0" smtClean="0">
              <a:solidFill>
                <a:srgbClr val="000000"/>
              </a:solidFill>
              <a:uFill>
                <a:solidFill>
                  <a:srgbClr val="FFFFFF"/>
                </a:solidFill>
              </a:uFill>
              <a:latin typeface="Arial"/>
            </a:endParaRPr>
          </a:p>
          <a:p>
            <a:pPr marL="1321063" lvl="2"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should </a:t>
            </a:r>
            <a:r>
              <a:rPr lang="en-IN" sz="2000" spc="-1" dirty="0">
                <a:solidFill>
                  <a:srgbClr val="000000"/>
                </a:solidFill>
                <a:uFill>
                  <a:solidFill>
                    <a:srgbClr val="FFFFFF"/>
                  </a:solidFill>
                </a:uFill>
                <a:latin typeface="Arial"/>
              </a:rPr>
              <a:t>the kernel balance the tasks between the CPUs in the current </a:t>
            </a:r>
            <a:r>
              <a:rPr lang="en-IN" sz="2000" spc="-1" dirty="0" smtClean="0">
                <a:solidFill>
                  <a:srgbClr val="000000"/>
                </a:solidFill>
                <a:uFill>
                  <a:solidFill>
                    <a:srgbClr val="FFFFFF"/>
                  </a:solidFill>
                </a:uFill>
                <a:latin typeface="Arial"/>
              </a:rPr>
              <a:t>cpuset</a:t>
            </a:r>
            <a:endParaRPr lang="en-IN" sz="2000" spc="-1" dirty="0">
              <a:solidFill>
                <a:srgbClr val="000000"/>
              </a:solidFill>
              <a:uFill>
                <a:solidFill>
                  <a:srgbClr val="FFFFFF"/>
                </a:solidFill>
              </a:uFill>
              <a:latin typeface="Arial"/>
            </a:endParaRPr>
          </a:p>
        </p:txBody>
      </p:sp>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14</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91440" y="301321"/>
            <a:ext cx="9966960" cy="1262160"/>
          </a:xfrm>
          <a:prstGeom prst="rect">
            <a:avLst/>
          </a:prstGeom>
          <a:noFill/>
          <a:ln>
            <a:noFill/>
          </a:ln>
        </p:spPr>
        <p:txBody>
          <a:bodyPr lIns="0" tIns="0" rIns="0" bIns="0" anchor="ctr"/>
          <a:lstStyle/>
          <a:p>
            <a:pPr algn="ctr"/>
            <a:r>
              <a:rPr lang="en-IN" sz="4400" b="1" i="1" spc="-1" dirty="0" smtClean="0">
                <a:solidFill>
                  <a:srgbClr val="000000"/>
                </a:solidFill>
                <a:uFill>
                  <a:solidFill>
                    <a:srgbClr val="FFFFFF"/>
                  </a:solidFill>
                </a:uFill>
                <a:latin typeface="Arial"/>
              </a:rPr>
              <a:t>Features in “cpuacct cgroup”</a:t>
            </a:r>
            <a:endParaRPr lang="en-IN" sz="4400" i="1" spc="-1" dirty="0">
              <a:solidFill>
                <a:srgbClr val="000000"/>
              </a:solidFill>
              <a:uFill>
                <a:solidFill>
                  <a:srgbClr val="FFFFFF"/>
                </a:solidFill>
              </a:uFill>
              <a:latin typeface="Arial"/>
            </a:endParaRPr>
          </a:p>
        </p:txBody>
      </p:sp>
      <p:sp>
        <p:nvSpPr>
          <p:cNvPr id="81" name="TextShape 2"/>
          <p:cNvSpPr txBox="1"/>
          <p:nvPr/>
        </p:nvSpPr>
        <p:spPr>
          <a:xfrm>
            <a:off x="182880" y="1769040"/>
            <a:ext cx="9692640" cy="5639400"/>
          </a:xfrm>
          <a:prstGeom prst="rect">
            <a:avLst/>
          </a:prstGeom>
          <a:noFill/>
          <a:ln>
            <a:noFill/>
          </a:ln>
        </p:spPr>
        <p:txBody>
          <a:bodyPr lIns="0" tIns="0" rIns="0" bIns="0"/>
          <a:lstStyle/>
          <a:p>
            <a:pPr marL="889107" lvl="1" indent="-323966">
              <a:buClr>
                <a:srgbClr val="000000"/>
              </a:buClr>
              <a:buSzPct val="45000"/>
              <a:buFont typeface="Wingdings" charset="2"/>
              <a:buChar char=""/>
            </a:pPr>
            <a:endParaRPr lang="en-IN" sz="2400" spc="-1" dirty="0" smtClean="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CPU </a:t>
            </a:r>
            <a:r>
              <a:rPr lang="en-IN" sz="2400" spc="-1" dirty="0">
                <a:solidFill>
                  <a:srgbClr val="000000"/>
                </a:solidFill>
                <a:uFill>
                  <a:solidFill>
                    <a:srgbClr val="FFFFFF"/>
                  </a:solidFill>
                </a:uFill>
                <a:latin typeface="Arial"/>
              </a:rPr>
              <a:t>usage combined for all </a:t>
            </a:r>
            <a:r>
              <a:rPr lang="en-IN" sz="2400" spc="-1" dirty="0" smtClean="0">
                <a:solidFill>
                  <a:srgbClr val="000000"/>
                </a:solidFill>
                <a:uFill>
                  <a:solidFill>
                    <a:srgbClr val="FFFFFF"/>
                  </a:solidFill>
                </a:uFill>
                <a:latin typeface="Arial"/>
              </a:rPr>
              <a:t>CPUs </a:t>
            </a:r>
            <a:r>
              <a:rPr lang="en-IN" sz="2400" spc="-1" dirty="0">
                <a:solidFill>
                  <a:srgbClr val="000000"/>
                </a:solidFill>
                <a:uFill>
                  <a:solidFill>
                    <a:srgbClr val="FFFFFF"/>
                  </a:solidFill>
                </a:uFill>
                <a:latin typeface="Arial"/>
              </a:rPr>
              <a:t>(in nanoseconds)</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CPU </a:t>
            </a:r>
            <a:r>
              <a:rPr lang="en-IN" sz="2400" spc="-1" dirty="0">
                <a:solidFill>
                  <a:srgbClr val="000000"/>
                </a:solidFill>
                <a:uFill>
                  <a:solidFill>
                    <a:srgbClr val="FFFFFF"/>
                  </a:solidFill>
                </a:uFill>
                <a:latin typeface="Arial"/>
              </a:rPr>
              <a:t>usage </a:t>
            </a:r>
            <a:r>
              <a:rPr lang="en-IN" sz="2400" spc="-1" dirty="0" smtClean="0">
                <a:solidFill>
                  <a:srgbClr val="000000"/>
                </a:solidFill>
                <a:uFill>
                  <a:solidFill>
                    <a:srgbClr val="FFFFFF"/>
                  </a:solidFill>
                </a:uFill>
                <a:latin typeface="Arial"/>
              </a:rPr>
              <a:t>per-CPU </a:t>
            </a:r>
            <a:r>
              <a:rPr lang="en-IN" sz="2400" spc="-1" dirty="0">
                <a:solidFill>
                  <a:srgbClr val="000000"/>
                </a:solidFill>
                <a:uFill>
                  <a:solidFill>
                    <a:srgbClr val="FFFFFF"/>
                  </a:solidFill>
                </a:uFill>
                <a:latin typeface="Arial"/>
              </a:rPr>
              <a:t>(in nanoseconds)</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Per CPU </a:t>
            </a:r>
            <a:r>
              <a:rPr lang="en-IN" sz="2400" spc="-1" dirty="0">
                <a:solidFill>
                  <a:srgbClr val="000000"/>
                </a:solidFill>
                <a:uFill>
                  <a:solidFill>
                    <a:srgbClr val="FFFFFF"/>
                  </a:solidFill>
                </a:uFill>
                <a:latin typeface="Arial"/>
              </a:rPr>
              <a:t>and user/system(in USER_HZ</a:t>
            </a:r>
            <a:r>
              <a:rPr lang="en-IN" sz="2400" spc="-1" dirty="0" smtClean="0">
                <a:solidFill>
                  <a:srgbClr val="000000"/>
                </a:solidFill>
                <a:uFill>
                  <a:solidFill>
                    <a:srgbClr val="FFFFFF"/>
                  </a:solidFill>
                </a:uFill>
                <a:latin typeface="Arial"/>
              </a:rPr>
              <a:t>)</a:t>
            </a:r>
          </a:p>
          <a:p>
            <a:pPr marL="889107" lvl="1" indent="-323966">
              <a:buClr>
                <a:srgbClr val="000000"/>
              </a:buClr>
              <a:buSzPct val="45000"/>
            </a:pPr>
            <a:endParaRPr lang="en-IN" sz="2400" spc="-1" dirty="0">
              <a:solidFill>
                <a:srgbClr val="000000"/>
              </a:solidFill>
              <a:uFill>
                <a:solidFill>
                  <a:srgbClr val="FFFFFF"/>
                </a:solidFill>
              </a:uFill>
              <a:latin typeface="Arial"/>
            </a:endParaRPr>
          </a:p>
        </p:txBody>
      </p:sp>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15</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Dealing with Memory: Accounting</a:t>
            </a:r>
            <a:endParaRPr lang="en-IN" sz="4400" b="1" spc="-1" dirty="0">
              <a:solidFill>
                <a:srgbClr val="000000"/>
              </a:solidFill>
              <a:uFill>
                <a:solidFill>
                  <a:srgbClr val="FFFFFF"/>
                </a:solidFill>
              </a:uFill>
              <a:latin typeface="Arial"/>
            </a:endParaRPr>
          </a:p>
        </p:txBody>
      </p:sp>
      <p:sp>
        <p:nvSpPr>
          <p:cNvPr id="87"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800" b="1" spc="-1" dirty="0">
                <a:solidFill>
                  <a:srgbClr val="000000"/>
                </a:solidFill>
                <a:uFill>
                  <a:solidFill>
                    <a:srgbClr val="FFFFFF"/>
                  </a:solidFill>
                </a:uFill>
                <a:latin typeface="Arial"/>
              </a:rPr>
              <a:t>Keeps track of pages used by each </a:t>
            </a:r>
            <a:r>
              <a:rPr lang="en-IN" sz="2800" b="1" spc="-1" dirty="0" smtClean="0">
                <a:solidFill>
                  <a:srgbClr val="000000"/>
                </a:solidFill>
                <a:uFill>
                  <a:solidFill>
                    <a:srgbClr val="FFFFFF"/>
                  </a:solidFill>
                </a:uFill>
                <a:latin typeface="Arial"/>
              </a:rPr>
              <a:t>group</a:t>
            </a:r>
            <a:endParaRPr lang="en-IN" sz="2800" b="1"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file </a:t>
            </a:r>
            <a:r>
              <a:rPr lang="en-IN" sz="2400" spc="-1" dirty="0" smtClean="0">
                <a:solidFill>
                  <a:srgbClr val="000000"/>
                </a:solidFill>
                <a:uFill>
                  <a:solidFill>
                    <a:srgbClr val="FFFFFF"/>
                  </a:solidFill>
                </a:uFill>
                <a:latin typeface="Arial"/>
              </a:rPr>
              <a:t>(</a:t>
            </a:r>
            <a:r>
              <a:rPr lang="en-IN" sz="2400" spc="-1" dirty="0">
                <a:solidFill>
                  <a:srgbClr val="000000"/>
                </a:solidFill>
                <a:uFill>
                  <a:solidFill>
                    <a:srgbClr val="FFFFFF"/>
                  </a:solidFill>
                </a:uFill>
                <a:latin typeface="Arial"/>
              </a:rPr>
              <a:t>read/write/</a:t>
            </a:r>
            <a:r>
              <a:rPr lang="en-IN" sz="2400" spc="-1" dirty="0" err="1">
                <a:solidFill>
                  <a:srgbClr val="000000"/>
                </a:solidFill>
                <a:uFill>
                  <a:solidFill>
                    <a:srgbClr val="FFFFFF"/>
                  </a:solidFill>
                </a:uFill>
                <a:latin typeface="Arial"/>
              </a:rPr>
              <a:t>mmap</a:t>
            </a:r>
            <a:r>
              <a:rPr lang="en-IN" sz="2400" spc="-1" dirty="0">
                <a:solidFill>
                  <a:srgbClr val="000000"/>
                </a:solidFill>
                <a:uFill>
                  <a:solidFill>
                    <a:srgbClr val="FFFFFF"/>
                  </a:solidFill>
                </a:uFill>
                <a:latin typeface="Arial"/>
              </a:rPr>
              <a:t> from block devices)</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anonymous </a:t>
            </a:r>
            <a:r>
              <a:rPr lang="en-IN" sz="2400" spc="-1" dirty="0" smtClean="0">
                <a:solidFill>
                  <a:srgbClr val="000000"/>
                </a:solidFill>
                <a:uFill>
                  <a:solidFill>
                    <a:srgbClr val="FFFFFF"/>
                  </a:solidFill>
                </a:uFill>
                <a:latin typeface="Arial"/>
              </a:rPr>
              <a:t>(</a:t>
            </a:r>
            <a:r>
              <a:rPr lang="en-IN" sz="2400" spc="-1" dirty="0">
                <a:solidFill>
                  <a:srgbClr val="000000"/>
                </a:solidFill>
                <a:uFill>
                  <a:solidFill>
                    <a:srgbClr val="FFFFFF"/>
                  </a:solidFill>
                </a:uFill>
                <a:latin typeface="Arial"/>
              </a:rPr>
              <a:t>stack, heap, anonymous mmap)</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active </a:t>
            </a:r>
            <a:r>
              <a:rPr lang="en-IN" sz="2400" spc="-1" dirty="0" smtClean="0">
                <a:solidFill>
                  <a:srgbClr val="000000"/>
                </a:solidFill>
                <a:uFill>
                  <a:solidFill>
                    <a:srgbClr val="FFFFFF"/>
                  </a:solidFill>
                </a:uFill>
                <a:latin typeface="Arial"/>
              </a:rPr>
              <a:t>(</a:t>
            </a:r>
            <a:r>
              <a:rPr lang="en-IN" sz="2400" spc="-1" dirty="0">
                <a:solidFill>
                  <a:srgbClr val="000000"/>
                </a:solidFill>
                <a:uFill>
                  <a:solidFill>
                    <a:srgbClr val="FFFFFF"/>
                  </a:solidFill>
                </a:uFill>
                <a:latin typeface="Arial"/>
              </a:rPr>
              <a:t>recently accessed)</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inactive (candidate for eviction</a:t>
            </a:r>
            <a:r>
              <a:rPr lang="en-IN" sz="2400" spc="-1" dirty="0" smtClean="0">
                <a:solidFill>
                  <a:srgbClr val="000000"/>
                </a:solidFill>
                <a:uFill>
                  <a:solidFill>
                    <a:srgbClr val="FFFFFF"/>
                  </a:solidFill>
                </a:uFill>
                <a:latin typeface="Arial"/>
              </a:rPr>
              <a:t>)</a:t>
            </a:r>
          </a:p>
          <a:p>
            <a:pPr marL="863910" lvl="1" indent="-323966">
              <a:buClr>
                <a:srgbClr val="000000"/>
              </a:buClr>
              <a:buSzPct val="7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b="1" spc="-1" dirty="0">
                <a:solidFill>
                  <a:srgbClr val="000000"/>
                </a:solidFill>
                <a:uFill>
                  <a:solidFill>
                    <a:srgbClr val="FFFFFF"/>
                  </a:solidFill>
                </a:uFill>
                <a:latin typeface="Arial"/>
              </a:rPr>
              <a:t>Each page is “charged” to a </a:t>
            </a:r>
            <a:r>
              <a:rPr lang="en-IN" sz="2800" b="1" spc="-1" dirty="0" smtClean="0">
                <a:solidFill>
                  <a:srgbClr val="000000"/>
                </a:solidFill>
                <a:uFill>
                  <a:solidFill>
                    <a:srgbClr val="FFFFFF"/>
                  </a:solidFill>
                </a:uFill>
                <a:latin typeface="Arial"/>
              </a:rPr>
              <a:t>group</a:t>
            </a:r>
          </a:p>
          <a:p>
            <a:pPr marL="431955" indent="-323966">
              <a:buClr>
                <a:srgbClr val="000000"/>
              </a:buClr>
              <a:buSzPct val="45000"/>
            </a:pPr>
            <a:endParaRPr lang="en-IN" sz="2800" b="1"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b="1" spc="-1" dirty="0">
                <a:solidFill>
                  <a:srgbClr val="000000"/>
                </a:solidFill>
                <a:uFill>
                  <a:solidFill>
                    <a:srgbClr val="FFFFFF"/>
                  </a:solidFill>
                </a:uFill>
                <a:latin typeface="Arial"/>
              </a:rPr>
              <a:t>Pages can be shared across multiple groups</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e.g. multiple processes reading from the same files</a:t>
            </a:r>
          </a:p>
          <a:p>
            <a:pPr marL="863910" lvl="1" indent="-323966">
              <a:buClr>
                <a:srgbClr val="000000"/>
              </a:buClr>
              <a:buSzPct val="75000"/>
              <a:buFont typeface="Symbol" charset="2"/>
              <a:buChar char=""/>
            </a:pPr>
            <a:r>
              <a:rPr lang="en-IN" sz="2400" spc="-1" dirty="0">
                <a:solidFill>
                  <a:srgbClr val="000000"/>
                </a:solidFill>
                <a:uFill>
                  <a:solidFill>
                    <a:srgbClr val="FFFFFF"/>
                  </a:solidFill>
                </a:uFill>
                <a:latin typeface="Arial"/>
              </a:rPr>
              <a:t>when pages are shared, only one group “pays” for a page</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16</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Dealing with Memory: Limiting</a:t>
            </a:r>
            <a:endParaRPr lang="en-IN" sz="4400" b="1" spc="-1" dirty="0">
              <a:solidFill>
                <a:srgbClr val="000000"/>
              </a:solidFill>
              <a:uFill>
                <a:solidFill>
                  <a:srgbClr val="FFFFFF"/>
                </a:solidFill>
              </a:uFill>
              <a:latin typeface="Arial"/>
            </a:endParaRPr>
          </a:p>
        </p:txBody>
      </p:sp>
      <p:sp>
        <p:nvSpPr>
          <p:cNvPr id="89" name="TextShape 2"/>
          <p:cNvSpPr txBox="1"/>
          <p:nvPr/>
        </p:nvSpPr>
        <p:spPr>
          <a:xfrm>
            <a:off x="504001" y="1682281"/>
            <a:ext cx="9071640" cy="4557960"/>
          </a:xfrm>
          <a:prstGeom prst="rect">
            <a:avLst/>
          </a:prstGeom>
          <a:noFill/>
          <a:ln>
            <a:noFill/>
          </a:ln>
        </p:spPr>
        <p:txBody>
          <a:bodyPr lIns="0" tIns="0" rIns="0" bIns="0" anchor="ctr"/>
          <a:lstStyle/>
          <a:p>
            <a:pPr lvl="1">
              <a:buFont typeface="Arial" pitchFamily="34" charset="0"/>
              <a:buChar char="•"/>
            </a:pPr>
            <a:r>
              <a:rPr lang="en-IN" sz="2000" spc="-1" dirty="0" smtClean="0">
                <a:solidFill>
                  <a:srgbClr val="000000"/>
                </a:solidFill>
                <a:uFill>
                  <a:solidFill>
                    <a:srgbClr val="FFFFFF"/>
                  </a:solidFill>
                </a:uFill>
                <a:latin typeface="Arial"/>
              </a:rPr>
              <a:t> Each </a:t>
            </a:r>
            <a:r>
              <a:rPr lang="en-IN" sz="2000" spc="-1" dirty="0">
                <a:solidFill>
                  <a:srgbClr val="000000"/>
                </a:solidFill>
                <a:uFill>
                  <a:solidFill>
                    <a:srgbClr val="FFFFFF"/>
                  </a:solidFill>
                </a:uFill>
                <a:latin typeface="Arial"/>
              </a:rPr>
              <a:t>group can have its own </a:t>
            </a:r>
            <a:r>
              <a:rPr lang="en-IN" sz="2000" spc="-1" dirty="0" smtClean="0">
                <a:solidFill>
                  <a:srgbClr val="000000"/>
                </a:solidFill>
                <a:uFill>
                  <a:solidFill>
                    <a:srgbClr val="FFFFFF"/>
                  </a:solidFill>
                </a:uFill>
                <a:latin typeface="Arial"/>
              </a:rPr>
              <a:t>limits.</a:t>
            </a:r>
          </a:p>
          <a:p>
            <a:pPr lvl="1"/>
            <a:r>
              <a:rPr lang="en-IN" sz="2000" spc="-1" dirty="0" smtClean="0">
                <a:solidFill>
                  <a:srgbClr val="000000"/>
                </a:solidFill>
                <a:uFill>
                  <a:solidFill>
                    <a:srgbClr val="FFFFFF"/>
                  </a:solidFill>
                </a:uFill>
                <a:latin typeface="Arial"/>
              </a:rPr>
              <a:t> </a:t>
            </a:r>
          </a:p>
          <a:p>
            <a:pPr lvl="1">
              <a:buFont typeface="Arial" pitchFamily="34" charset="0"/>
              <a:buChar char="•"/>
            </a:pPr>
            <a:r>
              <a:rPr lang="en-IN" sz="2000" spc="-1" dirty="0" smtClean="0">
                <a:solidFill>
                  <a:srgbClr val="000000"/>
                </a:solidFill>
                <a:uFill>
                  <a:solidFill>
                    <a:srgbClr val="FFFFFF"/>
                  </a:solidFill>
                </a:uFill>
                <a:latin typeface="Arial"/>
              </a:rPr>
              <a:t> Limits </a:t>
            </a:r>
            <a:r>
              <a:rPr lang="en-IN" sz="2000" spc="-1" dirty="0">
                <a:solidFill>
                  <a:srgbClr val="000000"/>
                </a:solidFill>
                <a:uFill>
                  <a:solidFill>
                    <a:srgbClr val="FFFFFF"/>
                  </a:solidFill>
                </a:uFill>
                <a:latin typeface="Arial"/>
              </a:rPr>
              <a:t>are </a:t>
            </a:r>
            <a:r>
              <a:rPr lang="en-IN" sz="2000" spc="-1" dirty="0" smtClean="0">
                <a:solidFill>
                  <a:srgbClr val="000000"/>
                </a:solidFill>
                <a:uFill>
                  <a:solidFill>
                    <a:srgbClr val="FFFFFF"/>
                  </a:solidFill>
                </a:uFill>
                <a:latin typeface="Arial"/>
              </a:rPr>
              <a:t>optional</a:t>
            </a:r>
          </a:p>
          <a:p>
            <a:pPr lvl="1"/>
            <a:endParaRPr lang="en-IN" sz="2000" spc="-1" dirty="0">
              <a:solidFill>
                <a:srgbClr val="000000"/>
              </a:solidFill>
              <a:uFill>
                <a:solidFill>
                  <a:srgbClr val="FFFFFF"/>
                </a:solidFill>
              </a:uFill>
              <a:latin typeface="Arial"/>
            </a:endParaRPr>
          </a:p>
          <a:p>
            <a:pPr lvl="1">
              <a:buFont typeface="Arial" pitchFamily="34" charset="0"/>
              <a:buChar char="•"/>
            </a:pPr>
            <a:r>
              <a:rPr lang="en-IN" sz="2000" spc="-1" dirty="0" smtClean="0">
                <a:solidFill>
                  <a:srgbClr val="000000"/>
                </a:solidFill>
                <a:uFill>
                  <a:solidFill>
                    <a:srgbClr val="FFFFFF"/>
                  </a:solidFill>
                </a:uFill>
                <a:latin typeface="Arial"/>
              </a:rPr>
              <a:t> Two </a:t>
            </a:r>
            <a:r>
              <a:rPr lang="en-IN" sz="2000" spc="-1" dirty="0">
                <a:solidFill>
                  <a:srgbClr val="000000"/>
                </a:solidFill>
                <a:uFill>
                  <a:solidFill>
                    <a:srgbClr val="FFFFFF"/>
                  </a:solidFill>
                </a:uFill>
                <a:latin typeface="Arial"/>
              </a:rPr>
              <a:t>kinds of limits: </a:t>
            </a:r>
            <a:endParaRPr lang="en-IN" sz="2000" spc="-1" dirty="0" smtClean="0">
              <a:solidFill>
                <a:srgbClr val="000000"/>
              </a:solidFill>
              <a:uFill>
                <a:solidFill>
                  <a:srgbClr val="FFFFFF"/>
                </a:solidFill>
              </a:uFill>
              <a:latin typeface="Arial"/>
            </a:endParaRPr>
          </a:p>
          <a:p>
            <a:pPr lvl="2">
              <a:buFont typeface="Arial" pitchFamily="34" charset="0"/>
              <a:buChar char="•"/>
            </a:pPr>
            <a:r>
              <a:rPr lang="en-IN" sz="2000" spc="-1" dirty="0" smtClean="0">
                <a:solidFill>
                  <a:srgbClr val="000000"/>
                </a:solidFill>
                <a:uFill>
                  <a:solidFill>
                    <a:srgbClr val="FFFFFF"/>
                  </a:solidFill>
                </a:uFill>
                <a:latin typeface="Arial"/>
              </a:rPr>
              <a:t> Soft Limits</a:t>
            </a:r>
          </a:p>
          <a:p>
            <a:pPr lvl="3">
              <a:buFont typeface="Arial" pitchFamily="34" charset="0"/>
              <a:buChar char="•"/>
            </a:pPr>
            <a:r>
              <a:rPr lang="en-IN" sz="2000" spc="-1" dirty="0" smtClean="0">
                <a:solidFill>
                  <a:srgbClr val="000000"/>
                </a:solidFill>
                <a:uFill>
                  <a:solidFill>
                    <a:srgbClr val="FFFFFF"/>
                  </a:solidFill>
                </a:uFill>
                <a:latin typeface="Arial"/>
              </a:rPr>
              <a:t> Soft limits are not enforced. They influence reclaim under memory pressure</a:t>
            </a:r>
          </a:p>
          <a:p>
            <a:pPr lvl="2">
              <a:buFont typeface="Arial" pitchFamily="34" charset="0"/>
              <a:buChar char="•"/>
            </a:pPr>
            <a:r>
              <a:rPr lang="en-IN" sz="2000" spc="-1" dirty="0" smtClean="0">
                <a:solidFill>
                  <a:srgbClr val="000000"/>
                </a:solidFill>
                <a:uFill>
                  <a:solidFill>
                    <a:srgbClr val="FFFFFF"/>
                  </a:solidFill>
                </a:uFill>
                <a:latin typeface="Arial"/>
              </a:rPr>
              <a:t> Hard Limits</a:t>
            </a:r>
          </a:p>
          <a:p>
            <a:pPr lvl="3">
              <a:buFont typeface="Arial" pitchFamily="34" charset="0"/>
              <a:buChar char="•"/>
            </a:pPr>
            <a:r>
              <a:rPr lang="en-IN" sz="2000" spc="-1" dirty="0" smtClean="0">
                <a:solidFill>
                  <a:srgbClr val="000000"/>
                </a:solidFill>
                <a:uFill>
                  <a:solidFill>
                    <a:srgbClr val="FFFFFF"/>
                  </a:solidFill>
                </a:uFill>
                <a:latin typeface="Arial"/>
              </a:rPr>
              <a:t> Hard limits will trigger a per-group OOM killer</a:t>
            </a:r>
          </a:p>
          <a:p>
            <a:pPr lvl="3"/>
            <a:endParaRPr lang="en-IN" sz="2000" spc="-1" dirty="0">
              <a:solidFill>
                <a:srgbClr val="000000"/>
              </a:solidFill>
              <a:uFill>
                <a:solidFill>
                  <a:srgbClr val="FFFFFF"/>
                </a:solidFill>
              </a:uFill>
              <a:latin typeface="Arial"/>
            </a:endParaRPr>
          </a:p>
          <a:p>
            <a:pPr lvl="1">
              <a:buFont typeface="Arial" pitchFamily="34" charset="0"/>
              <a:buChar char="•"/>
            </a:pPr>
            <a:r>
              <a:rPr lang="en-IN" sz="2000" spc="-1" dirty="0" smtClean="0">
                <a:solidFill>
                  <a:srgbClr val="000000"/>
                </a:solidFill>
                <a:uFill>
                  <a:solidFill>
                    <a:srgbClr val="FFFFFF"/>
                  </a:solidFill>
                </a:uFill>
                <a:latin typeface="Arial"/>
              </a:rPr>
              <a:t> Limits </a:t>
            </a:r>
            <a:r>
              <a:rPr lang="en-IN" sz="2000" spc="-1" dirty="0">
                <a:solidFill>
                  <a:srgbClr val="000000"/>
                </a:solidFill>
                <a:uFill>
                  <a:solidFill>
                    <a:srgbClr val="FFFFFF"/>
                  </a:solidFill>
                </a:uFill>
                <a:latin typeface="Arial"/>
              </a:rPr>
              <a:t>can be set for different kinds of memory</a:t>
            </a:r>
          </a:p>
          <a:p>
            <a:pPr lvl="2">
              <a:buFont typeface="Arial" pitchFamily="34" charset="0"/>
              <a:buChar char="•"/>
            </a:pPr>
            <a:r>
              <a:rPr lang="en-IN" sz="2000" spc="-1" dirty="0" smtClean="0">
                <a:solidFill>
                  <a:srgbClr val="000000"/>
                </a:solidFill>
                <a:uFill>
                  <a:solidFill>
                    <a:srgbClr val="FFFFFF"/>
                  </a:solidFill>
                </a:uFill>
                <a:latin typeface="Arial"/>
              </a:rPr>
              <a:t> Physical Memory</a:t>
            </a:r>
          </a:p>
          <a:p>
            <a:pPr lvl="2">
              <a:buFont typeface="Arial" pitchFamily="34" charset="0"/>
              <a:buChar char="•"/>
            </a:pPr>
            <a:r>
              <a:rPr lang="en-IN" sz="2000" spc="-1" dirty="0" smtClean="0">
                <a:solidFill>
                  <a:srgbClr val="000000"/>
                </a:solidFill>
                <a:uFill>
                  <a:solidFill>
                    <a:srgbClr val="FFFFFF"/>
                  </a:solidFill>
                </a:uFill>
                <a:latin typeface="Arial"/>
              </a:rPr>
              <a:t> Kernel Memory</a:t>
            </a:r>
          </a:p>
          <a:p>
            <a:pPr lvl="2">
              <a:buFont typeface="Arial" pitchFamily="34" charset="0"/>
              <a:buChar char="•"/>
            </a:pPr>
            <a:r>
              <a:rPr lang="en-IN" sz="2000" spc="-1" dirty="0" smtClean="0">
                <a:solidFill>
                  <a:srgbClr val="000000"/>
                </a:solidFill>
                <a:uFill>
                  <a:solidFill>
                    <a:srgbClr val="FFFFFF"/>
                  </a:solidFill>
                </a:uFill>
                <a:latin typeface="Arial"/>
              </a:rPr>
              <a:t> Total Memory</a:t>
            </a:r>
            <a:endParaRPr lang="en-IN" sz="2000" spc="-1" dirty="0">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91440" y="301321"/>
            <a:ext cx="9966960" cy="1262160"/>
          </a:xfrm>
          <a:prstGeom prst="rect">
            <a:avLst/>
          </a:prstGeom>
          <a:noFill/>
          <a:ln>
            <a:noFill/>
          </a:ln>
        </p:spPr>
        <p:txBody>
          <a:bodyPr lIns="0" tIns="0" rIns="0" bIns="0" anchor="ctr"/>
          <a:lstStyle/>
          <a:p>
            <a:pPr algn="ctr"/>
            <a:r>
              <a:rPr lang="en-IN" sz="4400" b="1" i="1" spc="-1" dirty="0" smtClean="0">
                <a:solidFill>
                  <a:srgbClr val="000000"/>
                </a:solidFill>
                <a:uFill>
                  <a:solidFill>
                    <a:srgbClr val="FFFFFF"/>
                  </a:solidFill>
                </a:uFill>
                <a:latin typeface="Arial"/>
              </a:rPr>
              <a:t>Features in “ memory cgroup”</a:t>
            </a:r>
            <a:endParaRPr lang="en-IN" sz="4400" b="1" i="1" spc="-1" dirty="0">
              <a:solidFill>
                <a:srgbClr val="000000"/>
              </a:solidFill>
              <a:uFill>
                <a:solidFill>
                  <a:srgbClr val="FFFFFF"/>
                </a:solidFill>
              </a:uFill>
              <a:latin typeface="Arial"/>
            </a:endParaRPr>
          </a:p>
        </p:txBody>
      </p:sp>
      <p:sp>
        <p:nvSpPr>
          <p:cNvPr id="95" name="TextShape 2"/>
          <p:cNvSpPr txBox="1"/>
          <p:nvPr/>
        </p:nvSpPr>
        <p:spPr>
          <a:xfrm>
            <a:off x="182880" y="1769040"/>
            <a:ext cx="9692640" cy="5639400"/>
          </a:xfrm>
          <a:prstGeom prst="rect">
            <a:avLst/>
          </a:prstGeom>
          <a:noFill/>
          <a:ln>
            <a:noFill/>
          </a:ln>
        </p:spPr>
        <p:txBody>
          <a:bodyPr lIns="0" tIns="0" rIns="0" bIns="0"/>
          <a:lstStyle/>
          <a:p>
            <a:pPr marL="889107" lvl="1"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Only Memory</a:t>
            </a:r>
            <a:endParaRPr lang="en-IN" sz="2400"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show current </a:t>
            </a:r>
            <a:r>
              <a:rPr lang="en-IN" sz="1400" spc="-1" dirty="0" err="1">
                <a:solidFill>
                  <a:srgbClr val="000000"/>
                </a:solidFill>
                <a:uFill>
                  <a:solidFill>
                    <a:srgbClr val="FFFFFF"/>
                  </a:solidFill>
                </a:uFill>
                <a:latin typeface="Arial"/>
              </a:rPr>
              <a:t>res_counter</a:t>
            </a:r>
            <a:r>
              <a:rPr lang="en-IN" sz="1400" spc="-1" dirty="0">
                <a:solidFill>
                  <a:srgbClr val="000000"/>
                </a:solidFill>
                <a:uFill>
                  <a:solidFill>
                    <a:srgbClr val="FFFFFF"/>
                  </a:solidFill>
                </a:uFill>
                <a:latin typeface="Arial"/>
              </a:rPr>
              <a:t> usage for memory</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memory.limit_in_bytes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set/show limit of memory usage</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memory.failcnt</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show the number of memory usage hits limits</a:t>
            </a:r>
            <a:endParaRPr lang="en-IN" sz="1400"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memory.max_usage_in_bytes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show max memory usage </a:t>
            </a:r>
            <a:r>
              <a:rPr lang="en-IN" sz="1400" spc="-1" dirty="0" smtClean="0">
                <a:solidFill>
                  <a:srgbClr val="000000"/>
                </a:solidFill>
                <a:uFill>
                  <a:solidFill>
                    <a:srgbClr val="FFFFFF"/>
                  </a:solidFill>
                </a:uFill>
                <a:latin typeface="Arial"/>
              </a:rPr>
              <a:t>recorded</a:t>
            </a:r>
          </a:p>
          <a:p>
            <a:pPr marL="1346260" lvl="2" indent="-323966">
              <a:buClr>
                <a:srgbClr val="000000"/>
              </a:buClr>
              <a:buSzPct val="45000"/>
            </a:pPr>
            <a:endParaRPr lang="en-IN" sz="14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Memory + Swap</a:t>
            </a:r>
            <a:endParaRPr lang="en-IN" sz="2400"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memory.memsw.usage_in_bytes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show current </a:t>
            </a:r>
            <a:r>
              <a:rPr lang="en-IN" sz="1400" spc="-1" dirty="0" err="1">
                <a:solidFill>
                  <a:srgbClr val="000000"/>
                </a:solidFill>
                <a:uFill>
                  <a:solidFill>
                    <a:srgbClr val="FFFFFF"/>
                  </a:solidFill>
                </a:uFill>
                <a:latin typeface="Arial"/>
              </a:rPr>
              <a:t>res_counter</a:t>
            </a:r>
            <a:r>
              <a:rPr lang="en-IN" sz="1400" spc="-1" dirty="0">
                <a:solidFill>
                  <a:srgbClr val="000000"/>
                </a:solidFill>
                <a:uFill>
                  <a:solidFill>
                    <a:srgbClr val="FFFFFF"/>
                  </a:solidFill>
                </a:uFill>
                <a:latin typeface="Arial"/>
              </a:rPr>
              <a:t> usage </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memory.memsw.limit_in_bytes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set/show limit </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memory.memsw.failcnt</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show the number of hits limits</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memory.memsw.max_usage_in_bytes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show max </a:t>
            </a:r>
            <a:r>
              <a:rPr lang="en-IN" sz="1400" spc="-1" dirty="0" err="1">
                <a:solidFill>
                  <a:srgbClr val="000000"/>
                </a:solidFill>
                <a:uFill>
                  <a:solidFill>
                    <a:srgbClr val="FFFFFF"/>
                  </a:solidFill>
                </a:uFill>
                <a:latin typeface="Arial"/>
              </a:rPr>
              <a:t>M</a:t>
            </a:r>
            <a:r>
              <a:rPr lang="en-IN" sz="1400" spc="-1" dirty="0" err="1" smtClean="0">
                <a:solidFill>
                  <a:srgbClr val="000000"/>
                </a:solidFill>
                <a:uFill>
                  <a:solidFill>
                    <a:srgbClr val="FFFFFF"/>
                  </a:solidFill>
                </a:uFill>
                <a:latin typeface="Arial"/>
              </a:rPr>
              <a:t>emory+Swap</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usage </a:t>
            </a:r>
            <a:r>
              <a:rPr lang="en-IN" sz="1400" spc="-1" dirty="0" smtClean="0">
                <a:solidFill>
                  <a:srgbClr val="000000"/>
                </a:solidFill>
                <a:uFill>
                  <a:solidFill>
                    <a:srgbClr val="FFFFFF"/>
                  </a:solidFill>
                </a:uFill>
                <a:latin typeface="Arial"/>
              </a:rPr>
              <a:t>recorded</a:t>
            </a:r>
            <a:endParaRPr lang="en-IN" sz="1400"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memory.soft_limit_in_bytes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set/show soft limit of memory usage</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memory.stat</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show various statistics</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memory.use_hierarchy</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set/show hierarchical account enabled</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memory.force_empty</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trigger forced move charge to parent</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memory.pressure_level</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set memory pressure notifications</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memory.swappiness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set/show </a:t>
            </a:r>
            <a:r>
              <a:rPr lang="en-IN" sz="1400" spc="-1" dirty="0" err="1">
                <a:solidFill>
                  <a:srgbClr val="000000"/>
                </a:solidFill>
                <a:uFill>
                  <a:solidFill>
                    <a:srgbClr val="FFFFFF"/>
                  </a:solidFill>
                </a:uFill>
                <a:latin typeface="Arial"/>
              </a:rPr>
              <a:t>swappiness</a:t>
            </a:r>
            <a:r>
              <a:rPr lang="en-IN" sz="1400" spc="-1" dirty="0">
                <a:solidFill>
                  <a:srgbClr val="000000"/>
                </a:solidFill>
                <a:uFill>
                  <a:solidFill>
                    <a:srgbClr val="FFFFFF"/>
                  </a:solidFill>
                </a:uFill>
                <a:latin typeface="Arial"/>
              </a:rPr>
              <a:t> parameter of </a:t>
            </a:r>
            <a:r>
              <a:rPr lang="en-IN" sz="1400" spc="-1" dirty="0" err="1" smtClean="0">
                <a:solidFill>
                  <a:srgbClr val="000000"/>
                </a:solidFill>
                <a:uFill>
                  <a:solidFill>
                    <a:srgbClr val="FFFFFF"/>
                  </a:solidFill>
                </a:uFill>
                <a:latin typeface="Arial"/>
              </a:rPr>
              <a:t>vmscan</a:t>
            </a:r>
            <a:endParaRPr lang="en-IN" sz="1400"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z="1400" spc="-1" dirty="0" err="1" smtClean="0">
                <a:solidFill>
                  <a:srgbClr val="000000"/>
                </a:solidFill>
                <a:uFill>
                  <a:solidFill>
                    <a:srgbClr val="FFFFFF"/>
                  </a:solidFill>
                </a:uFill>
                <a:latin typeface="Arial"/>
              </a:rPr>
              <a:t>memory.move_charge_at_immigrate</a:t>
            </a:r>
            <a:r>
              <a:rPr lang="en-IN" sz="1400" spc="-1" dirty="0" smtClean="0">
                <a:solidFill>
                  <a:srgbClr val="000000"/>
                </a:solidFill>
                <a:uFill>
                  <a:solidFill>
                    <a:srgbClr val="FFFFFF"/>
                  </a:solidFill>
                </a:uFill>
                <a:latin typeface="Arial"/>
              </a:rPr>
              <a:t>		 - set/show controls of moving charges</a:t>
            </a:r>
          </a:p>
          <a:p>
            <a:pPr marL="1346260" lvl="2" indent="-323966">
              <a:buClr>
                <a:srgbClr val="000000"/>
              </a:buClr>
              <a:buSzPct val="45000"/>
              <a:buFont typeface="Wingdings" charset="2"/>
              <a:buChar char=""/>
            </a:pPr>
            <a:r>
              <a:rPr lang="en-IN" sz="1400" spc="-1" dirty="0" err="1" smtClean="0">
                <a:solidFill>
                  <a:srgbClr val="000000"/>
                </a:solidFill>
                <a:uFill>
                  <a:solidFill>
                    <a:srgbClr val="FFFFFF"/>
                  </a:solidFill>
                </a:uFill>
                <a:latin typeface="Arial"/>
              </a:rPr>
              <a:t>memory.oom_control</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set/show </a:t>
            </a:r>
            <a:r>
              <a:rPr lang="en-IN" sz="1400" spc="-1" dirty="0" err="1" smtClean="0">
                <a:solidFill>
                  <a:srgbClr val="000000"/>
                </a:solidFill>
                <a:uFill>
                  <a:solidFill>
                    <a:srgbClr val="FFFFFF"/>
                  </a:solidFill>
                </a:uFill>
                <a:latin typeface="Arial"/>
              </a:rPr>
              <a:t>oom</a:t>
            </a:r>
            <a:r>
              <a:rPr lang="en-IN" sz="1400" spc="-1" dirty="0" smtClean="0">
                <a:solidFill>
                  <a:srgbClr val="000000"/>
                </a:solidFill>
                <a:uFill>
                  <a:solidFill>
                    <a:srgbClr val="FFFFFF"/>
                  </a:solidFill>
                </a:uFill>
                <a:latin typeface="Arial"/>
              </a:rPr>
              <a:t> controls.</a:t>
            </a:r>
          </a:p>
          <a:p>
            <a:pPr marL="1346260" lvl="2" indent="-323966">
              <a:buClr>
                <a:srgbClr val="000000"/>
              </a:buClr>
              <a:buSzPct val="45000"/>
              <a:buFont typeface="Wingdings" charset="2"/>
              <a:buChar char=""/>
            </a:pPr>
            <a:r>
              <a:rPr lang="en-IN" sz="1400" spc="-1" dirty="0" err="1" smtClean="0">
                <a:solidFill>
                  <a:srgbClr val="000000"/>
                </a:solidFill>
                <a:uFill>
                  <a:solidFill>
                    <a:srgbClr val="FFFFFF"/>
                  </a:solidFill>
                </a:uFill>
                <a:latin typeface="Arial"/>
              </a:rPr>
              <a:t>memory.numa_stat</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show the number of memory usage per </a:t>
            </a:r>
            <a:r>
              <a:rPr lang="en-IN" sz="1400" spc="-1" dirty="0" err="1" smtClean="0">
                <a:solidFill>
                  <a:srgbClr val="000000"/>
                </a:solidFill>
                <a:uFill>
                  <a:solidFill>
                    <a:srgbClr val="FFFFFF"/>
                  </a:solidFill>
                </a:uFill>
                <a:latin typeface="Arial"/>
              </a:rPr>
              <a:t>numa</a:t>
            </a:r>
            <a:r>
              <a:rPr lang="en-IN" sz="1400" spc="-1" dirty="0" smtClean="0">
                <a:solidFill>
                  <a:srgbClr val="000000"/>
                </a:solidFill>
                <a:uFill>
                  <a:solidFill>
                    <a:srgbClr val="FFFFFF"/>
                  </a:solidFill>
                </a:uFill>
                <a:latin typeface="Arial"/>
              </a:rPr>
              <a:t> node</a:t>
            </a:r>
          </a:p>
          <a:p>
            <a:pPr marL="1346260" lvl="2" indent="-323966">
              <a:buClr>
                <a:srgbClr val="000000"/>
              </a:buClr>
              <a:buSzPct val="45000"/>
              <a:buFont typeface="Wingdings" charset="2"/>
              <a:buChar char=""/>
            </a:pPr>
            <a:endParaRPr lang="en-IN" sz="1400" spc="-1" dirty="0">
              <a:solidFill>
                <a:srgbClr val="000000"/>
              </a:solidFill>
              <a:uFill>
                <a:solidFill>
                  <a:srgbClr val="FFFFFF"/>
                </a:solidFill>
              </a:uFill>
              <a:latin typeface="Arial"/>
            </a:endParaRPr>
          </a:p>
        </p:txBody>
      </p:sp>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18</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91440" y="301321"/>
            <a:ext cx="9966960" cy="1262160"/>
          </a:xfrm>
          <a:prstGeom prst="rect">
            <a:avLst/>
          </a:prstGeom>
          <a:noFill/>
          <a:ln>
            <a:noFill/>
          </a:ln>
        </p:spPr>
        <p:txBody>
          <a:bodyPr lIns="0" tIns="0" rIns="0" bIns="0" anchor="ctr"/>
          <a:lstStyle/>
          <a:p>
            <a:pPr algn="ctr"/>
            <a:r>
              <a:rPr lang="en-IN" sz="4400" b="1" i="1" spc="-1" dirty="0" smtClean="0">
                <a:solidFill>
                  <a:srgbClr val="000000"/>
                </a:solidFill>
                <a:uFill>
                  <a:solidFill>
                    <a:srgbClr val="FFFFFF"/>
                  </a:solidFill>
                </a:uFill>
                <a:latin typeface="Arial"/>
              </a:rPr>
              <a:t>Features in “ memory cgroup”</a:t>
            </a:r>
            <a:endParaRPr lang="en-IN" sz="4400" b="1" i="1" spc="-1" dirty="0">
              <a:solidFill>
                <a:srgbClr val="000000"/>
              </a:solidFill>
              <a:uFill>
                <a:solidFill>
                  <a:srgbClr val="FFFFFF"/>
                </a:solidFill>
              </a:uFill>
              <a:latin typeface="Arial"/>
            </a:endParaRPr>
          </a:p>
        </p:txBody>
      </p:sp>
      <p:sp>
        <p:nvSpPr>
          <p:cNvPr id="98" name="TextShape 2"/>
          <p:cNvSpPr txBox="1"/>
          <p:nvPr/>
        </p:nvSpPr>
        <p:spPr>
          <a:xfrm>
            <a:off x="182880" y="1769040"/>
            <a:ext cx="9692640" cy="5639400"/>
          </a:xfrm>
          <a:prstGeom prst="rect">
            <a:avLst/>
          </a:prstGeom>
          <a:noFill/>
          <a:ln>
            <a:noFill/>
          </a:ln>
        </p:spPr>
        <p:txBody>
          <a:bodyPr lIns="0" tIns="0" rIns="0" bIns="0"/>
          <a:lstStyle/>
          <a:p>
            <a:pPr marL="889107" lvl="1" indent="-323966">
              <a:buClr>
                <a:srgbClr val="000000"/>
              </a:buClr>
              <a:buSzPct val="45000"/>
              <a:buFont typeface="Wingdings" charset="2"/>
              <a:buChar char=""/>
            </a:pPr>
            <a:r>
              <a:rPr lang="en-IN" sz="1400" spc="-1" dirty="0" smtClean="0">
                <a:solidFill>
                  <a:srgbClr val="000000"/>
                </a:solidFill>
                <a:uFill>
                  <a:solidFill>
                    <a:srgbClr val="FFFFFF"/>
                  </a:solidFill>
                </a:uFill>
                <a:latin typeface="Arial"/>
              </a:rPr>
              <a:t> </a:t>
            </a:r>
            <a:endParaRPr lang="en-IN" sz="14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1400" b="1" spc="-1" dirty="0">
                <a:solidFill>
                  <a:srgbClr val="000000"/>
                </a:solidFill>
                <a:uFill>
                  <a:solidFill>
                    <a:srgbClr val="FFFFFF"/>
                  </a:solidFill>
                </a:uFill>
                <a:latin typeface="Arial"/>
              </a:rPr>
              <a:t>Kernel Memory limits</a:t>
            </a:r>
            <a:endParaRPr lang="en-IN" sz="1400"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memory.kmem.limit_in_bytes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set/show hard limit for kernel memory</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show current kernel memory allocation</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memory.kmem.failcnt</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show the number of kernel memory usage hits limits</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memory.kmem.max_usage_in_bytes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 </a:t>
            </a:r>
            <a:r>
              <a:rPr lang="en-IN" sz="1400" spc="-1" dirty="0">
                <a:solidFill>
                  <a:srgbClr val="000000"/>
                </a:solidFill>
                <a:uFill>
                  <a:solidFill>
                    <a:srgbClr val="FFFFFF"/>
                  </a:solidFill>
                </a:uFill>
                <a:latin typeface="Arial"/>
              </a:rPr>
              <a:t>show max kernel memory usage recorded</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memory.kmem.tcp.limit_in_bytes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set/show hard limit for </a:t>
            </a:r>
            <a:r>
              <a:rPr lang="en-IN" sz="1400" spc="-1" dirty="0" err="1">
                <a:solidFill>
                  <a:srgbClr val="000000"/>
                </a:solidFill>
                <a:uFill>
                  <a:solidFill>
                    <a:srgbClr val="FFFFFF"/>
                  </a:solidFill>
                </a:uFill>
                <a:latin typeface="Arial"/>
              </a:rPr>
              <a:t>tcp</a:t>
            </a:r>
            <a:r>
              <a:rPr lang="en-IN" sz="1400" spc="-1" dirty="0">
                <a:solidFill>
                  <a:srgbClr val="000000"/>
                </a:solidFill>
                <a:uFill>
                  <a:solidFill>
                    <a:srgbClr val="FFFFFF"/>
                  </a:solidFill>
                </a:uFill>
                <a:latin typeface="Arial"/>
              </a:rPr>
              <a:t> </a:t>
            </a:r>
            <a:r>
              <a:rPr lang="en-IN" sz="1400" spc="-1" dirty="0" err="1">
                <a:solidFill>
                  <a:srgbClr val="000000"/>
                </a:solidFill>
                <a:uFill>
                  <a:solidFill>
                    <a:srgbClr val="FFFFFF"/>
                  </a:solidFill>
                </a:uFill>
                <a:latin typeface="Arial"/>
              </a:rPr>
              <a:t>buf</a:t>
            </a:r>
            <a:r>
              <a:rPr lang="en-IN" sz="1400" spc="-1" dirty="0">
                <a:solidFill>
                  <a:srgbClr val="000000"/>
                </a:solidFill>
                <a:uFill>
                  <a:solidFill>
                    <a:srgbClr val="FFFFFF"/>
                  </a:solidFill>
                </a:uFill>
                <a:latin typeface="Arial"/>
              </a:rPr>
              <a:t> memory</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memory.kmem.tcp.usage_in_bytes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show current </a:t>
            </a:r>
            <a:r>
              <a:rPr lang="en-IN" sz="1400" spc="-1" dirty="0" err="1">
                <a:solidFill>
                  <a:srgbClr val="000000"/>
                </a:solidFill>
                <a:uFill>
                  <a:solidFill>
                    <a:srgbClr val="FFFFFF"/>
                  </a:solidFill>
                </a:uFill>
                <a:latin typeface="Arial"/>
              </a:rPr>
              <a:t>tcp</a:t>
            </a:r>
            <a:r>
              <a:rPr lang="en-IN" sz="1400" spc="-1" dirty="0">
                <a:solidFill>
                  <a:srgbClr val="000000"/>
                </a:solidFill>
                <a:uFill>
                  <a:solidFill>
                    <a:srgbClr val="FFFFFF"/>
                  </a:solidFill>
                </a:uFill>
                <a:latin typeface="Arial"/>
              </a:rPr>
              <a:t> </a:t>
            </a:r>
            <a:r>
              <a:rPr lang="en-IN" sz="1400" spc="-1" dirty="0" err="1">
                <a:solidFill>
                  <a:srgbClr val="000000"/>
                </a:solidFill>
                <a:uFill>
                  <a:solidFill>
                    <a:srgbClr val="FFFFFF"/>
                  </a:solidFill>
                </a:uFill>
                <a:latin typeface="Arial"/>
              </a:rPr>
              <a:t>buf</a:t>
            </a:r>
            <a:r>
              <a:rPr lang="en-IN" sz="1400" spc="-1" dirty="0">
                <a:solidFill>
                  <a:srgbClr val="000000"/>
                </a:solidFill>
                <a:uFill>
                  <a:solidFill>
                    <a:srgbClr val="FFFFFF"/>
                  </a:solidFill>
                </a:uFill>
                <a:latin typeface="Arial"/>
              </a:rPr>
              <a:t> memory allocation</a:t>
            </a: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memory.kmem.tcp.failcnt</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show the number of </a:t>
            </a:r>
            <a:r>
              <a:rPr lang="en-IN" sz="1400" spc="-1" dirty="0" err="1">
                <a:solidFill>
                  <a:srgbClr val="000000"/>
                </a:solidFill>
                <a:uFill>
                  <a:solidFill>
                    <a:srgbClr val="FFFFFF"/>
                  </a:solidFill>
                </a:uFill>
                <a:latin typeface="Arial"/>
              </a:rPr>
              <a:t>tcp</a:t>
            </a:r>
            <a:r>
              <a:rPr lang="en-IN" sz="1400" spc="-1" dirty="0">
                <a:solidFill>
                  <a:srgbClr val="000000"/>
                </a:solidFill>
                <a:uFill>
                  <a:solidFill>
                    <a:srgbClr val="FFFFFF"/>
                  </a:solidFill>
                </a:uFill>
                <a:latin typeface="Arial"/>
              </a:rPr>
              <a:t> </a:t>
            </a:r>
            <a:r>
              <a:rPr lang="en-IN" sz="1400" spc="-1" dirty="0" err="1">
                <a:solidFill>
                  <a:srgbClr val="000000"/>
                </a:solidFill>
                <a:uFill>
                  <a:solidFill>
                    <a:srgbClr val="FFFFFF"/>
                  </a:solidFill>
                </a:uFill>
                <a:latin typeface="Arial"/>
              </a:rPr>
              <a:t>buf</a:t>
            </a:r>
            <a:r>
              <a:rPr lang="en-IN" sz="1400" spc="-1" dirty="0">
                <a:solidFill>
                  <a:srgbClr val="000000"/>
                </a:solidFill>
                <a:uFill>
                  <a:solidFill>
                    <a:srgbClr val="FFFFFF"/>
                  </a:solidFill>
                </a:uFill>
                <a:latin typeface="Arial"/>
              </a:rPr>
              <a:t> memory </a:t>
            </a:r>
            <a:r>
              <a:rPr lang="en-IN" sz="1400" spc="-1" dirty="0" smtClean="0">
                <a:solidFill>
                  <a:srgbClr val="000000"/>
                </a:solidFill>
                <a:uFill>
                  <a:solidFill>
                    <a:srgbClr val="FFFFFF"/>
                  </a:solidFill>
                </a:uFill>
                <a:latin typeface="Arial"/>
              </a:rPr>
              <a:t>use </a:t>
            </a:r>
            <a:r>
              <a:rPr lang="en-IN" sz="1400" spc="-1" dirty="0">
                <a:solidFill>
                  <a:srgbClr val="000000"/>
                </a:solidFill>
                <a:uFill>
                  <a:solidFill>
                    <a:srgbClr val="FFFFFF"/>
                  </a:solidFill>
                </a:uFill>
                <a:latin typeface="Arial"/>
              </a:rPr>
              <a:t>hits </a:t>
            </a:r>
            <a:r>
              <a:rPr lang="en-IN" sz="1400" spc="-1" dirty="0" smtClean="0">
                <a:solidFill>
                  <a:srgbClr val="000000"/>
                </a:solidFill>
                <a:uFill>
                  <a:solidFill>
                    <a:srgbClr val="FFFFFF"/>
                  </a:solidFill>
                </a:uFill>
                <a:latin typeface="Arial"/>
              </a:rPr>
              <a:t>limits</a:t>
            </a:r>
            <a:endParaRPr lang="en-IN" sz="1400"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z="1400" spc="-1" dirty="0" err="1">
                <a:solidFill>
                  <a:srgbClr val="000000"/>
                </a:solidFill>
                <a:uFill>
                  <a:solidFill>
                    <a:srgbClr val="FFFFFF"/>
                  </a:solidFill>
                </a:uFill>
                <a:latin typeface="Arial"/>
              </a:rPr>
              <a:t>memory.kmem.tcp.max_usage_in_bytes</a:t>
            </a:r>
            <a:r>
              <a:rPr lang="en-IN" sz="1400" spc="-1" dirty="0">
                <a:solidFill>
                  <a:srgbClr val="000000"/>
                </a:solidFill>
                <a:uFill>
                  <a:solidFill>
                    <a:srgbClr val="FFFFFF"/>
                  </a:solidFill>
                </a:uFill>
                <a:latin typeface="Arial"/>
              </a:rPr>
              <a:t>		 </a:t>
            </a:r>
            <a:r>
              <a:rPr lang="en-IN" sz="1400" spc="-1" dirty="0" smtClean="0">
                <a:solidFill>
                  <a:srgbClr val="000000"/>
                </a:solidFill>
                <a:uFill>
                  <a:solidFill>
                    <a:srgbClr val="FFFFFF"/>
                  </a:solidFill>
                </a:uFill>
                <a:latin typeface="Arial"/>
              </a:rPr>
              <a:t>- </a:t>
            </a:r>
            <a:r>
              <a:rPr lang="en-IN" sz="1400" spc="-1" dirty="0">
                <a:solidFill>
                  <a:srgbClr val="000000"/>
                </a:solidFill>
                <a:uFill>
                  <a:solidFill>
                    <a:srgbClr val="FFFFFF"/>
                  </a:solidFill>
                </a:uFill>
                <a:latin typeface="Arial"/>
              </a:rPr>
              <a:t>show max </a:t>
            </a:r>
            <a:r>
              <a:rPr lang="en-IN" sz="1400" spc="-1" dirty="0" err="1">
                <a:solidFill>
                  <a:srgbClr val="000000"/>
                </a:solidFill>
                <a:uFill>
                  <a:solidFill>
                    <a:srgbClr val="FFFFFF"/>
                  </a:solidFill>
                </a:uFill>
                <a:latin typeface="Arial"/>
              </a:rPr>
              <a:t>tcp</a:t>
            </a:r>
            <a:r>
              <a:rPr lang="en-IN" sz="1400" spc="-1" dirty="0">
                <a:solidFill>
                  <a:srgbClr val="000000"/>
                </a:solidFill>
                <a:uFill>
                  <a:solidFill>
                    <a:srgbClr val="FFFFFF"/>
                  </a:solidFill>
                </a:uFill>
                <a:latin typeface="Arial"/>
              </a:rPr>
              <a:t> </a:t>
            </a:r>
            <a:r>
              <a:rPr lang="en-IN" sz="1400" spc="-1" dirty="0" err="1">
                <a:solidFill>
                  <a:srgbClr val="000000"/>
                </a:solidFill>
                <a:uFill>
                  <a:solidFill>
                    <a:srgbClr val="FFFFFF"/>
                  </a:solidFill>
                </a:uFill>
                <a:latin typeface="Arial"/>
              </a:rPr>
              <a:t>buf</a:t>
            </a:r>
            <a:r>
              <a:rPr lang="en-IN" sz="1400" spc="-1" dirty="0">
                <a:solidFill>
                  <a:srgbClr val="000000"/>
                </a:solidFill>
                <a:uFill>
                  <a:solidFill>
                    <a:srgbClr val="FFFFFF"/>
                  </a:solidFill>
                </a:uFill>
                <a:latin typeface="Arial"/>
              </a:rPr>
              <a:t> memory usage recorded</a:t>
            </a:r>
          </a:p>
        </p:txBody>
      </p:sp>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19</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Traditional </a:t>
            </a:r>
            <a:r>
              <a:rPr lang="en-IN" sz="4400" b="1" spc="-1" dirty="0" smtClean="0">
                <a:solidFill>
                  <a:srgbClr val="000000"/>
                </a:solidFill>
                <a:uFill>
                  <a:solidFill>
                    <a:srgbClr val="FFFFFF"/>
                  </a:solidFill>
                </a:uFill>
                <a:latin typeface="Arial"/>
              </a:rPr>
              <a:t>Virtualization</a:t>
            </a:r>
            <a:endParaRPr lang="en-IN" sz="4400" b="1" spc="-1" dirty="0">
              <a:solidFill>
                <a:srgbClr val="000000"/>
              </a:solidFill>
              <a:uFill>
                <a:solidFill>
                  <a:srgbClr val="FFFFFF"/>
                </a:solidFill>
              </a:uFill>
              <a:latin typeface="Arial"/>
            </a:endParaRPr>
          </a:p>
        </p:txBody>
      </p:sp>
      <p:pic>
        <p:nvPicPr>
          <p:cNvPr id="48" name="Picture 47"/>
          <p:cNvPicPr/>
          <p:nvPr/>
        </p:nvPicPr>
        <p:blipFill>
          <a:blip r:embed="rId2"/>
          <a:stretch/>
        </p:blipFill>
        <p:spPr>
          <a:xfrm>
            <a:off x="503640" y="1772640"/>
            <a:ext cx="9071640" cy="4376521"/>
          </a:xfrm>
          <a:prstGeom prst="rect">
            <a:avLst/>
          </a:prstGeom>
          <a:ln>
            <a:noFill/>
          </a:ln>
        </p:spPr>
      </p:pic>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1" y="301321"/>
            <a:ext cx="9071640" cy="1262160"/>
          </a:xfrm>
          <a:prstGeom prst="rect">
            <a:avLst/>
          </a:prstGeom>
          <a:noFill/>
          <a:ln>
            <a:noFill/>
          </a:ln>
        </p:spPr>
        <p:txBody>
          <a:bodyPr lIns="0" tIns="0" rIns="0" bIns="0" anchor="ctr"/>
          <a:lstStyle/>
          <a:p>
            <a:pPr algn="ctr"/>
            <a:endParaRPr lang="en-IN" sz="4400" spc="-1" dirty="0">
              <a:solidFill>
                <a:srgbClr val="000000"/>
              </a:solidFill>
              <a:uFill>
                <a:solidFill>
                  <a:srgbClr val="FFFFFF"/>
                </a:solidFill>
              </a:uFill>
              <a:latin typeface="Arial"/>
            </a:endParaRPr>
          </a:p>
        </p:txBody>
      </p:sp>
      <p:sp>
        <p:nvSpPr>
          <p:cNvPr id="101" name="TextShape 2"/>
          <p:cNvSpPr txBox="1"/>
          <p:nvPr/>
        </p:nvSpPr>
        <p:spPr>
          <a:xfrm>
            <a:off x="504001" y="636565"/>
            <a:ext cx="9071640" cy="5516915"/>
          </a:xfrm>
          <a:prstGeom prst="rect">
            <a:avLst/>
          </a:prstGeom>
          <a:noFill/>
          <a:ln>
            <a:noFill/>
          </a:ln>
        </p:spPr>
        <p:txBody>
          <a:bodyPr lIns="0" tIns="0" rIns="0" bIns="0"/>
          <a:lstStyle/>
          <a:p>
            <a:pPr marL="431955" indent="-323966" algn="ctr">
              <a:buClr>
                <a:srgbClr val="000000"/>
              </a:buClr>
              <a:buSzPct val="45000"/>
            </a:pPr>
            <a:r>
              <a:rPr lang="en-IN" sz="3600" b="1" dirty="0" smtClean="0"/>
              <a:t>Dealing with Block I/O</a:t>
            </a:r>
          </a:p>
          <a:p>
            <a:pPr marL="431955" indent="-323966" algn="ctr">
              <a:buClr>
                <a:srgbClr val="000000"/>
              </a:buClr>
              <a:buSzPct val="45000"/>
            </a:pPr>
            <a:endParaRPr lang="en-IN" sz="3200" dirty="0" smtClean="0"/>
          </a:p>
          <a:p>
            <a:pPr marL="431955"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Keeps </a:t>
            </a:r>
            <a:r>
              <a:rPr lang="en-IN" sz="2400" spc="-1" dirty="0">
                <a:solidFill>
                  <a:srgbClr val="000000"/>
                </a:solidFill>
                <a:uFill>
                  <a:solidFill>
                    <a:srgbClr val="FFFFFF"/>
                  </a:solidFill>
                </a:uFill>
                <a:latin typeface="Arial"/>
              </a:rPr>
              <a:t>track of I/Os for each group</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Per Block Device</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Read Vs. Write</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Sync Vs. Async</a:t>
            </a:r>
          </a:p>
          <a:p>
            <a:pPr marL="889107" lvl="1" indent="-323966">
              <a:buClr>
                <a:srgbClr val="000000"/>
              </a:buClr>
              <a:buSzPct val="45000"/>
            </a:pPr>
            <a:endParaRPr lang="en-IN" sz="2400" spc="-1" dirty="0" smtClean="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Set </a:t>
            </a:r>
            <a:r>
              <a:rPr lang="en-IN" sz="2400" spc="-1" dirty="0">
                <a:solidFill>
                  <a:srgbClr val="000000"/>
                </a:solidFill>
                <a:uFill>
                  <a:solidFill>
                    <a:srgbClr val="FFFFFF"/>
                  </a:solidFill>
                </a:uFill>
                <a:latin typeface="Arial"/>
              </a:rPr>
              <a:t>throttle (limits) for each group</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Per Block Device</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Read Vs. Write</a:t>
            </a:r>
          </a:p>
          <a:p>
            <a:pPr marL="889107" lvl="1"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Ops Vs. Bytes</a:t>
            </a:r>
          </a:p>
          <a:p>
            <a:pPr marL="431955"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Set </a:t>
            </a:r>
            <a:r>
              <a:rPr lang="en-IN" sz="2400" spc="-1" dirty="0">
                <a:solidFill>
                  <a:srgbClr val="000000"/>
                </a:solidFill>
                <a:uFill>
                  <a:solidFill>
                    <a:srgbClr val="FFFFFF"/>
                  </a:solidFill>
                </a:uFill>
                <a:latin typeface="Arial"/>
              </a:rPr>
              <a:t>relative weights for each </a:t>
            </a:r>
            <a:r>
              <a:rPr lang="en-IN" sz="2400" spc="-1" dirty="0" smtClean="0">
                <a:solidFill>
                  <a:srgbClr val="000000"/>
                </a:solidFill>
                <a:uFill>
                  <a:solidFill>
                    <a:srgbClr val="FFFFFF"/>
                  </a:solidFill>
                </a:uFill>
                <a:latin typeface="Arial"/>
              </a:rPr>
              <a:t>group</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Note: most writes go through the page </a:t>
            </a:r>
            <a:r>
              <a:rPr lang="en-IN" sz="2400" spc="-1" dirty="0" smtClean="0">
                <a:solidFill>
                  <a:srgbClr val="000000"/>
                </a:solidFill>
                <a:uFill>
                  <a:solidFill>
                    <a:srgbClr val="FFFFFF"/>
                  </a:solidFill>
                </a:uFill>
                <a:latin typeface="Arial"/>
              </a:rPr>
              <a:t>cache. So </a:t>
            </a:r>
            <a:r>
              <a:rPr lang="en-IN" sz="2400" spc="-1" dirty="0">
                <a:solidFill>
                  <a:srgbClr val="000000"/>
                </a:solidFill>
                <a:uFill>
                  <a:solidFill>
                    <a:srgbClr val="FFFFFF"/>
                  </a:solidFill>
                </a:uFill>
                <a:latin typeface="Arial"/>
              </a:rPr>
              <a:t>classic writes will appear to be </a:t>
            </a:r>
            <a:r>
              <a:rPr lang="en-IN" sz="2400" spc="-1" dirty="0" err="1">
                <a:solidFill>
                  <a:srgbClr val="000000"/>
                </a:solidFill>
                <a:uFill>
                  <a:solidFill>
                    <a:srgbClr val="FFFFFF"/>
                  </a:solidFill>
                </a:uFill>
                <a:latin typeface="Arial"/>
              </a:rPr>
              <a:t>unthrottled</a:t>
            </a:r>
            <a:r>
              <a:rPr lang="en-IN" sz="2400" spc="-1" dirty="0">
                <a:solidFill>
                  <a:srgbClr val="000000"/>
                </a:solidFill>
                <a:uFill>
                  <a:solidFill>
                    <a:srgbClr val="FFFFFF"/>
                  </a:solidFill>
                </a:uFill>
                <a:latin typeface="Arial"/>
              </a:rPr>
              <a:t> at first</a:t>
            </a:r>
          </a:p>
        </p:txBody>
      </p:sp>
      <p:sp>
        <p:nvSpPr>
          <p:cNvPr id="8" name="Date Placeholder 7"/>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20</a:t>
            </a:fld>
            <a:endParaRPr lang="en-IN" sz="1400" b="0" strike="noStrike" spc="-1">
              <a:solidFill>
                <a:srgbClr val="000000"/>
              </a:solidFill>
              <a:uFill>
                <a:solidFill>
                  <a:srgbClr val="FFFFFF"/>
                </a:solidFill>
              </a:uFill>
              <a:latin typeface="Times New Roman"/>
            </a:endParaRPr>
          </a:p>
        </p:txBody>
      </p:sp>
      <p:sp>
        <p:nvSpPr>
          <p:cNvPr id="10" name="Footer Placeholder 9"/>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13665" y="0"/>
            <a:ext cx="9966960" cy="1262160"/>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Arial"/>
              </a:rPr>
              <a:t>									</a:t>
            </a:r>
            <a:r>
              <a:rPr lang="en-IN" sz="3600" b="1" i="1" spc="-1" dirty="0" smtClean="0">
                <a:solidFill>
                  <a:srgbClr val="000000"/>
                </a:solidFill>
                <a:uFill>
                  <a:solidFill>
                    <a:srgbClr val="FFFFFF"/>
                  </a:solidFill>
                </a:uFill>
                <a:latin typeface="Arial"/>
              </a:rPr>
              <a:t>Features in “ blkio cgroup”</a:t>
            </a:r>
            <a:endParaRPr lang="en-IN" sz="3600" b="1" i="1" spc="-1" dirty="0">
              <a:solidFill>
                <a:srgbClr val="000000"/>
              </a:solidFill>
              <a:uFill>
                <a:solidFill>
                  <a:srgbClr val="FFFFFF"/>
                </a:solidFill>
              </a:uFill>
              <a:latin typeface="Arial"/>
            </a:endParaRPr>
          </a:p>
        </p:txBody>
      </p:sp>
      <p:sp>
        <p:nvSpPr>
          <p:cNvPr id="104" name="TextShape 2"/>
          <p:cNvSpPr txBox="1"/>
          <p:nvPr/>
        </p:nvSpPr>
        <p:spPr>
          <a:xfrm>
            <a:off x="182880" y="1733041"/>
            <a:ext cx="9509760" cy="5639400"/>
          </a:xfrm>
          <a:prstGeom prst="rect">
            <a:avLst/>
          </a:prstGeom>
          <a:noFill/>
          <a:ln>
            <a:noFill/>
          </a:ln>
        </p:spPr>
        <p:txBody>
          <a:bodyPr lIns="0" tIns="0" rIns="0" bIns="0"/>
          <a:lstStyle/>
          <a:p>
            <a:pPr marL="889107" lvl="1" indent="-323966">
              <a:buClr>
                <a:srgbClr val="000000"/>
              </a:buClr>
              <a:buSzPct val="45000"/>
              <a:buFont typeface="Wingdings" charset="2"/>
              <a:buChar char=""/>
            </a:pPr>
            <a:r>
              <a:rPr lang="en-IN" sz="3200" spc="-1" dirty="0" smtClean="0">
                <a:solidFill>
                  <a:srgbClr val="000000"/>
                </a:solidFill>
                <a:uFill>
                  <a:solidFill>
                    <a:srgbClr val="FFFFFF"/>
                  </a:solidFill>
                </a:uFill>
                <a:latin typeface="Arial"/>
              </a:rPr>
              <a:t>Hope they are self explanatory</a:t>
            </a: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blkio.io_wait_time</a:t>
            </a:r>
            <a:endParaRPr lang="en-IN"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a:solidFill>
                  <a:srgbClr val="000000"/>
                </a:solidFill>
                <a:uFill>
                  <a:solidFill>
                    <a:srgbClr val="FFFFFF"/>
                  </a:solidFill>
                </a:uFill>
                <a:latin typeface="Arial"/>
              </a:rPr>
              <a:t>blkio.io_merged</a:t>
            </a:r>
            <a:endParaRPr lang="en-IN"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blkio.io_queued</a:t>
            </a:r>
            <a:r>
              <a:rPr lang="en-IN" spc="-1" dirty="0" smtClean="0">
                <a:solidFill>
                  <a:srgbClr val="000000"/>
                </a:solidFill>
                <a:uFill>
                  <a:solidFill>
                    <a:srgbClr val="FFFFFF"/>
                  </a:solidFill>
                </a:uFill>
                <a:latin typeface="Arial"/>
              </a:rPr>
              <a:t> </a:t>
            </a:r>
            <a:endParaRPr lang="en-IN"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a:solidFill>
                  <a:srgbClr val="000000"/>
                </a:solidFill>
                <a:uFill>
                  <a:solidFill>
                    <a:srgbClr val="FFFFFF"/>
                  </a:solidFill>
                </a:uFill>
                <a:latin typeface="Arial"/>
              </a:rPr>
              <a:t>blkio.avg_queue_size</a:t>
            </a:r>
            <a:endParaRPr lang="en-IN"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a:solidFill>
                  <a:srgbClr val="000000"/>
                </a:solidFill>
                <a:uFill>
                  <a:solidFill>
                    <a:srgbClr val="FFFFFF"/>
                  </a:solidFill>
                </a:uFill>
                <a:latin typeface="Arial"/>
              </a:rPr>
              <a:t>blkio.group_wait_time</a:t>
            </a:r>
            <a:endParaRPr lang="en-IN"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a:solidFill>
                  <a:srgbClr val="000000"/>
                </a:solidFill>
                <a:uFill>
                  <a:solidFill>
                    <a:srgbClr val="FFFFFF"/>
                  </a:solidFill>
                </a:uFill>
                <a:latin typeface="Arial"/>
              </a:rPr>
              <a:t>blkio.throttle.io_serviced</a:t>
            </a:r>
            <a:endParaRPr lang="en-IN" spc="-1" dirty="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blkio.throttle.io_service_bytes</a:t>
            </a:r>
            <a:endParaRPr lang="en-IN"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blkio.weight</a:t>
            </a:r>
            <a:r>
              <a:rPr lang="en-IN" spc="-1" dirty="0" smtClean="0">
                <a:solidFill>
                  <a:srgbClr val="000000"/>
                </a:solidFill>
                <a:uFill>
                  <a:solidFill>
                    <a:srgbClr val="FFFFFF"/>
                  </a:solidFill>
                </a:uFill>
                <a:latin typeface="Arial"/>
              </a:rPr>
              <a:t> 	- allowed range 10 - 1000</a:t>
            </a: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blkio.weight_device</a:t>
            </a:r>
            <a:r>
              <a:rPr lang="en-IN" spc="-1" dirty="0" smtClean="0">
                <a:solidFill>
                  <a:srgbClr val="000000"/>
                </a:solidFill>
                <a:uFill>
                  <a:solidFill>
                    <a:srgbClr val="FFFFFF"/>
                  </a:solidFill>
                </a:uFill>
                <a:latin typeface="Arial"/>
              </a:rPr>
              <a:t> - weight per device</a:t>
            </a: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blkio.leaf_weight</a:t>
            </a:r>
            <a:r>
              <a:rPr lang="en-IN" spc="-1" dirty="0" smtClean="0">
                <a:solidFill>
                  <a:srgbClr val="000000"/>
                </a:solidFill>
                <a:uFill>
                  <a:solidFill>
                    <a:srgbClr val="FFFFFF"/>
                  </a:solidFill>
                </a:uFill>
                <a:latin typeface="Arial"/>
              </a:rPr>
              <a:t>[_device] - when competing with child </a:t>
            </a:r>
            <a:r>
              <a:rPr lang="en-IN" spc="-1" dirty="0" err="1" smtClean="0">
                <a:solidFill>
                  <a:srgbClr val="000000"/>
                </a:solidFill>
                <a:uFill>
                  <a:solidFill>
                    <a:srgbClr val="FFFFFF"/>
                  </a:solidFill>
                </a:uFill>
                <a:latin typeface="Arial"/>
              </a:rPr>
              <a:t>cgroups</a:t>
            </a:r>
            <a:endParaRPr lang="en-IN"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blkio.time</a:t>
            </a:r>
            <a:r>
              <a:rPr lang="en-IN" spc="-1" dirty="0" smtClean="0">
                <a:solidFill>
                  <a:srgbClr val="000000"/>
                </a:solidFill>
                <a:uFill>
                  <a:solidFill>
                    <a:srgbClr val="FFFFFF"/>
                  </a:solidFill>
                </a:uFill>
                <a:latin typeface="Arial"/>
              </a:rPr>
              <a:t> - disk time allocated in </a:t>
            </a:r>
            <a:r>
              <a:rPr lang="en-IN" spc="-1" dirty="0" err="1" smtClean="0">
                <a:solidFill>
                  <a:srgbClr val="000000"/>
                </a:solidFill>
                <a:uFill>
                  <a:solidFill>
                    <a:srgbClr val="FFFFFF"/>
                  </a:solidFill>
                </a:uFill>
                <a:latin typeface="Arial"/>
              </a:rPr>
              <a:t>miliseconds</a:t>
            </a:r>
            <a:endParaRPr lang="en-IN"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blkio.throttle.read_bps_device</a:t>
            </a:r>
            <a:endParaRPr lang="en-IN"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blkio.throttle.write_bps_device</a:t>
            </a:r>
            <a:endParaRPr lang="en-IN"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r>
              <a:rPr lang="en-IN" spc="-1" dirty="0" err="1" smtClean="0">
                <a:solidFill>
                  <a:srgbClr val="000000"/>
                </a:solidFill>
                <a:uFill>
                  <a:solidFill>
                    <a:srgbClr val="FFFFFF"/>
                  </a:solidFill>
                </a:uFill>
                <a:latin typeface="Arial"/>
              </a:rPr>
              <a:t>blkio.throttle.read_iops_device</a:t>
            </a:r>
            <a:endParaRPr lang="en-IN"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endParaRPr lang="en-IN" sz="2400" spc="-1" dirty="0" smtClean="0">
              <a:solidFill>
                <a:srgbClr val="000000"/>
              </a:solidFill>
              <a:uFill>
                <a:solidFill>
                  <a:srgbClr val="FFFFFF"/>
                </a:solidFill>
              </a:uFill>
              <a:latin typeface="Arial"/>
            </a:endParaRPr>
          </a:p>
          <a:p>
            <a:pPr marL="1346260" lvl="2" indent="-323966">
              <a:buClr>
                <a:srgbClr val="000000"/>
              </a:buClr>
              <a:buSzPct val="45000"/>
              <a:buFont typeface="Wingdings" charset="2"/>
              <a:buChar char=""/>
            </a:pPr>
            <a:endParaRPr lang="en-IN" sz="2400" spc="-1" dirty="0">
              <a:solidFill>
                <a:srgbClr val="000000"/>
              </a:solidFill>
              <a:uFill>
                <a:solidFill>
                  <a:srgbClr val="FFFFFF"/>
                </a:solidFill>
              </a:uFill>
              <a:latin typeface="Arial"/>
            </a:endParaRPr>
          </a:p>
        </p:txBody>
      </p:sp>
      <p:sp>
        <p:nvSpPr>
          <p:cNvPr id="105" name="TextShape 3"/>
          <p:cNvSpPr txBox="1"/>
          <p:nvPr/>
        </p:nvSpPr>
        <p:spPr>
          <a:xfrm>
            <a:off x="5026320" y="1737361"/>
            <a:ext cx="5212080" cy="5639400"/>
          </a:xfrm>
          <a:prstGeom prst="rect">
            <a:avLst/>
          </a:prstGeom>
          <a:noFill/>
          <a:ln>
            <a:noFill/>
          </a:ln>
        </p:spPr>
        <p:txBody>
          <a:bodyPr lIns="0" tIns="0" rIns="0" bIns="0"/>
          <a:lstStyle/>
          <a:p>
            <a:pPr marL="431955" indent="-323966">
              <a:buClr>
                <a:srgbClr val="000000"/>
              </a:buClr>
              <a:buSzPct val="45000"/>
              <a:buFont typeface="Wingdings" charset="2"/>
              <a:buChar char=""/>
            </a:pPr>
            <a:endParaRPr lang="en-IN" sz="2800" spc="-1" dirty="0">
              <a:solidFill>
                <a:srgbClr val="000000"/>
              </a:solidFill>
              <a:uFill>
                <a:solidFill>
                  <a:srgbClr val="FFFFFF"/>
                </a:solidFill>
              </a:uFill>
              <a:latin typeface="Arial"/>
            </a:endParaRPr>
          </a:p>
        </p:txBody>
      </p:sp>
      <p:sp>
        <p:nvSpPr>
          <p:cNvPr id="6" name="Date Placeholder 5"/>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21</a:t>
            </a:fld>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i="1" spc="-1" dirty="0" smtClean="0">
                <a:solidFill>
                  <a:srgbClr val="000000"/>
                </a:solidFill>
                <a:uFill>
                  <a:solidFill>
                    <a:srgbClr val="FFFFFF"/>
                  </a:solidFill>
                </a:uFill>
                <a:latin typeface="Arial"/>
              </a:rPr>
              <a:t>Dealing with Network</a:t>
            </a:r>
            <a:endParaRPr lang="en-IN" sz="4400" b="1" i="1" spc="-1" dirty="0">
              <a:solidFill>
                <a:srgbClr val="000000"/>
              </a:solidFill>
              <a:uFill>
                <a:solidFill>
                  <a:srgbClr val="FFFFFF"/>
                </a:solidFill>
              </a:uFill>
              <a:latin typeface="Arial"/>
            </a:endParaRPr>
          </a:p>
        </p:txBody>
      </p:sp>
      <p:sp>
        <p:nvSpPr>
          <p:cNvPr id="110"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Automatically set traffic class or </a:t>
            </a:r>
            <a:r>
              <a:rPr lang="en-IN" sz="2400" spc="-1" dirty="0" smtClean="0">
                <a:solidFill>
                  <a:srgbClr val="000000"/>
                </a:solidFill>
                <a:uFill>
                  <a:solidFill>
                    <a:srgbClr val="FFFFFF"/>
                  </a:solidFill>
                </a:uFill>
                <a:latin typeface="Arial"/>
              </a:rPr>
              <a:t>priority, for </a:t>
            </a:r>
            <a:r>
              <a:rPr lang="en-IN" sz="2400" spc="-1" dirty="0">
                <a:solidFill>
                  <a:srgbClr val="000000"/>
                </a:solidFill>
                <a:uFill>
                  <a:solidFill>
                    <a:srgbClr val="FFFFFF"/>
                  </a:solidFill>
                </a:uFill>
                <a:latin typeface="Arial"/>
              </a:rPr>
              <a:t>traffic generated by processes in the </a:t>
            </a:r>
            <a:r>
              <a:rPr lang="en-IN" sz="2400" spc="-1" dirty="0" smtClean="0">
                <a:solidFill>
                  <a:srgbClr val="000000"/>
                </a:solidFill>
                <a:uFill>
                  <a:solidFill>
                    <a:srgbClr val="FFFFFF"/>
                  </a:solidFill>
                </a:uFill>
                <a:latin typeface="Arial"/>
              </a:rPr>
              <a:t>group</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Only works for egress </a:t>
            </a:r>
            <a:r>
              <a:rPr lang="en-IN" sz="2400" spc="-1" dirty="0" smtClean="0">
                <a:solidFill>
                  <a:srgbClr val="000000"/>
                </a:solidFill>
                <a:uFill>
                  <a:solidFill>
                    <a:srgbClr val="FFFFFF"/>
                  </a:solidFill>
                </a:uFill>
                <a:latin typeface="Arial"/>
              </a:rPr>
              <a:t>traffic</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n</a:t>
            </a:r>
            <a:r>
              <a:rPr lang="en-IN" sz="2400" spc="-1" dirty="0" smtClean="0">
                <a:solidFill>
                  <a:srgbClr val="000000"/>
                </a:solidFill>
                <a:uFill>
                  <a:solidFill>
                    <a:srgbClr val="FFFFFF"/>
                  </a:solidFill>
                </a:uFill>
                <a:latin typeface="Arial"/>
              </a:rPr>
              <a:t>et_cls </a:t>
            </a:r>
            <a:r>
              <a:rPr lang="en-IN" sz="2400" spc="-1" dirty="0">
                <a:solidFill>
                  <a:srgbClr val="000000"/>
                </a:solidFill>
                <a:uFill>
                  <a:solidFill>
                    <a:srgbClr val="FFFFFF"/>
                  </a:solidFill>
                </a:uFill>
                <a:latin typeface="Arial"/>
              </a:rPr>
              <a:t>will assign traffic to a </a:t>
            </a:r>
            <a:r>
              <a:rPr lang="en-IN" sz="2400" spc="-1" dirty="0" smtClean="0">
                <a:solidFill>
                  <a:srgbClr val="000000"/>
                </a:solidFill>
                <a:uFill>
                  <a:solidFill>
                    <a:srgbClr val="FFFFFF"/>
                  </a:solidFill>
                </a:uFill>
                <a:latin typeface="Arial"/>
              </a:rPr>
              <a:t>class that </a:t>
            </a:r>
            <a:r>
              <a:rPr lang="en-IN" sz="2400" spc="-1" dirty="0">
                <a:solidFill>
                  <a:srgbClr val="000000"/>
                </a:solidFill>
                <a:uFill>
                  <a:solidFill>
                    <a:srgbClr val="FFFFFF"/>
                  </a:solidFill>
                </a:uFill>
                <a:latin typeface="Arial"/>
              </a:rPr>
              <a:t>has to be matched with </a:t>
            </a:r>
            <a:r>
              <a:rPr lang="en-IN" sz="2400" spc="-1" dirty="0" err="1" smtClean="0">
                <a:solidFill>
                  <a:srgbClr val="000000"/>
                </a:solidFill>
                <a:uFill>
                  <a:solidFill>
                    <a:srgbClr val="FFFFFF"/>
                  </a:solidFill>
                </a:uFill>
                <a:latin typeface="Arial"/>
              </a:rPr>
              <a:t>tc</a:t>
            </a:r>
            <a:r>
              <a:rPr lang="en-IN" sz="2400" spc="-1" dirty="0" smtClean="0">
                <a:solidFill>
                  <a:srgbClr val="000000"/>
                </a:solidFill>
                <a:uFill>
                  <a:solidFill>
                    <a:srgbClr val="FFFFFF"/>
                  </a:solidFill>
                </a:uFill>
                <a:latin typeface="Arial"/>
              </a:rPr>
              <a:t>/iptables, otherwise </a:t>
            </a:r>
            <a:r>
              <a:rPr lang="en-IN" sz="2400" spc="-1" dirty="0">
                <a:solidFill>
                  <a:srgbClr val="000000"/>
                </a:solidFill>
                <a:uFill>
                  <a:solidFill>
                    <a:srgbClr val="FFFFFF"/>
                  </a:solidFill>
                </a:uFill>
                <a:latin typeface="Arial"/>
              </a:rPr>
              <a:t>traffic just flows </a:t>
            </a:r>
            <a:r>
              <a:rPr lang="en-IN" sz="2400" spc="-1" dirty="0" smtClean="0">
                <a:solidFill>
                  <a:srgbClr val="000000"/>
                </a:solidFill>
                <a:uFill>
                  <a:solidFill>
                    <a:srgbClr val="FFFFFF"/>
                  </a:solidFill>
                </a:uFill>
                <a:latin typeface="Arial"/>
              </a:rPr>
              <a:t>normally</a:t>
            </a:r>
          </a:p>
          <a:p>
            <a:pPr marL="431955" indent="-323966">
              <a:buClr>
                <a:srgbClr val="000000"/>
              </a:buClr>
              <a:buSzPct val="45000"/>
              <a:buFont typeface="Wingdings" charset="2"/>
              <a:buChar char=""/>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n</a:t>
            </a:r>
            <a:r>
              <a:rPr lang="en-IN" sz="2400" spc="-1" dirty="0" smtClean="0">
                <a:solidFill>
                  <a:srgbClr val="000000"/>
                </a:solidFill>
                <a:uFill>
                  <a:solidFill>
                    <a:srgbClr val="FFFFFF"/>
                  </a:solidFill>
                </a:uFill>
                <a:latin typeface="Arial"/>
              </a:rPr>
              <a:t>et_prio </a:t>
            </a:r>
            <a:r>
              <a:rPr lang="en-IN" sz="2400" spc="-1" dirty="0">
                <a:solidFill>
                  <a:srgbClr val="000000"/>
                </a:solidFill>
                <a:uFill>
                  <a:solidFill>
                    <a:srgbClr val="FFFFFF"/>
                  </a:solidFill>
                </a:uFill>
                <a:latin typeface="Arial"/>
              </a:rPr>
              <a:t>will assign traffic to a </a:t>
            </a:r>
            <a:r>
              <a:rPr lang="en-IN" sz="2400" spc="-1" dirty="0" smtClean="0">
                <a:solidFill>
                  <a:srgbClr val="000000"/>
                </a:solidFill>
                <a:uFill>
                  <a:solidFill>
                    <a:srgbClr val="FFFFFF"/>
                  </a:solidFill>
                </a:uFill>
                <a:latin typeface="Arial"/>
              </a:rPr>
              <a:t>priority priorities </a:t>
            </a:r>
            <a:r>
              <a:rPr lang="en-IN" sz="2400" spc="-1" dirty="0">
                <a:solidFill>
                  <a:srgbClr val="000000"/>
                </a:solidFill>
                <a:uFill>
                  <a:solidFill>
                    <a:srgbClr val="FFFFFF"/>
                  </a:solidFill>
                </a:uFill>
                <a:latin typeface="Arial"/>
              </a:rPr>
              <a:t>are used by queuing disciplines</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22</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91440" y="301321"/>
            <a:ext cx="9966960" cy="1262160"/>
          </a:xfrm>
          <a:prstGeom prst="rect">
            <a:avLst/>
          </a:prstGeom>
          <a:noFill/>
          <a:ln>
            <a:noFill/>
          </a:ln>
        </p:spPr>
        <p:txBody>
          <a:bodyPr lIns="0" tIns="0" rIns="0" bIns="0" anchor="ctr"/>
          <a:lstStyle/>
          <a:p>
            <a:pPr algn="ctr"/>
            <a:r>
              <a:rPr lang="en-IN" sz="4400" b="1" i="1" spc="-1" dirty="0" smtClean="0">
                <a:solidFill>
                  <a:srgbClr val="000000"/>
                </a:solidFill>
                <a:uFill>
                  <a:solidFill>
                    <a:srgbClr val="FFFFFF"/>
                  </a:solidFill>
                </a:uFill>
                <a:latin typeface="Arial"/>
              </a:rPr>
              <a:t>Features in “ net_* cgroup”</a:t>
            </a:r>
            <a:endParaRPr lang="en-IN" sz="4400" b="1" i="1" spc="-1" dirty="0">
              <a:solidFill>
                <a:srgbClr val="000000"/>
              </a:solidFill>
              <a:uFill>
                <a:solidFill>
                  <a:srgbClr val="FFFFFF"/>
                </a:solidFill>
              </a:uFill>
              <a:latin typeface="Arial"/>
            </a:endParaRPr>
          </a:p>
        </p:txBody>
      </p:sp>
      <p:sp>
        <p:nvSpPr>
          <p:cNvPr id="112" name="TextShape 2"/>
          <p:cNvSpPr txBox="1"/>
          <p:nvPr/>
        </p:nvSpPr>
        <p:spPr>
          <a:xfrm>
            <a:off x="182880" y="1769040"/>
            <a:ext cx="9692640" cy="5639400"/>
          </a:xfrm>
          <a:prstGeom prst="rect">
            <a:avLst/>
          </a:prstGeom>
          <a:noFill/>
          <a:ln>
            <a:noFill/>
          </a:ln>
        </p:spPr>
        <p:txBody>
          <a:bodyPr lIns="0" tIns="0" rIns="0" bIns="0"/>
          <a:lstStyle/>
          <a:p>
            <a:pPr marL="889107" lvl="1" indent="-323966">
              <a:buClr>
                <a:srgbClr val="000000"/>
              </a:buClr>
              <a:buSzPct val="45000"/>
              <a:buFont typeface="Wingdings" charset="2"/>
              <a:buChar char=""/>
            </a:pPr>
            <a:r>
              <a:rPr lang="en-IN" sz="2800" spc="-1" dirty="0">
                <a:solidFill>
                  <a:srgbClr val="000000"/>
                </a:solidFill>
                <a:uFill>
                  <a:solidFill>
                    <a:srgbClr val="FFFFFF"/>
                  </a:solidFill>
                </a:uFill>
                <a:latin typeface="Arial"/>
              </a:rPr>
              <a:t>Adding network class to each cgroup so you can later limit it with </a:t>
            </a:r>
            <a:r>
              <a:rPr lang="en-IN" sz="2800" spc="-1" dirty="0" err="1">
                <a:solidFill>
                  <a:srgbClr val="000000"/>
                </a:solidFill>
                <a:uFill>
                  <a:solidFill>
                    <a:srgbClr val="FFFFFF"/>
                  </a:solidFill>
                </a:uFill>
                <a:latin typeface="Arial"/>
              </a:rPr>
              <a:t>tc</a:t>
            </a:r>
            <a:endParaRPr lang="en-IN" sz="2800" spc="-1" dirty="0">
              <a:solidFill>
                <a:srgbClr val="000000"/>
              </a:solidFill>
              <a:uFill>
                <a:solidFill>
                  <a:srgbClr val="FFFFFF"/>
                </a:solidFill>
              </a:uFill>
              <a:latin typeface="Arial"/>
            </a:endParaRPr>
          </a:p>
          <a:p>
            <a:pPr marL="1321063" lvl="2" indent="-323966">
              <a:buClr>
                <a:srgbClr val="000000"/>
              </a:buClr>
              <a:buSzPct val="75000"/>
              <a:buFont typeface="Symbol" charset="2"/>
              <a:buChar char=""/>
            </a:pPr>
            <a:r>
              <a:rPr lang="en-IN" sz="2000" spc="-1" dirty="0">
                <a:solidFill>
                  <a:srgbClr val="000000"/>
                </a:solidFill>
                <a:uFill>
                  <a:solidFill>
                    <a:srgbClr val="FFFFFF"/>
                  </a:solidFill>
                </a:uFill>
                <a:latin typeface="Arial"/>
              </a:rPr>
              <a:t>Documentation/</a:t>
            </a:r>
            <a:r>
              <a:rPr lang="en-IN" sz="2000" spc="-1" dirty="0" err="1">
                <a:solidFill>
                  <a:srgbClr val="000000"/>
                </a:solidFill>
                <a:uFill>
                  <a:solidFill>
                    <a:srgbClr val="FFFFFF"/>
                  </a:solidFill>
                </a:uFill>
                <a:latin typeface="Arial"/>
              </a:rPr>
              <a:t>cgroups</a:t>
            </a:r>
            <a:r>
              <a:rPr lang="en-IN" sz="2000" spc="-1" dirty="0">
                <a:solidFill>
                  <a:srgbClr val="000000"/>
                </a:solidFill>
                <a:uFill>
                  <a:solidFill>
                    <a:srgbClr val="FFFFFF"/>
                  </a:solidFill>
                </a:uFill>
                <a:latin typeface="Arial"/>
              </a:rPr>
              <a:t>/net_cls.txt</a:t>
            </a:r>
            <a:r>
              <a:rPr lang="en-IN" sz="2800" spc="-1" dirty="0">
                <a:solidFill>
                  <a:srgbClr val="000000"/>
                </a:solidFill>
                <a:uFill>
                  <a:solidFill>
                    <a:srgbClr val="FFFFFF"/>
                  </a:solidFill>
                </a:uFill>
                <a:latin typeface="Arial"/>
              </a:rPr>
              <a:t> </a:t>
            </a:r>
          </a:p>
          <a:p>
            <a:pPr marL="889107" lvl="1" indent="-323966">
              <a:buClr>
                <a:srgbClr val="000000"/>
              </a:buClr>
              <a:buSzPct val="45000"/>
            </a:pPr>
            <a:endParaRPr lang="en-IN" sz="28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800" spc="-1" dirty="0">
                <a:solidFill>
                  <a:srgbClr val="000000"/>
                </a:solidFill>
                <a:uFill>
                  <a:solidFill>
                    <a:srgbClr val="FFFFFF"/>
                  </a:solidFill>
                </a:uFill>
                <a:latin typeface="Arial"/>
              </a:rPr>
              <a:t>Prioritizing network traffic on interface</a:t>
            </a:r>
          </a:p>
          <a:p>
            <a:pPr marL="1321063" lvl="2" indent="-323966">
              <a:buClr>
                <a:srgbClr val="000000"/>
              </a:buClr>
              <a:buSzPct val="75000"/>
              <a:buFont typeface="Symbol" charset="2"/>
              <a:buChar char=""/>
            </a:pPr>
            <a:r>
              <a:rPr lang="en-IN" sz="2000" spc="-1" dirty="0">
                <a:solidFill>
                  <a:srgbClr val="000000"/>
                </a:solidFill>
                <a:uFill>
                  <a:solidFill>
                    <a:srgbClr val="FFFFFF"/>
                  </a:solidFill>
                </a:uFill>
                <a:latin typeface="Arial"/>
              </a:rPr>
              <a:t>Documentation/</a:t>
            </a:r>
            <a:r>
              <a:rPr lang="en-IN" sz="2000" spc="-1" dirty="0" err="1">
                <a:solidFill>
                  <a:srgbClr val="000000"/>
                </a:solidFill>
                <a:uFill>
                  <a:solidFill>
                    <a:srgbClr val="FFFFFF"/>
                  </a:solidFill>
                </a:uFill>
                <a:latin typeface="Arial"/>
              </a:rPr>
              <a:t>cgroups</a:t>
            </a:r>
            <a:r>
              <a:rPr lang="en-IN" sz="2000" spc="-1" dirty="0">
                <a:solidFill>
                  <a:srgbClr val="000000"/>
                </a:solidFill>
                <a:uFill>
                  <a:solidFill>
                    <a:srgbClr val="FFFFFF"/>
                  </a:solidFill>
                </a:uFill>
                <a:latin typeface="Arial"/>
              </a:rPr>
              <a:t>/net_prio.txt </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23</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Dealing with Devices</a:t>
            </a:r>
            <a:endParaRPr lang="en-IN" sz="4400" b="1" spc="-1" dirty="0">
              <a:solidFill>
                <a:srgbClr val="000000"/>
              </a:solidFill>
              <a:uFill>
                <a:solidFill>
                  <a:srgbClr val="FFFFFF"/>
                </a:solidFill>
              </a:uFill>
              <a:latin typeface="Arial"/>
            </a:endParaRPr>
          </a:p>
        </p:txBody>
      </p:sp>
      <p:sp>
        <p:nvSpPr>
          <p:cNvPr id="114"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Controls what the group can do on device </a:t>
            </a:r>
            <a:r>
              <a:rPr lang="en-IN" sz="2400" b="1" spc="-1" dirty="0" smtClean="0">
                <a:solidFill>
                  <a:srgbClr val="000000"/>
                </a:solidFill>
                <a:uFill>
                  <a:solidFill>
                    <a:srgbClr val="FFFFFF"/>
                  </a:solidFill>
                </a:uFill>
                <a:latin typeface="Arial"/>
              </a:rPr>
              <a:t>nodes</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Permissions include </a:t>
            </a:r>
            <a:r>
              <a:rPr lang="en-IN" sz="2400" b="1" spc="-1" dirty="0" smtClean="0">
                <a:solidFill>
                  <a:srgbClr val="000000"/>
                </a:solidFill>
                <a:uFill>
                  <a:solidFill>
                    <a:srgbClr val="FFFFFF"/>
                  </a:solidFill>
                </a:uFill>
                <a:latin typeface="Arial"/>
              </a:rPr>
              <a:t>read/write/</a:t>
            </a:r>
            <a:r>
              <a:rPr lang="en-IN" sz="2400" b="1" spc="-1" dirty="0" err="1" smtClean="0">
                <a:solidFill>
                  <a:srgbClr val="000000"/>
                </a:solidFill>
                <a:uFill>
                  <a:solidFill>
                    <a:srgbClr val="FFFFFF"/>
                  </a:solidFill>
                </a:uFill>
                <a:latin typeface="Arial"/>
              </a:rPr>
              <a:t>mknod</a:t>
            </a:r>
            <a:r>
              <a:rPr lang="en-IN" sz="2400" b="1" spc="-1" dirty="0" smtClean="0">
                <a:solidFill>
                  <a:srgbClr val="000000"/>
                </a:solidFill>
                <a:uFill>
                  <a:solidFill>
                    <a:srgbClr val="FFFFFF"/>
                  </a:solidFill>
                </a:uFill>
                <a:latin typeface="Arial"/>
              </a:rPr>
              <a:t> </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Typical use:</a:t>
            </a:r>
          </a:p>
          <a:p>
            <a:pPr marL="889107" lvl="1" indent="-323966">
              <a:buClr>
                <a:srgbClr val="000000"/>
              </a:buClr>
              <a:buSzPct val="45000"/>
              <a:buFont typeface="Wingdings" charset="2"/>
              <a:buChar char=""/>
            </a:pPr>
            <a:r>
              <a:rPr lang="en-IN" i="1" spc="-1" dirty="0">
                <a:solidFill>
                  <a:srgbClr val="000000"/>
                </a:solidFill>
                <a:uFill>
                  <a:solidFill>
                    <a:srgbClr val="FFFFFF"/>
                  </a:solidFill>
                </a:uFill>
                <a:latin typeface="Arial"/>
              </a:rPr>
              <a:t>allow /dev/{</a:t>
            </a:r>
            <a:r>
              <a:rPr lang="en-IN" i="1" spc="-1" dirty="0" err="1">
                <a:solidFill>
                  <a:srgbClr val="000000"/>
                </a:solidFill>
                <a:uFill>
                  <a:solidFill>
                    <a:srgbClr val="FFFFFF"/>
                  </a:solidFill>
                </a:uFill>
                <a:latin typeface="Arial"/>
              </a:rPr>
              <a:t>tty,zero,random,null</a:t>
            </a:r>
            <a:r>
              <a:rPr lang="en-IN" i="1" spc="-1" dirty="0">
                <a:solidFill>
                  <a:srgbClr val="000000"/>
                </a:solidFill>
                <a:uFill>
                  <a:solidFill>
                    <a:srgbClr val="FFFFFF"/>
                  </a:solidFill>
                </a:uFill>
                <a:latin typeface="Arial"/>
              </a:rPr>
              <a:t>} </a:t>
            </a:r>
            <a:endParaRPr lang="en-IN" i="1" spc="-1" dirty="0" smtClean="0">
              <a:solidFill>
                <a:srgbClr val="000000"/>
              </a:solidFill>
              <a:uFill>
                <a:solidFill>
                  <a:srgbClr val="FFFFFF"/>
                </a:solidFill>
              </a:uFill>
              <a:latin typeface="Arial"/>
            </a:endParaRPr>
          </a:p>
          <a:p>
            <a:pPr marL="889107" lvl="1" indent="-323966">
              <a:buClr>
                <a:srgbClr val="000000"/>
              </a:buClr>
              <a:buSzPct val="45000"/>
            </a:pPr>
            <a:endParaRPr lang="en-IN" sz="2400" i="1"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b="1" spc="-1" dirty="0" smtClean="0">
                <a:solidFill>
                  <a:srgbClr val="000000"/>
                </a:solidFill>
                <a:uFill>
                  <a:solidFill>
                    <a:srgbClr val="FFFFFF"/>
                  </a:solidFill>
                </a:uFill>
                <a:latin typeface="Arial"/>
              </a:rPr>
              <a:t>A </a:t>
            </a:r>
            <a:r>
              <a:rPr lang="en-IN" sz="2400" b="1" spc="-1" dirty="0">
                <a:solidFill>
                  <a:srgbClr val="000000"/>
                </a:solidFill>
                <a:uFill>
                  <a:solidFill>
                    <a:srgbClr val="FFFFFF"/>
                  </a:solidFill>
                </a:uFill>
                <a:latin typeface="Arial"/>
              </a:rPr>
              <a:t>few interesting nodes:</a:t>
            </a:r>
          </a:p>
          <a:p>
            <a:pPr marL="889107" lvl="1" indent="-323966">
              <a:buClr>
                <a:srgbClr val="000000"/>
              </a:buClr>
              <a:buSzPct val="45000"/>
              <a:buFont typeface="Wingdings" charset="2"/>
              <a:buChar char=""/>
            </a:pPr>
            <a:r>
              <a:rPr lang="en-IN" spc="-1" dirty="0">
                <a:solidFill>
                  <a:srgbClr val="000000"/>
                </a:solidFill>
                <a:uFill>
                  <a:solidFill>
                    <a:srgbClr val="FFFFFF"/>
                  </a:solidFill>
                </a:uFill>
                <a:latin typeface="Arial"/>
              </a:rPr>
              <a:t>/dev/net/</a:t>
            </a:r>
            <a:r>
              <a:rPr lang="en-IN" spc="-1" dirty="0" err="1">
                <a:solidFill>
                  <a:srgbClr val="000000"/>
                </a:solidFill>
                <a:uFill>
                  <a:solidFill>
                    <a:srgbClr val="FFFFFF"/>
                  </a:solidFill>
                </a:uFill>
                <a:latin typeface="Arial"/>
              </a:rPr>
              <a:t>tun</a:t>
            </a:r>
            <a:r>
              <a:rPr lang="en-IN" spc="-1" dirty="0">
                <a:solidFill>
                  <a:srgbClr val="000000"/>
                </a:solidFill>
                <a:uFill>
                  <a:solidFill>
                    <a:srgbClr val="FFFFFF"/>
                  </a:solidFill>
                </a:uFill>
                <a:latin typeface="Arial"/>
              </a:rPr>
              <a:t> (network interface manipulation)</a:t>
            </a:r>
          </a:p>
          <a:p>
            <a:pPr marL="889107" lvl="1" indent="-323966">
              <a:buClr>
                <a:srgbClr val="000000"/>
              </a:buClr>
              <a:buSzPct val="45000"/>
              <a:buFont typeface="Wingdings" charset="2"/>
              <a:buChar char=""/>
            </a:pPr>
            <a:r>
              <a:rPr lang="en-IN" spc="-1" dirty="0">
                <a:solidFill>
                  <a:srgbClr val="000000"/>
                </a:solidFill>
                <a:uFill>
                  <a:solidFill>
                    <a:srgbClr val="FFFFFF"/>
                  </a:solidFill>
                </a:uFill>
                <a:latin typeface="Arial"/>
              </a:rPr>
              <a:t>/dev/fuse (</a:t>
            </a:r>
            <a:r>
              <a:rPr lang="en-IN" spc="-1" dirty="0" err="1">
                <a:solidFill>
                  <a:srgbClr val="000000"/>
                </a:solidFill>
                <a:uFill>
                  <a:solidFill>
                    <a:srgbClr val="FFFFFF"/>
                  </a:solidFill>
                </a:uFill>
                <a:latin typeface="Arial"/>
              </a:rPr>
              <a:t>filesystems</a:t>
            </a:r>
            <a:r>
              <a:rPr lang="en-IN" spc="-1" dirty="0">
                <a:solidFill>
                  <a:srgbClr val="000000"/>
                </a:solidFill>
                <a:uFill>
                  <a:solidFill>
                    <a:srgbClr val="FFFFFF"/>
                  </a:solidFill>
                </a:uFill>
                <a:latin typeface="Arial"/>
              </a:rPr>
              <a:t> in user space)</a:t>
            </a:r>
          </a:p>
          <a:p>
            <a:pPr marL="889107" lvl="1" indent="-323966">
              <a:buClr>
                <a:srgbClr val="000000"/>
              </a:buClr>
              <a:buSzPct val="45000"/>
              <a:buFont typeface="Wingdings" charset="2"/>
              <a:buChar char=""/>
            </a:pPr>
            <a:r>
              <a:rPr lang="en-IN" spc="-1" dirty="0">
                <a:solidFill>
                  <a:srgbClr val="000000"/>
                </a:solidFill>
                <a:uFill>
                  <a:solidFill>
                    <a:srgbClr val="FFFFFF"/>
                  </a:solidFill>
                </a:uFill>
                <a:latin typeface="Arial"/>
              </a:rPr>
              <a:t>/dev/</a:t>
            </a:r>
            <a:r>
              <a:rPr lang="en-IN" spc="-1" dirty="0" err="1">
                <a:solidFill>
                  <a:srgbClr val="000000"/>
                </a:solidFill>
                <a:uFill>
                  <a:solidFill>
                    <a:srgbClr val="FFFFFF"/>
                  </a:solidFill>
                </a:uFill>
                <a:latin typeface="Arial"/>
              </a:rPr>
              <a:t>kvm</a:t>
            </a:r>
            <a:r>
              <a:rPr lang="en-IN" spc="-1" dirty="0">
                <a:solidFill>
                  <a:srgbClr val="000000"/>
                </a:solidFill>
                <a:uFill>
                  <a:solidFill>
                    <a:srgbClr val="FFFFFF"/>
                  </a:solidFill>
                </a:uFill>
                <a:latin typeface="Arial"/>
              </a:rPr>
              <a:t> (VMs in containers, </a:t>
            </a:r>
            <a:r>
              <a:rPr lang="en-IN" spc="-1" dirty="0" err="1">
                <a:solidFill>
                  <a:srgbClr val="000000"/>
                </a:solidFill>
                <a:uFill>
                  <a:solidFill>
                    <a:srgbClr val="FFFFFF"/>
                  </a:solidFill>
                </a:uFill>
                <a:latin typeface="Arial"/>
              </a:rPr>
              <a:t>yay</a:t>
            </a:r>
            <a:r>
              <a:rPr lang="en-IN" spc="-1" dirty="0">
                <a:solidFill>
                  <a:srgbClr val="000000"/>
                </a:solidFill>
                <a:uFill>
                  <a:solidFill>
                    <a:srgbClr val="FFFFFF"/>
                  </a:solidFill>
                </a:uFill>
                <a:latin typeface="Arial"/>
              </a:rPr>
              <a:t> inception!)</a:t>
            </a:r>
          </a:p>
          <a:p>
            <a:pPr marL="889107" lvl="1" indent="-323966">
              <a:buClr>
                <a:srgbClr val="000000"/>
              </a:buClr>
              <a:buSzPct val="45000"/>
              <a:buFont typeface="Wingdings" charset="2"/>
              <a:buChar char=""/>
            </a:pPr>
            <a:r>
              <a:rPr lang="en-IN" spc="-1" dirty="0">
                <a:solidFill>
                  <a:srgbClr val="000000"/>
                </a:solidFill>
                <a:uFill>
                  <a:solidFill>
                    <a:srgbClr val="FFFFFF"/>
                  </a:solidFill>
                </a:uFill>
                <a:latin typeface="Arial"/>
              </a:rPr>
              <a:t>/dev/</a:t>
            </a:r>
            <a:r>
              <a:rPr lang="en-IN" spc="-1" dirty="0" err="1">
                <a:solidFill>
                  <a:srgbClr val="000000"/>
                </a:solidFill>
                <a:uFill>
                  <a:solidFill>
                    <a:srgbClr val="FFFFFF"/>
                  </a:solidFill>
                </a:uFill>
                <a:latin typeface="Arial"/>
              </a:rPr>
              <a:t>dri</a:t>
            </a:r>
            <a:r>
              <a:rPr lang="en-IN" spc="-1" dirty="0">
                <a:solidFill>
                  <a:srgbClr val="000000"/>
                </a:solidFill>
                <a:uFill>
                  <a:solidFill>
                    <a:srgbClr val="FFFFFF"/>
                  </a:solidFill>
                </a:uFill>
                <a:latin typeface="Arial"/>
              </a:rPr>
              <a:t> (GPU)</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24</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p:nvPr>
        </p:nvSpPr>
        <p:spPr>
          <a:xfrm>
            <a:off x="1539850" y="4351341"/>
            <a:ext cx="7429552" cy="1429021"/>
          </a:xfrm>
        </p:spPr>
        <p:txBody>
          <a:bodyPr>
            <a:noAutofit/>
          </a:bodyPr>
          <a:lstStyle/>
          <a:p>
            <a:pPr algn="ctr">
              <a:buNone/>
            </a:pPr>
            <a:r>
              <a:rPr lang="en-IN" sz="5400" dirty="0" smtClean="0"/>
              <a:t>Namespace</a:t>
            </a:r>
            <a:endParaRPr lang="en-US" sz="5400" dirty="0"/>
          </a:p>
        </p:txBody>
      </p:sp>
      <p:pic>
        <p:nvPicPr>
          <p:cNvPr id="5" name="Picture 4" descr="501639dc5dc8b9a92fef2bde398b9cd1.jpg"/>
          <p:cNvPicPr>
            <a:picLocks noChangeAspect="1"/>
          </p:cNvPicPr>
          <p:nvPr/>
        </p:nvPicPr>
        <p:blipFill>
          <a:blip r:embed="rId2" cstate="print"/>
          <a:stretch>
            <a:fillRect/>
          </a:stretch>
        </p:blipFill>
        <p:spPr>
          <a:xfrm>
            <a:off x="3682990" y="2208201"/>
            <a:ext cx="3086100" cy="17373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504001" y="301321"/>
            <a:ext cx="9071640" cy="1262160"/>
          </a:xfrm>
          <a:prstGeom prst="rect">
            <a:avLst/>
          </a:prstGeom>
          <a:noFill/>
          <a:ln>
            <a:noFill/>
          </a:ln>
        </p:spPr>
        <p:txBody>
          <a:bodyPr lIns="0" tIns="0" rIns="0" bIns="0" anchor="ctr"/>
          <a:lstStyle/>
          <a:p>
            <a:pPr algn="ctr"/>
            <a:r>
              <a:rPr lang="en-IN" sz="3600" b="1" spc="-1" dirty="0" smtClean="0">
                <a:solidFill>
                  <a:srgbClr val="000000"/>
                </a:solidFill>
                <a:uFill>
                  <a:solidFill>
                    <a:srgbClr val="FFFFFF"/>
                  </a:solidFill>
                </a:uFill>
                <a:latin typeface="Arial"/>
              </a:rPr>
              <a:t>What you can see and can not see?</a:t>
            </a:r>
            <a:endParaRPr lang="en-IN" sz="3600" b="1" spc="-1" dirty="0">
              <a:solidFill>
                <a:srgbClr val="000000"/>
              </a:solidFill>
              <a:uFill>
                <a:solidFill>
                  <a:srgbClr val="FFFFFF"/>
                </a:solidFill>
              </a:uFill>
              <a:latin typeface="Arial"/>
            </a:endParaRPr>
          </a:p>
        </p:txBody>
      </p:sp>
      <p:sp>
        <p:nvSpPr>
          <p:cNvPr id="116"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Provide processes with their own system view</a:t>
            </a:r>
          </a:p>
          <a:p>
            <a:pPr marL="889107" lvl="1" indent="-323966">
              <a:buClr>
                <a:srgbClr val="000000"/>
              </a:buClr>
              <a:buSzPct val="45000"/>
              <a:buFont typeface="Wingdings" charset="2"/>
              <a:buChar char=""/>
            </a:pPr>
            <a:r>
              <a:rPr lang="en-IN" sz="2000" spc="-1" dirty="0" err="1">
                <a:solidFill>
                  <a:srgbClr val="000000"/>
                </a:solidFill>
                <a:uFill>
                  <a:solidFill>
                    <a:srgbClr val="FFFFFF"/>
                  </a:solidFill>
                </a:uFill>
                <a:latin typeface="Arial"/>
              </a:rPr>
              <a:t>c</a:t>
            </a:r>
            <a:r>
              <a:rPr lang="en-IN" sz="2000" spc="-1" dirty="0" err="1" smtClean="0">
                <a:solidFill>
                  <a:srgbClr val="000000"/>
                </a:solidFill>
                <a:uFill>
                  <a:solidFill>
                    <a:srgbClr val="FFFFFF"/>
                  </a:solidFill>
                </a:uFill>
                <a:latin typeface="Arial"/>
              </a:rPr>
              <a:t>groups</a:t>
            </a:r>
            <a:r>
              <a:rPr lang="en-IN" sz="2000" spc="-1" dirty="0" smtClean="0">
                <a:solidFill>
                  <a:srgbClr val="000000"/>
                </a:solidFill>
                <a:uFill>
                  <a:solidFill>
                    <a:srgbClr val="FFFFFF"/>
                  </a:solidFill>
                </a:uFill>
                <a:latin typeface="Arial"/>
              </a:rPr>
              <a:t> </a:t>
            </a:r>
            <a:r>
              <a:rPr lang="en-IN" sz="2000" spc="-1" dirty="0">
                <a:solidFill>
                  <a:srgbClr val="000000"/>
                </a:solidFill>
                <a:uFill>
                  <a:solidFill>
                    <a:srgbClr val="FFFFFF"/>
                  </a:solidFill>
                </a:uFill>
                <a:latin typeface="Arial"/>
              </a:rPr>
              <a:t>= limits how much you can use;</a:t>
            </a:r>
          </a:p>
          <a:p>
            <a:pPr marL="889107" lvl="1" indent="-323966">
              <a:buClr>
                <a:srgbClr val="000000"/>
              </a:buClr>
              <a:buSzPct val="45000"/>
              <a:buFont typeface="Wingdings" charset="2"/>
              <a:buChar char=""/>
            </a:pPr>
            <a:r>
              <a:rPr lang="en-IN" sz="2000" spc="-1" dirty="0">
                <a:solidFill>
                  <a:srgbClr val="000000"/>
                </a:solidFill>
                <a:uFill>
                  <a:solidFill>
                    <a:srgbClr val="FFFFFF"/>
                  </a:solidFill>
                </a:uFill>
                <a:latin typeface="Arial"/>
              </a:rPr>
              <a:t>namespaces = limits what you can </a:t>
            </a:r>
            <a:r>
              <a:rPr lang="en-IN" sz="2000" spc="-1" dirty="0" smtClean="0">
                <a:solidFill>
                  <a:srgbClr val="000000"/>
                </a:solidFill>
                <a:uFill>
                  <a:solidFill>
                    <a:srgbClr val="FFFFFF"/>
                  </a:solidFill>
                </a:uFill>
                <a:latin typeface="Arial"/>
              </a:rPr>
              <a:t>see</a:t>
            </a:r>
          </a:p>
          <a:p>
            <a:pPr marL="889107" lvl="1" indent="-323966">
              <a:buClr>
                <a:srgbClr val="000000"/>
              </a:buClr>
              <a:buSzPct val="45000"/>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Y</a:t>
            </a:r>
            <a:r>
              <a:rPr lang="en-IN" sz="2400" b="1" spc="-1" dirty="0" smtClean="0">
                <a:solidFill>
                  <a:srgbClr val="000000"/>
                </a:solidFill>
                <a:uFill>
                  <a:solidFill>
                    <a:srgbClr val="FFFFFF"/>
                  </a:solidFill>
                </a:uFill>
                <a:latin typeface="Arial"/>
              </a:rPr>
              <a:t>ou </a:t>
            </a:r>
            <a:r>
              <a:rPr lang="en-IN" sz="2400" b="1" spc="-1" dirty="0">
                <a:solidFill>
                  <a:srgbClr val="000000"/>
                </a:solidFill>
                <a:uFill>
                  <a:solidFill>
                    <a:srgbClr val="FFFFFF"/>
                  </a:solidFill>
                </a:uFill>
                <a:latin typeface="Arial"/>
              </a:rPr>
              <a:t>can’t use/affect what you can’t </a:t>
            </a:r>
            <a:r>
              <a:rPr lang="en-IN" sz="2400" b="1" spc="-1" dirty="0" smtClean="0">
                <a:solidFill>
                  <a:srgbClr val="000000"/>
                </a:solidFill>
                <a:uFill>
                  <a:solidFill>
                    <a:srgbClr val="FFFFFF"/>
                  </a:solidFill>
                </a:uFill>
                <a:latin typeface="Arial"/>
              </a:rPr>
              <a:t>see</a:t>
            </a:r>
          </a:p>
          <a:p>
            <a:pPr marL="431955" indent="-323966">
              <a:buClr>
                <a:srgbClr val="000000"/>
              </a:buClr>
              <a:buSzPct val="45000"/>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b="1" spc="-1" dirty="0" smtClean="0">
                <a:solidFill>
                  <a:srgbClr val="000000"/>
                </a:solidFill>
                <a:uFill>
                  <a:solidFill>
                    <a:srgbClr val="FFFFFF"/>
                  </a:solidFill>
                </a:uFill>
                <a:latin typeface="Arial"/>
              </a:rPr>
              <a:t>Available Namespaces</a:t>
            </a:r>
            <a:endParaRPr lang="en-IN" sz="2400" b="1"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000" spc="-1" dirty="0" err="1">
                <a:solidFill>
                  <a:srgbClr val="000000"/>
                </a:solidFill>
                <a:uFill>
                  <a:solidFill>
                    <a:srgbClr val="FFFFFF"/>
                  </a:solidFill>
                </a:uFill>
                <a:latin typeface="Arial"/>
              </a:rPr>
              <a:t>pid</a:t>
            </a:r>
            <a:endParaRPr lang="en-IN" sz="20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000" spc="-1" dirty="0">
                <a:solidFill>
                  <a:srgbClr val="000000"/>
                </a:solidFill>
                <a:uFill>
                  <a:solidFill>
                    <a:srgbClr val="FFFFFF"/>
                  </a:solidFill>
                </a:uFill>
                <a:latin typeface="Arial"/>
              </a:rPr>
              <a:t>net</a:t>
            </a:r>
          </a:p>
          <a:p>
            <a:pPr marL="889107" lvl="1" indent="-323966">
              <a:buClr>
                <a:srgbClr val="000000"/>
              </a:buClr>
              <a:buSzPct val="45000"/>
              <a:buFont typeface="Wingdings" charset="2"/>
              <a:buChar char=""/>
            </a:pPr>
            <a:r>
              <a:rPr lang="en-IN" sz="2000" spc="-1" dirty="0" err="1">
                <a:solidFill>
                  <a:srgbClr val="000000"/>
                </a:solidFill>
                <a:uFill>
                  <a:solidFill>
                    <a:srgbClr val="FFFFFF"/>
                  </a:solidFill>
                </a:uFill>
                <a:latin typeface="Arial"/>
              </a:rPr>
              <a:t>mnt</a:t>
            </a:r>
            <a:endParaRPr lang="en-IN" sz="20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000" spc="-1" dirty="0">
                <a:solidFill>
                  <a:srgbClr val="000000"/>
                </a:solidFill>
                <a:uFill>
                  <a:solidFill>
                    <a:srgbClr val="FFFFFF"/>
                  </a:solidFill>
                </a:uFill>
                <a:latin typeface="Arial"/>
              </a:rPr>
              <a:t>uts</a:t>
            </a:r>
          </a:p>
          <a:p>
            <a:pPr marL="889107" lvl="1" indent="-323966">
              <a:buClr>
                <a:srgbClr val="000000"/>
              </a:buClr>
              <a:buSzPct val="45000"/>
              <a:buFont typeface="Wingdings" charset="2"/>
              <a:buChar char=""/>
            </a:pPr>
            <a:r>
              <a:rPr lang="en-IN" sz="2000" spc="-1" dirty="0">
                <a:solidFill>
                  <a:srgbClr val="000000"/>
                </a:solidFill>
                <a:uFill>
                  <a:solidFill>
                    <a:srgbClr val="FFFFFF"/>
                  </a:solidFill>
                </a:uFill>
                <a:latin typeface="Arial"/>
              </a:rPr>
              <a:t>ipc</a:t>
            </a:r>
          </a:p>
          <a:p>
            <a:pPr marL="889107" lvl="1"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user</a:t>
            </a:r>
          </a:p>
          <a:p>
            <a:pPr marL="889107" lvl="1" indent="-323966">
              <a:buClr>
                <a:srgbClr val="000000"/>
              </a:buClr>
              <a:buSzPct val="45000"/>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b="1" spc="-1" dirty="0">
                <a:solidFill>
                  <a:srgbClr val="000000"/>
                </a:solidFill>
                <a:uFill>
                  <a:solidFill>
                    <a:srgbClr val="FFFFFF"/>
                  </a:solidFill>
                </a:uFill>
                <a:latin typeface="Arial"/>
              </a:rPr>
              <a:t>Each process is in one namespace of each type</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26</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i="1" spc="-1" dirty="0" err="1">
                <a:solidFill>
                  <a:srgbClr val="000000"/>
                </a:solidFill>
                <a:uFill>
                  <a:solidFill>
                    <a:srgbClr val="FFFFFF"/>
                  </a:solidFill>
                </a:uFill>
                <a:latin typeface="Arial"/>
              </a:rPr>
              <a:t>p</a:t>
            </a:r>
            <a:r>
              <a:rPr lang="en-IN" sz="4400" b="1" i="1" spc="-1" dirty="0" err="1" smtClean="0">
                <a:solidFill>
                  <a:srgbClr val="000000"/>
                </a:solidFill>
                <a:uFill>
                  <a:solidFill>
                    <a:srgbClr val="FFFFFF"/>
                  </a:solidFill>
                </a:uFill>
                <a:latin typeface="Arial"/>
              </a:rPr>
              <a:t>id</a:t>
            </a:r>
            <a:r>
              <a:rPr lang="en-IN" sz="4400" b="1" i="1" spc="-1" dirty="0" smtClean="0">
                <a:solidFill>
                  <a:srgbClr val="000000"/>
                </a:solidFill>
                <a:uFill>
                  <a:solidFill>
                    <a:srgbClr val="FFFFFF"/>
                  </a:solidFill>
                </a:uFill>
                <a:latin typeface="Arial"/>
              </a:rPr>
              <a:t> </a:t>
            </a:r>
            <a:r>
              <a:rPr lang="en-IN" sz="4400" b="1" i="1" spc="-1" dirty="0">
                <a:solidFill>
                  <a:srgbClr val="000000"/>
                </a:solidFill>
                <a:uFill>
                  <a:solidFill>
                    <a:srgbClr val="FFFFFF"/>
                  </a:solidFill>
                </a:uFill>
                <a:latin typeface="Arial"/>
              </a:rPr>
              <a:t>namespace</a:t>
            </a:r>
          </a:p>
        </p:txBody>
      </p:sp>
      <p:sp>
        <p:nvSpPr>
          <p:cNvPr id="118"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pPr>
            <a:endParaRPr lang="en-IN" sz="32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Processes within a PID namespace only </a:t>
            </a:r>
            <a:r>
              <a:rPr lang="en-IN" sz="2400" spc="-1" dirty="0" smtClean="0">
                <a:solidFill>
                  <a:srgbClr val="000000"/>
                </a:solidFill>
                <a:uFill>
                  <a:solidFill>
                    <a:srgbClr val="FFFFFF"/>
                  </a:solidFill>
                </a:uFill>
                <a:latin typeface="Arial"/>
              </a:rPr>
              <a:t>see processes </a:t>
            </a:r>
            <a:r>
              <a:rPr lang="en-IN" sz="2400" spc="-1" dirty="0">
                <a:solidFill>
                  <a:srgbClr val="000000"/>
                </a:solidFill>
                <a:uFill>
                  <a:solidFill>
                    <a:srgbClr val="FFFFFF"/>
                  </a:solidFill>
                </a:uFill>
                <a:latin typeface="Arial"/>
              </a:rPr>
              <a:t>in the same PID </a:t>
            </a:r>
            <a:r>
              <a:rPr lang="en-IN" sz="2400" spc="-1" dirty="0" smtClean="0">
                <a:solidFill>
                  <a:srgbClr val="000000"/>
                </a:solidFill>
                <a:uFill>
                  <a:solidFill>
                    <a:srgbClr val="FFFFFF"/>
                  </a:solidFill>
                </a:uFill>
                <a:latin typeface="Arial"/>
              </a:rPr>
              <a:t>namespace</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Each PID namespace has its own </a:t>
            </a:r>
            <a:r>
              <a:rPr lang="en-IN" sz="2400" spc="-1" dirty="0" smtClean="0">
                <a:solidFill>
                  <a:srgbClr val="000000"/>
                </a:solidFill>
                <a:uFill>
                  <a:solidFill>
                    <a:srgbClr val="FFFFFF"/>
                  </a:solidFill>
                </a:uFill>
                <a:latin typeface="Arial"/>
              </a:rPr>
              <a:t>numbering starting </a:t>
            </a:r>
            <a:r>
              <a:rPr lang="en-IN" sz="2400" spc="-1" dirty="0">
                <a:solidFill>
                  <a:srgbClr val="000000"/>
                </a:solidFill>
                <a:uFill>
                  <a:solidFill>
                    <a:srgbClr val="FFFFFF"/>
                  </a:solidFill>
                </a:uFill>
                <a:latin typeface="Arial"/>
              </a:rPr>
              <a:t>at </a:t>
            </a:r>
            <a:r>
              <a:rPr lang="en-IN" sz="2400" spc="-1" dirty="0" smtClean="0">
                <a:solidFill>
                  <a:srgbClr val="000000"/>
                </a:solidFill>
                <a:uFill>
                  <a:solidFill>
                    <a:srgbClr val="FFFFFF"/>
                  </a:solidFill>
                </a:uFill>
                <a:latin typeface="Arial"/>
              </a:rPr>
              <a:t>1</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If PID 1 goes away, whole namespace is </a:t>
            </a:r>
            <a:r>
              <a:rPr lang="en-IN" sz="2400" spc="-1" dirty="0" smtClean="0">
                <a:solidFill>
                  <a:srgbClr val="000000"/>
                </a:solidFill>
                <a:uFill>
                  <a:solidFill>
                    <a:srgbClr val="FFFFFF"/>
                  </a:solidFill>
                </a:uFill>
                <a:latin typeface="Arial"/>
              </a:rPr>
              <a:t>killed.</a:t>
            </a:r>
          </a:p>
          <a:p>
            <a:pPr marL="431955" indent="-323966">
              <a:buClr>
                <a:srgbClr val="000000"/>
              </a:buClr>
              <a:buSzPct val="45000"/>
            </a:pPr>
            <a:r>
              <a:rPr lang="en-IN" sz="2400" spc="-1" dirty="0" smtClean="0">
                <a:solidFill>
                  <a:srgbClr val="000000"/>
                </a:solidFill>
                <a:uFill>
                  <a:solidFill>
                    <a:srgbClr val="FFFFFF"/>
                  </a:solidFill>
                </a:uFill>
                <a:latin typeface="Arial"/>
              </a:rPr>
              <a:t> </a:t>
            </a:r>
          </a:p>
          <a:p>
            <a:pPr marL="431955"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Those namespaces </a:t>
            </a:r>
            <a:r>
              <a:rPr lang="en-IN" sz="2400" spc="-1" dirty="0">
                <a:solidFill>
                  <a:srgbClr val="000000"/>
                </a:solidFill>
                <a:uFill>
                  <a:solidFill>
                    <a:srgbClr val="FFFFFF"/>
                  </a:solidFill>
                </a:uFill>
                <a:latin typeface="Arial"/>
              </a:rPr>
              <a:t>can be </a:t>
            </a:r>
            <a:r>
              <a:rPr lang="en-IN" sz="2400" spc="-1" dirty="0" smtClean="0">
                <a:solidFill>
                  <a:srgbClr val="000000"/>
                </a:solidFill>
                <a:uFill>
                  <a:solidFill>
                    <a:srgbClr val="FFFFFF"/>
                  </a:solidFill>
                </a:uFill>
                <a:latin typeface="Arial"/>
              </a:rPr>
              <a:t>nested.  A </a:t>
            </a:r>
            <a:r>
              <a:rPr lang="en-IN" sz="2400" spc="-1" dirty="0">
                <a:solidFill>
                  <a:srgbClr val="000000"/>
                </a:solidFill>
                <a:uFill>
                  <a:solidFill>
                    <a:srgbClr val="FFFFFF"/>
                  </a:solidFill>
                </a:uFill>
                <a:latin typeface="Arial"/>
              </a:rPr>
              <a:t>process ends up having multiple </a:t>
            </a:r>
            <a:r>
              <a:rPr lang="en-IN" sz="2400" spc="-1" dirty="0" smtClean="0">
                <a:solidFill>
                  <a:srgbClr val="000000"/>
                </a:solidFill>
                <a:uFill>
                  <a:solidFill>
                    <a:srgbClr val="FFFFFF"/>
                  </a:solidFill>
                </a:uFill>
                <a:latin typeface="Arial"/>
              </a:rPr>
              <a:t>PIDs</a:t>
            </a:r>
          </a:p>
          <a:p>
            <a:pPr marL="889107" lvl="1" indent="-323966">
              <a:buClr>
                <a:srgbClr val="000000"/>
              </a:buClr>
              <a:buSzPct val="45000"/>
              <a:buFont typeface="Wingdings" charset="2"/>
              <a:buChar char=""/>
            </a:pPr>
            <a:r>
              <a:rPr lang="en-IN" sz="2400" spc="-1" dirty="0">
                <a:solidFill>
                  <a:srgbClr val="000000"/>
                </a:solidFill>
                <a:uFill>
                  <a:solidFill>
                    <a:srgbClr val="FFFFFF"/>
                  </a:solidFill>
                </a:uFill>
                <a:latin typeface="Arial"/>
              </a:rPr>
              <a:t>O</a:t>
            </a:r>
            <a:r>
              <a:rPr lang="en-IN" sz="2400" spc="-1" dirty="0" smtClean="0">
                <a:solidFill>
                  <a:srgbClr val="000000"/>
                </a:solidFill>
                <a:uFill>
                  <a:solidFill>
                    <a:srgbClr val="FFFFFF"/>
                  </a:solidFill>
                </a:uFill>
                <a:latin typeface="Arial"/>
              </a:rPr>
              <a:t>ne </a:t>
            </a:r>
            <a:r>
              <a:rPr lang="en-IN" sz="2400" spc="-1" dirty="0">
                <a:solidFill>
                  <a:srgbClr val="000000"/>
                </a:solidFill>
                <a:uFill>
                  <a:solidFill>
                    <a:srgbClr val="FFFFFF"/>
                  </a:solidFill>
                </a:uFill>
                <a:latin typeface="Arial"/>
              </a:rPr>
              <a:t>per namespace in which its nested</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27</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i="1" spc="-1" dirty="0">
                <a:solidFill>
                  <a:srgbClr val="000000"/>
                </a:solidFill>
                <a:uFill>
                  <a:solidFill>
                    <a:srgbClr val="FFFFFF"/>
                  </a:solidFill>
                </a:uFill>
                <a:latin typeface="Arial"/>
              </a:rPr>
              <a:t>n</a:t>
            </a:r>
            <a:r>
              <a:rPr lang="en-IN" sz="4400" b="1" i="1" spc="-1" dirty="0" smtClean="0">
                <a:solidFill>
                  <a:srgbClr val="000000"/>
                </a:solidFill>
                <a:uFill>
                  <a:solidFill>
                    <a:srgbClr val="FFFFFF"/>
                  </a:solidFill>
                </a:uFill>
                <a:latin typeface="Arial"/>
              </a:rPr>
              <a:t>et </a:t>
            </a:r>
            <a:r>
              <a:rPr lang="en-IN" sz="4400" b="1" i="1" spc="-1" dirty="0">
                <a:solidFill>
                  <a:srgbClr val="000000"/>
                </a:solidFill>
                <a:uFill>
                  <a:solidFill>
                    <a:srgbClr val="FFFFFF"/>
                  </a:solidFill>
                </a:uFill>
                <a:latin typeface="Arial"/>
              </a:rPr>
              <a:t>namespace</a:t>
            </a:r>
          </a:p>
        </p:txBody>
      </p:sp>
      <p:sp>
        <p:nvSpPr>
          <p:cNvPr id="120"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pitchFamily="2" charset="2"/>
              <a:buChar char="§"/>
            </a:pPr>
            <a:r>
              <a:rPr lang="en-IN" sz="2800" spc="-1" dirty="0" smtClean="0">
                <a:solidFill>
                  <a:srgbClr val="000000"/>
                </a:solidFill>
                <a:uFill>
                  <a:solidFill>
                    <a:srgbClr val="FFFFFF"/>
                  </a:solidFill>
                </a:uFill>
                <a:latin typeface="Arial"/>
              </a:rPr>
              <a:t>Processes </a:t>
            </a:r>
            <a:r>
              <a:rPr lang="en-IN" sz="2800" spc="-1" dirty="0">
                <a:solidFill>
                  <a:srgbClr val="000000"/>
                </a:solidFill>
                <a:uFill>
                  <a:solidFill>
                    <a:srgbClr val="FFFFFF"/>
                  </a:solidFill>
                </a:uFill>
                <a:latin typeface="Arial"/>
              </a:rPr>
              <a:t>within a given network </a:t>
            </a:r>
            <a:r>
              <a:rPr lang="en-IN" sz="2800" spc="-1" dirty="0" smtClean="0">
                <a:solidFill>
                  <a:srgbClr val="000000"/>
                </a:solidFill>
                <a:uFill>
                  <a:solidFill>
                    <a:srgbClr val="FFFFFF"/>
                  </a:solidFill>
                </a:uFill>
                <a:latin typeface="Arial"/>
              </a:rPr>
              <a:t>namespace get </a:t>
            </a:r>
            <a:r>
              <a:rPr lang="en-IN" sz="2800" spc="-1" dirty="0">
                <a:solidFill>
                  <a:srgbClr val="000000"/>
                </a:solidFill>
                <a:uFill>
                  <a:solidFill>
                    <a:srgbClr val="FFFFFF"/>
                  </a:solidFill>
                </a:uFill>
                <a:latin typeface="Arial"/>
              </a:rPr>
              <a:t>their own private network stack, including:</a:t>
            </a:r>
          </a:p>
          <a:p>
            <a:pPr marL="889107" lvl="1" indent="-323966">
              <a:buClr>
                <a:srgbClr val="000000"/>
              </a:buClr>
              <a:buSzPct val="45000"/>
              <a:buFont typeface="Wingdings" pitchFamily="2" charset="2"/>
              <a:buChar char="§"/>
            </a:pPr>
            <a:r>
              <a:rPr lang="en-IN" sz="2000" spc="-1" dirty="0">
                <a:solidFill>
                  <a:srgbClr val="000000"/>
                </a:solidFill>
                <a:uFill>
                  <a:solidFill>
                    <a:srgbClr val="FFFFFF"/>
                  </a:solidFill>
                </a:uFill>
                <a:latin typeface="Arial"/>
              </a:rPr>
              <a:t>network interfaces (including lo)</a:t>
            </a:r>
          </a:p>
          <a:p>
            <a:pPr marL="889107" lvl="1" indent="-323966">
              <a:buClr>
                <a:srgbClr val="000000"/>
              </a:buClr>
              <a:buSzPct val="45000"/>
              <a:buFont typeface="Wingdings" pitchFamily="2" charset="2"/>
              <a:buChar char="§"/>
            </a:pPr>
            <a:r>
              <a:rPr lang="en-IN" sz="2000" spc="-1" dirty="0">
                <a:solidFill>
                  <a:srgbClr val="000000"/>
                </a:solidFill>
                <a:uFill>
                  <a:solidFill>
                    <a:srgbClr val="FFFFFF"/>
                  </a:solidFill>
                </a:uFill>
                <a:latin typeface="Arial"/>
              </a:rPr>
              <a:t>routing tables</a:t>
            </a:r>
          </a:p>
          <a:p>
            <a:pPr marL="889107" lvl="1" indent="-323966">
              <a:buClr>
                <a:srgbClr val="000000"/>
              </a:buClr>
              <a:buSzPct val="45000"/>
              <a:buFont typeface="Wingdings" pitchFamily="2" charset="2"/>
              <a:buChar char="§"/>
            </a:pPr>
            <a:r>
              <a:rPr lang="en-IN" sz="2000" spc="-1" dirty="0">
                <a:solidFill>
                  <a:srgbClr val="000000"/>
                </a:solidFill>
                <a:uFill>
                  <a:solidFill>
                    <a:srgbClr val="FFFFFF"/>
                  </a:solidFill>
                </a:uFill>
                <a:latin typeface="Arial"/>
              </a:rPr>
              <a:t>iptables rules</a:t>
            </a:r>
          </a:p>
          <a:p>
            <a:pPr marL="889107" lvl="1" indent="-323966">
              <a:buClr>
                <a:srgbClr val="000000"/>
              </a:buClr>
              <a:buSzPct val="45000"/>
              <a:buFont typeface="Wingdings" pitchFamily="2" charset="2"/>
              <a:buChar char="§"/>
            </a:pPr>
            <a:r>
              <a:rPr lang="en-IN" sz="2000" spc="-1" dirty="0" smtClean="0">
                <a:solidFill>
                  <a:srgbClr val="000000"/>
                </a:solidFill>
                <a:uFill>
                  <a:solidFill>
                    <a:srgbClr val="FFFFFF"/>
                  </a:solidFill>
                </a:uFill>
                <a:latin typeface="Arial"/>
              </a:rPr>
              <a:t>sockets</a:t>
            </a:r>
          </a:p>
          <a:p>
            <a:pPr marL="889107" lvl="1" indent="-323966">
              <a:buClr>
                <a:srgbClr val="000000"/>
              </a:buClr>
              <a:buSzPct val="45000"/>
              <a:buFont typeface="Wingdings" pitchFamily="2" charset="2"/>
              <a:buChar char="§"/>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pitchFamily="2" charset="2"/>
              <a:buChar char="§"/>
            </a:pPr>
            <a:r>
              <a:rPr lang="en-IN" sz="2800" spc="-1" dirty="0">
                <a:solidFill>
                  <a:srgbClr val="000000"/>
                </a:solidFill>
                <a:uFill>
                  <a:solidFill>
                    <a:srgbClr val="FFFFFF"/>
                  </a:solidFill>
                </a:uFill>
                <a:latin typeface="Arial"/>
              </a:rPr>
              <a:t>You can move a network interface across </a:t>
            </a:r>
            <a:r>
              <a:rPr lang="en-IN" sz="2800" spc="-1" dirty="0" err="1" smtClean="0">
                <a:solidFill>
                  <a:srgbClr val="000000"/>
                </a:solidFill>
                <a:uFill>
                  <a:solidFill>
                    <a:srgbClr val="FFFFFF"/>
                  </a:solidFill>
                </a:uFill>
                <a:latin typeface="Arial"/>
              </a:rPr>
              <a:t>netns</a:t>
            </a:r>
            <a:endParaRPr lang="en-IN" sz="2800" spc="-1" dirty="0">
              <a:solidFill>
                <a:srgbClr val="000000"/>
              </a:solidFill>
              <a:uFill>
                <a:solidFill>
                  <a:srgbClr val="FFFFFF"/>
                </a:solidFill>
              </a:uFill>
              <a:latin typeface="Arial"/>
            </a:endParaRP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28</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i="1" spc="-1" dirty="0" err="1">
                <a:solidFill>
                  <a:srgbClr val="000000"/>
                </a:solidFill>
                <a:uFill>
                  <a:solidFill>
                    <a:srgbClr val="FFFFFF"/>
                  </a:solidFill>
                </a:uFill>
                <a:latin typeface="Arial"/>
              </a:rPr>
              <a:t>m</a:t>
            </a:r>
            <a:r>
              <a:rPr lang="en-IN" sz="4400" b="1" i="1" spc="-1" dirty="0" err="1" smtClean="0">
                <a:solidFill>
                  <a:srgbClr val="000000"/>
                </a:solidFill>
                <a:uFill>
                  <a:solidFill>
                    <a:srgbClr val="FFFFFF"/>
                  </a:solidFill>
                </a:uFill>
                <a:latin typeface="Arial"/>
              </a:rPr>
              <a:t>nt</a:t>
            </a:r>
            <a:r>
              <a:rPr lang="en-IN" sz="4400" b="1" i="1" spc="-1" dirty="0" smtClean="0">
                <a:solidFill>
                  <a:srgbClr val="000000"/>
                </a:solidFill>
                <a:uFill>
                  <a:solidFill>
                    <a:srgbClr val="FFFFFF"/>
                  </a:solidFill>
                </a:uFill>
                <a:latin typeface="Arial"/>
              </a:rPr>
              <a:t> </a:t>
            </a:r>
            <a:r>
              <a:rPr lang="en-IN" sz="4400" b="1" i="1" spc="-1" dirty="0">
                <a:solidFill>
                  <a:srgbClr val="000000"/>
                </a:solidFill>
                <a:uFill>
                  <a:solidFill>
                    <a:srgbClr val="FFFFFF"/>
                  </a:solidFill>
                </a:uFill>
                <a:latin typeface="Arial"/>
              </a:rPr>
              <a:t>namespace</a:t>
            </a:r>
          </a:p>
        </p:txBody>
      </p:sp>
      <p:sp>
        <p:nvSpPr>
          <p:cNvPr id="122"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800" spc="-1" dirty="0" smtClean="0">
                <a:solidFill>
                  <a:srgbClr val="000000"/>
                </a:solidFill>
                <a:uFill>
                  <a:solidFill>
                    <a:srgbClr val="FFFFFF"/>
                  </a:solidFill>
                </a:uFill>
                <a:latin typeface="Arial"/>
              </a:rPr>
              <a:t>Processes </a:t>
            </a:r>
            <a:r>
              <a:rPr lang="en-IN" sz="2800" spc="-1" dirty="0">
                <a:solidFill>
                  <a:srgbClr val="000000"/>
                </a:solidFill>
                <a:uFill>
                  <a:solidFill>
                    <a:srgbClr val="FFFFFF"/>
                  </a:solidFill>
                </a:uFill>
                <a:latin typeface="Arial"/>
              </a:rPr>
              <a:t>can have their own root </a:t>
            </a:r>
            <a:r>
              <a:rPr lang="en-IN" sz="2800" spc="-1" dirty="0" smtClean="0">
                <a:solidFill>
                  <a:srgbClr val="000000"/>
                </a:solidFill>
                <a:uFill>
                  <a:solidFill>
                    <a:srgbClr val="FFFFFF"/>
                  </a:solidFill>
                </a:uFill>
                <a:latin typeface="Arial"/>
              </a:rPr>
              <a:t>file system conceptually </a:t>
            </a:r>
            <a:r>
              <a:rPr lang="en-IN" sz="2800" spc="-1" dirty="0">
                <a:solidFill>
                  <a:srgbClr val="000000"/>
                </a:solidFill>
                <a:uFill>
                  <a:solidFill>
                    <a:srgbClr val="FFFFFF"/>
                  </a:solidFill>
                </a:uFill>
                <a:latin typeface="Arial"/>
              </a:rPr>
              <a:t>close to </a:t>
            </a:r>
            <a:r>
              <a:rPr lang="en-IN" sz="2800" spc="-1" dirty="0" smtClean="0">
                <a:solidFill>
                  <a:srgbClr val="000000"/>
                </a:solidFill>
                <a:uFill>
                  <a:solidFill>
                    <a:srgbClr val="FFFFFF"/>
                  </a:solidFill>
                </a:uFill>
                <a:latin typeface="Arial"/>
              </a:rPr>
              <a:t>chroot</a:t>
            </a:r>
          </a:p>
          <a:p>
            <a:pPr marL="431955" indent="-323966">
              <a:buClr>
                <a:srgbClr val="000000"/>
              </a:buClr>
              <a:buSzPct val="45000"/>
            </a:pPr>
            <a:endParaRPr lang="en-IN" sz="28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spc="-1" dirty="0">
                <a:solidFill>
                  <a:srgbClr val="000000"/>
                </a:solidFill>
                <a:uFill>
                  <a:solidFill>
                    <a:srgbClr val="FFFFFF"/>
                  </a:solidFill>
                </a:uFill>
                <a:latin typeface="Arial"/>
              </a:rPr>
              <a:t>Processes can also have “private” </a:t>
            </a:r>
            <a:r>
              <a:rPr lang="en-IN" sz="2800" spc="-1" dirty="0" smtClean="0">
                <a:solidFill>
                  <a:srgbClr val="000000"/>
                </a:solidFill>
                <a:uFill>
                  <a:solidFill>
                    <a:srgbClr val="FFFFFF"/>
                  </a:solidFill>
                </a:uFill>
                <a:latin typeface="Arial"/>
              </a:rPr>
              <a:t>mounts </a:t>
            </a:r>
          </a:p>
          <a:p>
            <a:pPr marL="431955" indent="-323966">
              <a:buClr>
                <a:srgbClr val="000000"/>
              </a:buClr>
              <a:buSzPct val="45000"/>
            </a:pPr>
            <a:endParaRPr lang="en-IN" sz="2800" spc="-1" dirty="0" smtClean="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spc="-1" dirty="0" smtClean="0">
                <a:solidFill>
                  <a:srgbClr val="000000"/>
                </a:solidFill>
                <a:uFill>
                  <a:solidFill>
                    <a:srgbClr val="FFFFFF"/>
                  </a:solidFill>
                </a:uFill>
                <a:latin typeface="Arial"/>
              </a:rPr>
              <a:t>Mounts </a:t>
            </a:r>
            <a:r>
              <a:rPr lang="en-IN" sz="2800" spc="-1" dirty="0">
                <a:solidFill>
                  <a:srgbClr val="000000"/>
                </a:solidFill>
                <a:uFill>
                  <a:solidFill>
                    <a:srgbClr val="FFFFFF"/>
                  </a:solidFill>
                </a:uFill>
                <a:latin typeface="Arial"/>
              </a:rPr>
              <a:t>can be totally private, or </a:t>
            </a:r>
            <a:r>
              <a:rPr lang="en-IN" sz="2800" spc="-1" dirty="0" smtClean="0">
                <a:solidFill>
                  <a:srgbClr val="000000"/>
                </a:solidFill>
                <a:uFill>
                  <a:solidFill>
                    <a:srgbClr val="FFFFFF"/>
                  </a:solidFill>
                </a:uFill>
                <a:latin typeface="Arial"/>
              </a:rPr>
              <a:t>shared</a:t>
            </a:r>
          </a:p>
          <a:p>
            <a:pPr marL="431955" indent="-323966">
              <a:buClr>
                <a:srgbClr val="000000"/>
              </a:buClr>
              <a:buSzPct val="45000"/>
              <a:buFont typeface="Wingdings" charset="2"/>
              <a:buChar char=""/>
            </a:pPr>
            <a:endParaRPr lang="en-IN" sz="28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spc="-1" dirty="0">
                <a:solidFill>
                  <a:srgbClr val="000000"/>
                </a:solidFill>
                <a:uFill>
                  <a:solidFill>
                    <a:srgbClr val="FFFFFF"/>
                  </a:solidFill>
                </a:uFill>
                <a:latin typeface="Arial"/>
              </a:rPr>
              <a:t>No easy way to pass along a </a:t>
            </a:r>
            <a:r>
              <a:rPr lang="en-IN" sz="2800" spc="-1" dirty="0" smtClean="0">
                <a:solidFill>
                  <a:srgbClr val="000000"/>
                </a:solidFill>
                <a:uFill>
                  <a:solidFill>
                    <a:srgbClr val="FFFFFF"/>
                  </a:solidFill>
                </a:uFill>
                <a:latin typeface="Arial"/>
              </a:rPr>
              <a:t>mount from </a:t>
            </a:r>
            <a:r>
              <a:rPr lang="en-IN" sz="2800" spc="-1" dirty="0">
                <a:solidFill>
                  <a:srgbClr val="000000"/>
                </a:solidFill>
                <a:uFill>
                  <a:solidFill>
                    <a:srgbClr val="FFFFFF"/>
                  </a:solidFill>
                </a:uFill>
                <a:latin typeface="Arial"/>
              </a:rPr>
              <a:t>a namespace to another </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29</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Container </a:t>
            </a:r>
            <a:r>
              <a:rPr lang="en-IN" sz="4400" b="1" spc="-1" dirty="0" smtClean="0">
                <a:solidFill>
                  <a:srgbClr val="000000"/>
                </a:solidFill>
                <a:uFill>
                  <a:solidFill>
                    <a:srgbClr val="FFFFFF"/>
                  </a:solidFill>
                </a:uFill>
                <a:latin typeface="Arial"/>
              </a:rPr>
              <a:t>Virtuali</a:t>
            </a:r>
            <a:r>
              <a:rPr lang="en-IN" sz="4400" b="1" spc="-1" dirty="0">
                <a:solidFill>
                  <a:srgbClr val="000000"/>
                </a:solidFill>
                <a:uFill>
                  <a:solidFill>
                    <a:srgbClr val="FFFFFF"/>
                  </a:solidFill>
                </a:uFill>
                <a:latin typeface="Arial"/>
              </a:rPr>
              <a:t>z</a:t>
            </a:r>
            <a:r>
              <a:rPr lang="en-IN" sz="4400" b="1" spc="-1" dirty="0" smtClean="0">
                <a:solidFill>
                  <a:srgbClr val="000000"/>
                </a:solidFill>
                <a:uFill>
                  <a:solidFill>
                    <a:srgbClr val="FFFFFF"/>
                  </a:solidFill>
                </a:uFill>
                <a:latin typeface="Arial"/>
              </a:rPr>
              <a:t>ation</a:t>
            </a:r>
            <a:endParaRPr lang="en-IN" sz="4400" b="1" spc="-1" dirty="0">
              <a:solidFill>
                <a:srgbClr val="000000"/>
              </a:solidFill>
              <a:uFill>
                <a:solidFill>
                  <a:srgbClr val="FFFFFF"/>
                </a:solidFill>
              </a:uFill>
              <a:latin typeface="Arial"/>
            </a:endParaRPr>
          </a:p>
        </p:txBody>
      </p:sp>
      <p:pic>
        <p:nvPicPr>
          <p:cNvPr id="50" name="Picture 49"/>
          <p:cNvPicPr/>
          <p:nvPr/>
        </p:nvPicPr>
        <p:blipFill>
          <a:blip r:embed="rId2"/>
          <a:stretch/>
        </p:blipFill>
        <p:spPr>
          <a:xfrm>
            <a:off x="1949400" y="1768680"/>
            <a:ext cx="6180480" cy="4384440"/>
          </a:xfrm>
          <a:prstGeom prst="rect">
            <a:avLst/>
          </a:prstGeom>
          <a:ln>
            <a:noFill/>
          </a:ln>
        </p:spPr>
      </p:pic>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i="1" spc="-1" dirty="0">
                <a:solidFill>
                  <a:srgbClr val="000000"/>
                </a:solidFill>
                <a:uFill>
                  <a:solidFill>
                    <a:srgbClr val="FFFFFF"/>
                  </a:solidFill>
                </a:uFill>
                <a:latin typeface="Arial"/>
              </a:rPr>
              <a:t>u</a:t>
            </a:r>
            <a:r>
              <a:rPr lang="en-IN" sz="4400" b="1" i="1" spc="-1" dirty="0" smtClean="0">
                <a:solidFill>
                  <a:srgbClr val="000000"/>
                </a:solidFill>
                <a:uFill>
                  <a:solidFill>
                    <a:srgbClr val="FFFFFF"/>
                  </a:solidFill>
                </a:uFill>
                <a:latin typeface="Arial"/>
              </a:rPr>
              <a:t>ts </a:t>
            </a:r>
            <a:r>
              <a:rPr lang="en-IN" sz="4400" b="1" i="1" spc="-1" dirty="0">
                <a:solidFill>
                  <a:srgbClr val="000000"/>
                </a:solidFill>
                <a:uFill>
                  <a:solidFill>
                    <a:srgbClr val="FFFFFF"/>
                  </a:solidFill>
                </a:uFill>
                <a:latin typeface="Arial"/>
              </a:rPr>
              <a:t>namespace</a:t>
            </a:r>
          </a:p>
        </p:txBody>
      </p:sp>
      <p:sp>
        <p:nvSpPr>
          <p:cNvPr id="124" name="TextShape 2"/>
          <p:cNvSpPr txBox="1"/>
          <p:nvPr/>
        </p:nvSpPr>
        <p:spPr>
          <a:xfrm>
            <a:off x="504001" y="1769040"/>
            <a:ext cx="9071640" cy="4384440"/>
          </a:xfrm>
          <a:prstGeom prst="rect">
            <a:avLst/>
          </a:prstGeom>
          <a:noFill/>
          <a:ln>
            <a:noFill/>
          </a:ln>
        </p:spPr>
        <p:txBody>
          <a:bodyPr lIns="0" tIns="0" rIns="0" bIns="0"/>
          <a:lstStyle/>
          <a:p>
            <a:pPr marL="889107" lvl="1" indent="-323966">
              <a:buClr>
                <a:srgbClr val="000000"/>
              </a:buClr>
              <a:buSzPct val="45000"/>
              <a:buFont typeface="Wingdings" charset="2"/>
              <a:buChar char=""/>
            </a:pPr>
            <a:r>
              <a:rPr lang="en-IN" sz="2800" spc="-1" dirty="0">
                <a:solidFill>
                  <a:srgbClr val="000000"/>
                </a:solidFill>
                <a:uFill>
                  <a:solidFill>
                    <a:srgbClr val="FFFFFF"/>
                  </a:solidFill>
                </a:uFill>
                <a:latin typeface="Arial"/>
              </a:rPr>
              <a:t>gethostname / sethostname</a:t>
            </a:r>
          </a:p>
          <a:p>
            <a:pPr marL="889107" lvl="1" indent="-323966">
              <a:buClr>
                <a:srgbClr val="000000"/>
              </a:buClr>
              <a:buSzPct val="45000"/>
              <a:buFont typeface="Wingdings" charset="2"/>
              <a:buChar char=""/>
            </a:pPr>
            <a:r>
              <a:rPr lang="en-IN" sz="2800" spc="-1" dirty="0" smtClean="0">
                <a:solidFill>
                  <a:srgbClr val="000000"/>
                </a:solidFill>
                <a:uFill>
                  <a:solidFill>
                    <a:srgbClr val="FFFFFF"/>
                  </a:solidFill>
                </a:uFill>
                <a:latin typeface="Arial"/>
              </a:rPr>
              <a:t>That is enough.</a:t>
            </a:r>
            <a:endParaRPr lang="en-IN" sz="2800" spc="-1" dirty="0">
              <a:solidFill>
                <a:srgbClr val="000000"/>
              </a:solidFill>
              <a:uFill>
                <a:solidFill>
                  <a:srgbClr val="FFFFFF"/>
                </a:solidFill>
              </a:uFill>
              <a:latin typeface="Arial"/>
            </a:endParaRP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30</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i="1" spc="-1" dirty="0">
                <a:solidFill>
                  <a:srgbClr val="000000"/>
                </a:solidFill>
                <a:uFill>
                  <a:solidFill>
                    <a:srgbClr val="FFFFFF"/>
                  </a:solidFill>
                </a:uFill>
                <a:latin typeface="Arial"/>
              </a:rPr>
              <a:t>i</a:t>
            </a:r>
            <a:r>
              <a:rPr lang="en-IN" sz="4400" b="1" i="1" spc="-1" dirty="0" smtClean="0">
                <a:solidFill>
                  <a:srgbClr val="000000"/>
                </a:solidFill>
                <a:uFill>
                  <a:solidFill>
                    <a:srgbClr val="FFFFFF"/>
                  </a:solidFill>
                </a:uFill>
                <a:latin typeface="Arial"/>
              </a:rPr>
              <a:t>pc namespace</a:t>
            </a:r>
            <a:endParaRPr lang="en-IN" sz="4400" b="1" i="1" spc="-1" dirty="0">
              <a:solidFill>
                <a:srgbClr val="000000"/>
              </a:solidFill>
              <a:uFill>
                <a:solidFill>
                  <a:srgbClr val="FFFFFF"/>
                </a:solidFill>
              </a:uFill>
              <a:latin typeface="Arial"/>
            </a:endParaRPr>
          </a:p>
        </p:txBody>
      </p:sp>
      <p:sp>
        <p:nvSpPr>
          <p:cNvPr id="126"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800" spc="-1" dirty="0">
                <a:solidFill>
                  <a:srgbClr val="000000"/>
                </a:solidFill>
                <a:uFill>
                  <a:solidFill>
                    <a:srgbClr val="FFFFFF"/>
                  </a:solidFill>
                </a:uFill>
                <a:latin typeface="Arial"/>
              </a:rPr>
              <a:t>Does anybody know about </a:t>
            </a:r>
            <a:r>
              <a:rPr lang="en-IN" sz="2800" spc="-1" dirty="0" smtClean="0">
                <a:solidFill>
                  <a:srgbClr val="000000"/>
                </a:solidFill>
                <a:uFill>
                  <a:solidFill>
                    <a:srgbClr val="FFFFFF"/>
                  </a:solidFill>
                </a:uFill>
                <a:latin typeface="Arial"/>
              </a:rPr>
              <a:t>IPC?</a:t>
            </a:r>
          </a:p>
          <a:p>
            <a:pPr marL="431955" indent="-323966">
              <a:buClr>
                <a:srgbClr val="000000"/>
              </a:buClr>
              <a:buSzPct val="45000"/>
            </a:pPr>
            <a:endParaRPr lang="en-IN" sz="28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spc="-1" dirty="0">
                <a:solidFill>
                  <a:srgbClr val="000000"/>
                </a:solidFill>
                <a:uFill>
                  <a:solidFill>
                    <a:srgbClr val="FFFFFF"/>
                  </a:solidFill>
                </a:uFill>
                <a:latin typeface="Arial"/>
              </a:rPr>
              <a:t>Does anybody care about IPC</a:t>
            </a:r>
            <a:r>
              <a:rPr lang="en-IN" sz="2800" spc="-1" dirty="0" smtClean="0">
                <a:solidFill>
                  <a:srgbClr val="000000"/>
                </a:solidFill>
                <a:uFill>
                  <a:solidFill>
                    <a:srgbClr val="FFFFFF"/>
                  </a:solidFill>
                </a:uFill>
                <a:latin typeface="Arial"/>
              </a:rPr>
              <a:t>?</a:t>
            </a:r>
          </a:p>
          <a:p>
            <a:pPr marL="431955" indent="-323966">
              <a:buClr>
                <a:srgbClr val="000000"/>
              </a:buClr>
              <a:buSzPct val="45000"/>
            </a:pPr>
            <a:endParaRPr lang="en-IN" sz="28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spc="-1" dirty="0">
                <a:solidFill>
                  <a:srgbClr val="000000"/>
                </a:solidFill>
                <a:uFill>
                  <a:solidFill>
                    <a:srgbClr val="FFFFFF"/>
                  </a:solidFill>
                </a:uFill>
                <a:latin typeface="Arial"/>
              </a:rPr>
              <a:t>Allows a process (or group of processes</a:t>
            </a:r>
            <a:r>
              <a:rPr lang="en-IN" sz="2800" spc="-1" dirty="0" smtClean="0">
                <a:solidFill>
                  <a:srgbClr val="000000"/>
                </a:solidFill>
                <a:uFill>
                  <a:solidFill>
                    <a:srgbClr val="FFFFFF"/>
                  </a:solidFill>
                </a:uFill>
                <a:latin typeface="Arial"/>
              </a:rPr>
              <a:t>) to </a:t>
            </a:r>
            <a:r>
              <a:rPr lang="en-IN" sz="2800" spc="-1" dirty="0">
                <a:solidFill>
                  <a:srgbClr val="000000"/>
                </a:solidFill>
                <a:uFill>
                  <a:solidFill>
                    <a:srgbClr val="FFFFFF"/>
                  </a:solidFill>
                </a:uFill>
                <a:latin typeface="Arial"/>
              </a:rPr>
              <a:t>have own:</a:t>
            </a:r>
          </a:p>
          <a:p>
            <a:pPr marL="889107" lvl="1" indent="-323966">
              <a:buClr>
                <a:srgbClr val="000000"/>
              </a:buClr>
              <a:buSzPct val="45000"/>
              <a:buFont typeface="Wingdings" charset="2"/>
              <a:buChar char=""/>
            </a:pPr>
            <a:r>
              <a:rPr lang="en-IN" sz="2800" spc="-1" dirty="0">
                <a:solidFill>
                  <a:srgbClr val="000000"/>
                </a:solidFill>
                <a:uFill>
                  <a:solidFill>
                    <a:srgbClr val="FFFFFF"/>
                  </a:solidFill>
                </a:uFill>
                <a:latin typeface="Arial"/>
              </a:rPr>
              <a:t>IPC semaphores</a:t>
            </a:r>
          </a:p>
          <a:p>
            <a:pPr marL="889107" lvl="1" indent="-323966">
              <a:buClr>
                <a:srgbClr val="000000"/>
              </a:buClr>
              <a:buSzPct val="45000"/>
              <a:buFont typeface="Wingdings" charset="2"/>
              <a:buChar char=""/>
            </a:pPr>
            <a:r>
              <a:rPr lang="en-IN" sz="2800" spc="-1" dirty="0">
                <a:solidFill>
                  <a:srgbClr val="000000"/>
                </a:solidFill>
                <a:uFill>
                  <a:solidFill>
                    <a:srgbClr val="FFFFFF"/>
                  </a:solidFill>
                </a:uFill>
                <a:latin typeface="Arial"/>
              </a:rPr>
              <a:t>IPC message queues</a:t>
            </a:r>
          </a:p>
          <a:p>
            <a:pPr marL="889107" lvl="1" indent="-323966">
              <a:buClr>
                <a:srgbClr val="000000"/>
              </a:buClr>
              <a:buSzPct val="45000"/>
              <a:buFont typeface="Wingdings" charset="2"/>
              <a:buChar char=""/>
            </a:pPr>
            <a:r>
              <a:rPr lang="en-IN" sz="2800" spc="-1" dirty="0">
                <a:solidFill>
                  <a:srgbClr val="000000"/>
                </a:solidFill>
                <a:uFill>
                  <a:solidFill>
                    <a:srgbClr val="FFFFFF"/>
                  </a:solidFill>
                </a:uFill>
                <a:latin typeface="Arial"/>
              </a:rPr>
              <a:t>IPC shared </a:t>
            </a:r>
            <a:r>
              <a:rPr lang="en-IN" sz="2800" spc="-1" dirty="0" smtClean="0">
                <a:solidFill>
                  <a:srgbClr val="000000"/>
                </a:solidFill>
                <a:uFill>
                  <a:solidFill>
                    <a:srgbClr val="FFFFFF"/>
                  </a:solidFill>
                </a:uFill>
                <a:latin typeface="Arial"/>
              </a:rPr>
              <a:t>memory</a:t>
            </a:r>
          </a:p>
          <a:p>
            <a:pPr marL="889107" lvl="1" indent="-323966">
              <a:buClr>
                <a:srgbClr val="000000"/>
              </a:buClr>
              <a:buSzPct val="45000"/>
            </a:pPr>
            <a:endParaRPr lang="en-IN" sz="28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800" spc="-1" dirty="0">
                <a:solidFill>
                  <a:srgbClr val="000000"/>
                </a:solidFill>
                <a:uFill>
                  <a:solidFill>
                    <a:srgbClr val="FFFFFF"/>
                  </a:solidFill>
                </a:uFill>
                <a:latin typeface="Arial"/>
              </a:rPr>
              <a:t>... </a:t>
            </a:r>
            <a:r>
              <a:rPr lang="en-IN" sz="2800" spc="-1" dirty="0" smtClean="0">
                <a:solidFill>
                  <a:srgbClr val="000000"/>
                </a:solidFill>
                <a:uFill>
                  <a:solidFill>
                    <a:srgbClr val="FFFFFF"/>
                  </a:solidFill>
                </a:uFill>
                <a:latin typeface="Arial"/>
              </a:rPr>
              <a:t>Without </a:t>
            </a:r>
            <a:r>
              <a:rPr lang="en-IN" sz="2800" spc="-1" dirty="0">
                <a:solidFill>
                  <a:srgbClr val="000000"/>
                </a:solidFill>
                <a:uFill>
                  <a:solidFill>
                    <a:srgbClr val="FFFFFF"/>
                  </a:solidFill>
                </a:uFill>
                <a:latin typeface="Arial"/>
              </a:rPr>
              <a:t>risk of conflict with other instances</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31</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i="1" spc="-1" dirty="0">
                <a:solidFill>
                  <a:srgbClr val="000000"/>
                </a:solidFill>
                <a:uFill>
                  <a:solidFill>
                    <a:srgbClr val="FFFFFF"/>
                  </a:solidFill>
                </a:uFill>
                <a:latin typeface="Arial"/>
              </a:rPr>
              <a:t>u</a:t>
            </a:r>
            <a:r>
              <a:rPr lang="en-IN" sz="4400" b="1" i="1" spc="-1" dirty="0" smtClean="0">
                <a:solidFill>
                  <a:srgbClr val="000000"/>
                </a:solidFill>
                <a:uFill>
                  <a:solidFill>
                    <a:srgbClr val="FFFFFF"/>
                  </a:solidFill>
                </a:uFill>
                <a:latin typeface="Arial"/>
              </a:rPr>
              <a:t>ser </a:t>
            </a:r>
            <a:r>
              <a:rPr lang="en-IN" sz="4400" b="1" i="1" spc="-1" dirty="0">
                <a:solidFill>
                  <a:srgbClr val="000000"/>
                </a:solidFill>
                <a:uFill>
                  <a:solidFill>
                    <a:srgbClr val="FFFFFF"/>
                  </a:solidFill>
                </a:uFill>
                <a:latin typeface="Arial"/>
              </a:rPr>
              <a:t>namespace</a:t>
            </a:r>
          </a:p>
        </p:txBody>
      </p:sp>
      <p:sp>
        <p:nvSpPr>
          <p:cNvPr id="128"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Allows to map UID/GID; e.g.:</a:t>
            </a:r>
          </a:p>
          <a:p>
            <a:pPr marL="889107" lvl="1" indent="-323966">
              <a:buClr>
                <a:srgbClr val="000000"/>
              </a:buClr>
              <a:buSzPct val="45000"/>
              <a:buFont typeface="Wingdings" charset="2"/>
              <a:buChar char=""/>
            </a:pPr>
            <a:r>
              <a:rPr lang="en-IN" spc="-1" dirty="0">
                <a:solidFill>
                  <a:srgbClr val="000000"/>
                </a:solidFill>
                <a:uFill>
                  <a:solidFill>
                    <a:srgbClr val="FFFFFF"/>
                  </a:solidFill>
                </a:uFill>
                <a:latin typeface="Arial"/>
              </a:rPr>
              <a:t>UID 0→1999 in container C1 is mapped </a:t>
            </a:r>
            <a:r>
              <a:rPr lang="en-IN" spc="-1" dirty="0" smtClean="0">
                <a:solidFill>
                  <a:srgbClr val="000000"/>
                </a:solidFill>
                <a:uFill>
                  <a:solidFill>
                    <a:srgbClr val="FFFFFF"/>
                  </a:solidFill>
                </a:uFill>
                <a:latin typeface="Arial"/>
              </a:rPr>
              <a:t>to UID 10000</a:t>
            </a:r>
            <a:r>
              <a:rPr lang="en-IN" spc="-1" dirty="0">
                <a:solidFill>
                  <a:srgbClr val="000000"/>
                </a:solidFill>
                <a:uFill>
                  <a:solidFill>
                    <a:srgbClr val="FFFFFF"/>
                  </a:solidFill>
                </a:uFill>
                <a:latin typeface="Arial"/>
              </a:rPr>
              <a:t>→11999 on host;</a:t>
            </a:r>
          </a:p>
          <a:p>
            <a:pPr marL="889107" lvl="1" indent="-323966">
              <a:buClr>
                <a:srgbClr val="000000"/>
              </a:buClr>
              <a:buSzPct val="45000"/>
              <a:buFont typeface="Wingdings" charset="2"/>
              <a:buChar char=""/>
            </a:pPr>
            <a:r>
              <a:rPr lang="en-IN" spc="-1" dirty="0">
                <a:solidFill>
                  <a:srgbClr val="000000"/>
                </a:solidFill>
                <a:uFill>
                  <a:solidFill>
                    <a:srgbClr val="FFFFFF"/>
                  </a:solidFill>
                </a:uFill>
                <a:latin typeface="Arial"/>
              </a:rPr>
              <a:t>UID 0→1999 in container C2 is mapped </a:t>
            </a:r>
            <a:r>
              <a:rPr lang="en-IN" spc="-1" dirty="0" smtClean="0">
                <a:solidFill>
                  <a:srgbClr val="000000"/>
                </a:solidFill>
                <a:uFill>
                  <a:solidFill>
                    <a:srgbClr val="FFFFFF"/>
                  </a:solidFill>
                </a:uFill>
                <a:latin typeface="Arial"/>
              </a:rPr>
              <a:t>to UID </a:t>
            </a:r>
            <a:r>
              <a:rPr lang="en-IN" spc="-1" dirty="0">
                <a:solidFill>
                  <a:srgbClr val="000000"/>
                </a:solidFill>
                <a:uFill>
                  <a:solidFill>
                    <a:srgbClr val="FFFFFF"/>
                  </a:solidFill>
                </a:uFill>
                <a:latin typeface="Arial"/>
              </a:rPr>
              <a:t>12000→13999 on host;</a:t>
            </a:r>
          </a:p>
          <a:p>
            <a:pPr marL="431955" indent="-323966">
              <a:buClr>
                <a:srgbClr val="000000"/>
              </a:buClr>
              <a:buSzPct val="45000"/>
              <a:buFont typeface="Wingdings" charset="2"/>
              <a:buChar char=""/>
            </a:pPr>
            <a:r>
              <a:rPr lang="en-IN" sz="2400" spc="-1" dirty="0" smtClean="0">
                <a:solidFill>
                  <a:srgbClr val="000000"/>
                </a:solidFill>
                <a:uFill>
                  <a:solidFill>
                    <a:srgbClr val="FFFFFF"/>
                  </a:solidFill>
                </a:uFill>
                <a:latin typeface="Arial"/>
              </a:rPr>
              <a:t>UID </a:t>
            </a:r>
            <a:r>
              <a:rPr lang="en-IN" sz="2400" spc="-1" dirty="0">
                <a:solidFill>
                  <a:srgbClr val="000000"/>
                </a:solidFill>
                <a:uFill>
                  <a:solidFill>
                    <a:srgbClr val="FFFFFF"/>
                  </a:solidFill>
                </a:uFill>
                <a:latin typeface="Arial"/>
              </a:rPr>
              <a:t>in containers becomes </a:t>
            </a:r>
            <a:r>
              <a:rPr lang="en-IN" sz="2400" spc="-1" dirty="0" smtClean="0">
                <a:solidFill>
                  <a:srgbClr val="000000"/>
                </a:solidFill>
                <a:uFill>
                  <a:solidFill>
                    <a:srgbClr val="FFFFFF"/>
                  </a:solidFill>
                </a:uFill>
                <a:latin typeface="Arial"/>
              </a:rPr>
              <a:t>irrelevant</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J</a:t>
            </a:r>
            <a:r>
              <a:rPr lang="en-IN" sz="2400" spc="-1" dirty="0" smtClean="0">
                <a:solidFill>
                  <a:srgbClr val="000000"/>
                </a:solidFill>
                <a:uFill>
                  <a:solidFill>
                    <a:srgbClr val="FFFFFF"/>
                  </a:solidFill>
                </a:uFill>
                <a:latin typeface="Arial"/>
              </a:rPr>
              <a:t>ust </a:t>
            </a:r>
            <a:r>
              <a:rPr lang="en-IN" sz="2400" spc="-1" dirty="0">
                <a:solidFill>
                  <a:srgbClr val="000000"/>
                </a:solidFill>
                <a:uFill>
                  <a:solidFill>
                    <a:srgbClr val="FFFFFF"/>
                  </a:solidFill>
                </a:uFill>
                <a:latin typeface="Arial"/>
              </a:rPr>
              <a:t>use UID 0 in the </a:t>
            </a:r>
            <a:r>
              <a:rPr lang="en-IN" sz="2400" spc="-1" dirty="0" smtClean="0">
                <a:solidFill>
                  <a:srgbClr val="000000"/>
                </a:solidFill>
                <a:uFill>
                  <a:solidFill>
                    <a:srgbClr val="FFFFFF"/>
                  </a:solidFill>
                </a:uFill>
                <a:latin typeface="Arial"/>
              </a:rPr>
              <a:t>container</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I</a:t>
            </a:r>
            <a:r>
              <a:rPr lang="en-IN" sz="2400" spc="-1" dirty="0" smtClean="0">
                <a:solidFill>
                  <a:srgbClr val="000000"/>
                </a:solidFill>
                <a:uFill>
                  <a:solidFill>
                    <a:srgbClr val="FFFFFF"/>
                  </a:solidFill>
                </a:uFill>
                <a:latin typeface="Arial"/>
              </a:rPr>
              <a:t>t </a:t>
            </a:r>
            <a:r>
              <a:rPr lang="en-IN" sz="2400" spc="-1" dirty="0">
                <a:solidFill>
                  <a:srgbClr val="000000"/>
                </a:solidFill>
                <a:uFill>
                  <a:solidFill>
                    <a:srgbClr val="FFFFFF"/>
                  </a:solidFill>
                </a:uFill>
                <a:latin typeface="Arial"/>
              </a:rPr>
              <a:t>gets squashed to a non-privileged user </a:t>
            </a:r>
            <a:r>
              <a:rPr lang="en-IN" sz="2400" spc="-1" dirty="0" smtClean="0">
                <a:solidFill>
                  <a:srgbClr val="000000"/>
                </a:solidFill>
                <a:uFill>
                  <a:solidFill>
                    <a:srgbClr val="FFFFFF"/>
                  </a:solidFill>
                </a:uFill>
                <a:latin typeface="Arial"/>
              </a:rPr>
              <a:t>outside</a:t>
            </a: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Security improvement</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32</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Rules of Games</a:t>
            </a:r>
            <a:endParaRPr lang="en-IN" sz="4400" b="1" spc="-1" dirty="0">
              <a:solidFill>
                <a:srgbClr val="000000"/>
              </a:solidFill>
              <a:uFill>
                <a:solidFill>
                  <a:srgbClr val="FFFFFF"/>
                </a:solidFill>
              </a:uFill>
              <a:latin typeface="Arial"/>
            </a:endParaRPr>
          </a:p>
        </p:txBody>
      </p:sp>
      <p:sp>
        <p:nvSpPr>
          <p:cNvPr id="130" name="TextShape 2"/>
          <p:cNvSpPr txBox="1"/>
          <p:nvPr/>
        </p:nvSpPr>
        <p:spPr>
          <a:xfrm>
            <a:off x="504001" y="1769040"/>
            <a:ext cx="9071640" cy="4384440"/>
          </a:xfrm>
          <a:prstGeom prst="rect">
            <a:avLst/>
          </a:prstGeom>
          <a:noFill/>
          <a:ln>
            <a:noFill/>
          </a:ln>
        </p:spPr>
        <p:txBody>
          <a:bodyPr lIns="0" tIns="0" rIns="0" bIns="0"/>
          <a:lstStyle/>
          <a:p>
            <a:pPr marL="889107" lvl="1" indent="-323966">
              <a:buClr>
                <a:srgbClr val="000000"/>
              </a:buClr>
              <a:buSzPct val="45000"/>
              <a:buFont typeface="Wingdings" charset="2"/>
              <a:buChar char=""/>
            </a:pPr>
            <a:r>
              <a:rPr lang="en-IN" sz="2000" spc="-1" dirty="0">
                <a:solidFill>
                  <a:srgbClr val="000000"/>
                </a:solidFill>
                <a:uFill>
                  <a:solidFill>
                    <a:srgbClr val="FFFFFF"/>
                  </a:solidFill>
                </a:uFill>
                <a:latin typeface="Arial"/>
              </a:rPr>
              <a:t>Namespaces are created with the clone() </a:t>
            </a:r>
            <a:r>
              <a:rPr lang="en-IN" sz="2000" spc="-1" dirty="0" err="1" smtClean="0">
                <a:solidFill>
                  <a:srgbClr val="000000"/>
                </a:solidFill>
                <a:uFill>
                  <a:solidFill>
                    <a:srgbClr val="FFFFFF"/>
                  </a:solidFill>
                </a:uFill>
                <a:latin typeface="Arial"/>
              </a:rPr>
              <a:t>syscall</a:t>
            </a:r>
            <a:r>
              <a:rPr lang="en-IN" sz="2000" spc="-1" dirty="0" smtClean="0">
                <a:solidFill>
                  <a:srgbClr val="000000"/>
                </a:solidFill>
                <a:uFill>
                  <a:solidFill>
                    <a:srgbClr val="FFFFFF"/>
                  </a:solidFill>
                </a:uFill>
                <a:latin typeface="Arial"/>
              </a:rPr>
              <a:t> i.e</a:t>
            </a:r>
            <a:r>
              <a:rPr lang="en-IN" sz="2000" spc="-1" dirty="0">
                <a:solidFill>
                  <a:srgbClr val="000000"/>
                </a:solidFill>
                <a:uFill>
                  <a:solidFill>
                    <a:srgbClr val="FFFFFF"/>
                  </a:solidFill>
                </a:uFill>
                <a:latin typeface="Arial"/>
              </a:rPr>
              <a:t>. with extra flags when creating a new </a:t>
            </a:r>
            <a:r>
              <a:rPr lang="en-IN" sz="2000" spc="-1" dirty="0" smtClean="0">
                <a:solidFill>
                  <a:srgbClr val="000000"/>
                </a:solidFill>
                <a:uFill>
                  <a:solidFill>
                    <a:srgbClr val="FFFFFF"/>
                  </a:solidFill>
                </a:uFill>
                <a:latin typeface="Arial"/>
              </a:rPr>
              <a:t>process</a:t>
            </a:r>
          </a:p>
          <a:p>
            <a:pPr marL="889107" lvl="1" indent="-323966">
              <a:buClr>
                <a:srgbClr val="000000"/>
              </a:buClr>
              <a:buSzPct val="45000"/>
            </a:pPr>
            <a:endParaRPr lang="en-IN" sz="20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000" spc="-1" dirty="0">
                <a:solidFill>
                  <a:srgbClr val="000000"/>
                </a:solidFill>
                <a:uFill>
                  <a:solidFill>
                    <a:srgbClr val="FFFFFF"/>
                  </a:solidFill>
                </a:uFill>
                <a:latin typeface="Arial"/>
              </a:rPr>
              <a:t>Namespaces are materialized by pseudo-files</a:t>
            </a:r>
          </a:p>
          <a:p>
            <a:pPr marL="1346260" lvl="2" indent="-323966">
              <a:buClr>
                <a:srgbClr val="000000"/>
              </a:buClr>
              <a:buSzPct val="45000"/>
              <a:buFont typeface="Wingdings" charset="2"/>
              <a:buChar char=""/>
            </a:pPr>
            <a:r>
              <a:rPr lang="en-IN" sz="2000" spc="-1" dirty="0">
                <a:solidFill>
                  <a:srgbClr val="000000"/>
                </a:solidFill>
                <a:uFill>
                  <a:solidFill>
                    <a:srgbClr val="FFFFFF"/>
                  </a:solidFill>
                </a:uFill>
                <a:latin typeface="Arial"/>
              </a:rPr>
              <a:t>/proc/&lt;</a:t>
            </a:r>
            <a:r>
              <a:rPr lang="en-IN" sz="2000" spc="-1" dirty="0" err="1">
                <a:solidFill>
                  <a:srgbClr val="000000"/>
                </a:solidFill>
                <a:uFill>
                  <a:solidFill>
                    <a:srgbClr val="FFFFFF"/>
                  </a:solidFill>
                </a:uFill>
                <a:latin typeface="Arial"/>
              </a:rPr>
              <a:t>pid</a:t>
            </a:r>
            <a:r>
              <a:rPr lang="en-IN" sz="2000" spc="-1" dirty="0">
                <a:solidFill>
                  <a:srgbClr val="000000"/>
                </a:solidFill>
                <a:uFill>
                  <a:solidFill>
                    <a:srgbClr val="FFFFFF"/>
                  </a:solidFill>
                </a:uFill>
                <a:latin typeface="Arial"/>
              </a:rPr>
              <a:t>&gt;/</a:t>
            </a:r>
            <a:r>
              <a:rPr lang="en-IN" sz="2000" spc="-1" dirty="0" smtClean="0">
                <a:solidFill>
                  <a:srgbClr val="000000"/>
                </a:solidFill>
                <a:uFill>
                  <a:solidFill>
                    <a:srgbClr val="FFFFFF"/>
                  </a:solidFill>
                </a:uFill>
                <a:latin typeface="Arial"/>
              </a:rPr>
              <a:t>ns</a:t>
            </a:r>
          </a:p>
          <a:p>
            <a:pPr marL="1346260" lvl="2" indent="-323966">
              <a:buClr>
                <a:srgbClr val="000000"/>
              </a:buClr>
              <a:buSzPct val="45000"/>
            </a:pPr>
            <a:endParaRPr lang="en-IN" sz="20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000" spc="-1" dirty="0">
                <a:solidFill>
                  <a:srgbClr val="000000"/>
                </a:solidFill>
                <a:uFill>
                  <a:solidFill>
                    <a:srgbClr val="FFFFFF"/>
                  </a:solidFill>
                </a:uFill>
                <a:latin typeface="Arial"/>
              </a:rPr>
              <a:t>When the last process of a namespace exits</a:t>
            </a:r>
            <a:r>
              <a:rPr lang="en-IN" sz="2000" spc="-1" dirty="0" smtClean="0">
                <a:solidFill>
                  <a:srgbClr val="000000"/>
                </a:solidFill>
                <a:uFill>
                  <a:solidFill>
                    <a:srgbClr val="FFFFFF"/>
                  </a:solidFill>
                </a:uFill>
                <a:latin typeface="Arial"/>
              </a:rPr>
              <a:t>, it </a:t>
            </a:r>
            <a:r>
              <a:rPr lang="en-IN" sz="2000" spc="-1" dirty="0">
                <a:solidFill>
                  <a:srgbClr val="000000"/>
                </a:solidFill>
                <a:uFill>
                  <a:solidFill>
                    <a:srgbClr val="FFFFFF"/>
                  </a:solidFill>
                </a:uFill>
                <a:latin typeface="Arial"/>
              </a:rPr>
              <a:t>is </a:t>
            </a:r>
            <a:r>
              <a:rPr lang="en-IN" sz="2000" spc="-1" dirty="0" smtClean="0">
                <a:solidFill>
                  <a:srgbClr val="000000"/>
                </a:solidFill>
                <a:uFill>
                  <a:solidFill>
                    <a:srgbClr val="FFFFFF"/>
                  </a:solidFill>
                </a:uFill>
                <a:latin typeface="Arial"/>
              </a:rPr>
              <a:t>destroyed but </a:t>
            </a:r>
            <a:r>
              <a:rPr lang="en-IN" sz="2000" spc="-1" dirty="0">
                <a:solidFill>
                  <a:srgbClr val="000000"/>
                </a:solidFill>
                <a:uFill>
                  <a:solidFill>
                    <a:srgbClr val="FFFFFF"/>
                  </a:solidFill>
                </a:uFill>
                <a:latin typeface="Arial"/>
              </a:rPr>
              <a:t>can be preserved by bind-mounting the </a:t>
            </a:r>
            <a:r>
              <a:rPr lang="en-IN" sz="2000" spc="-1" dirty="0" smtClean="0">
                <a:solidFill>
                  <a:srgbClr val="000000"/>
                </a:solidFill>
                <a:uFill>
                  <a:solidFill>
                    <a:srgbClr val="FFFFFF"/>
                  </a:solidFill>
                </a:uFill>
                <a:latin typeface="Arial"/>
              </a:rPr>
              <a:t>pseudo-file It’s </a:t>
            </a:r>
            <a:r>
              <a:rPr lang="en-IN" sz="2000" spc="-1" dirty="0">
                <a:solidFill>
                  <a:srgbClr val="000000"/>
                </a:solidFill>
                <a:uFill>
                  <a:solidFill>
                    <a:srgbClr val="FFFFFF"/>
                  </a:solidFill>
                </a:uFill>
                <a:latin typeface="Arial"/>
              </a:rPr>
              <a:t>possible to “enter” a namespace with </a:t>
            </a:r>
            <a:r>
              <a:rPr lang="en-IN" sz="2000" spc="-1" dirty="0" err="1">
                <a:solidFill>
                  <a:srgbClr val="000000"/>
                </a:solidFill>
                <a:uFill>
                  <a:solidFill>
                    <a:srgbClr val="FFFFFF"/>
                  </a:solidFill>
                </a:uFill>
                <a:latin typeface="Arial"/>
              </a:rPr>
              <a:t>setns</a:t>
            </a:r>
            <a:r>
              <a:rPr lang="en-IN" sz="2000" spc="-1" dirty="0" smtClean="0">
                <a:solidFill>
                  <a:srgbClr val="000000"/>
                </a:solidFill>
                <a:uFill>
                  <a:solidFill>
                    <a:srgbClr val="FFFFFF"/>
                  </a:solidFill>
                </a:uFill>
                <a:latin typeface="Arial"/>
              </a:rPr>
              <a:t>() exposed </a:t>
            </a:r>
            <a:r>
              <a:rPr lang="en-IN" sz="2000" spc="-1" dirty="0">
                <a:solidFill>
                  <a:srgbClr val="000000"/>
                </a:solidFill>
                <a:uFill>
                  <a:solidFill>
                    <a:srgbClr val="FFFFFF"/>
                  </a:solidFill>
                </a:uFill>
                <a:latin typeface="Arial"/>
              </a:rPr>
              <a:t>by the </a:t>
            </a:r>
            <a:r>
              <a:rPr lang="en-IN" sz="2000" spc="-1" dirty="0" err="1">
                <a:solidFill>
                  <a:srgbClr val="000000"/>
                </a:solidFill>
                <a:uFill>
                  <a:solidFill>
                    <a:srgbClr val="FFFFFF"/>
                  </a:solidFill>
                </a:uFill>
                <a:latin typeface="Arial"/>
              </a:rPr>
              <a:t>nsenter</a:t>
            </a:r>
            <a:r>
              <a:rPr lang="en-IN" sz="2000" spc="-1" dirty="0">
                <a:solidFill>
                  <a:srgbClr val="000000"/>
                </a:solidFill>
                <a:uFill>
                  <a:solidFill>
                    <a:srgbClr val="FFFFFF"/>
                  </a:solidFill>
                </a:uFill>
                <a:latin typeface="Arial"/>
              </a:rPr>
              <a:t> wrapper in </a:t>
            </a:r>
            <a:r>
              <a:rPr lang="en-IN" sz="2000" spc="-1" dirty="0" err="1">
                <a:solidFill>
                  <a:srgbClr val="000000"/>
                </a:solidFill>
                <a:uFill>
                  <a:solidFill>
                    <a:srgbClr val="FFFFFF"/>
                  </a:solidFill>
                </a:uFill>
                <a:latin typeface="Arial"/>
              </a:rPr>
              <a:t>util</a:t>
            </a:r>
            <a:r>
              <a:rPr lang="en-IN" sz="2000" spc="-1" dirty="0">
                <a:solidFill>
                  <a:srgbClr val="000000"/>
                </a:solidFill>
                <a:uFill>
                  <a:solidFill>
                    <a:srgbClr val="FFFFFF"/>
                  </a:solidFill>
                </a:uFill>
                <a:latin typeface="Arial"/>
              </a:rPr>
              <a:t>-linux</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33</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Demonstration 2</a:t>
            </a:r>
            <a:endParaRPr lang="en-IN" sz="4400" b="1" spc="-1" dirty="0">
              <a:solidFill>
                <a:srgbClr val="000000"/>
              </a:solidFill>
              <a:uFill>
                <a:solidFill>
                  <a:srgbClr val="FFFFFF"/>
                </a:solidFill>
              </a:uFill>
              <a:latin typeface="Arial"/>
            </a:endParaRPr>
          </a:p>
        </p:txBody>
      </p:sp>
      <p:sp>
        <p:nvSpPr>
          <p:cNvPr id="132" name="TextShape 2"/>
          <p:cNvSpPr txBox="1"/>
          <p:nvPr/>
        </p:nvSpPr>
        <p:spPr>
          <a:xfrm>
            <a:off x="504001" y="1769040"/>
            <a:ext cx="9071640" cy="4384440"/>
          </a:xfrm>
          <a:prstGeom prst="rect">
            <a:avLst/>
          </a:prstGeom>
          <a:noFill/>
          <a:ln>
            <a:noFill/>
          </a:ln>
        </p:spPr>
        <p:txBody>
          <a:bodyPr lIns="0" tIns="0" rIns="0" bIns="0"/>
          <a:lstStyle/>
          <a:p>
            <a:endParaRPr lang="en-IN" sz="3200"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754312" y="2065337"/>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34</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04001" y="301321"/>
            <a:ext cx="9071640" cy="1262160"/>
          </a:xfrm>
          <a:prstGeom prst="rect">
            <a:avLst/>
          </a:prstGeom>
          <a:noFill/>
          <a:ln>
            <a:noFill/>
          </a:ln>
        </p:spPr>
        <p:txBody>
          <a:bodyPr lIns="0" tIns="0" rIns="0" bIns="0" anchor="ctr"/>
          <a:lstStyle/>
          <a:p>
            <a:pPr algn="ctr"/>
            <a:endParaRPr lang="en-IN" sz="4400" spc="-1" dirty="0">
              <a:solidFill>
                <a:srgbClr val="000000"/>
              </a:solidFill>
              <a:uFill>
                <a:solidFill>
                  <a:srgbClr val="FFFFFF"/>
                </a:solidFill>
              </a:uFill>
              <a:latin typeface="Arial"/>
            </a:endParaRPr>
          </a:p>
        </p:txBody>
      </p:sp>
      <p:sp>
        <p:nvSpPr>
          <p:cNvPr id="134" name="TextShape 2"/>
          <p:cNvSpPr txBox="1"/>
          <p:nvPr/>
        </p:nvSpPr>
        <p:spPr>
          <a:xfrm>
            <a:off x="504001" y="1769040"/>
            <a:ext cx="9071640" cy="4384440"/>
          </a:xfrm>
          <a:prstGeom prst="rect">
            <a:avLst/>
          </a:prstGeom>
          <a:noFill/>
          <a:ln>
            <a:noFill/>
          </a:ln>
        </p:spPr>
        <p:txBody>
          <a:bodyPr lIns="0" tIns="0" rIns="0" bIns="0"/>
          <a:lstStyle/>
          <a:p>
            <a:pPr marL="431955" indent="-323966" algn="ctr">
              <a:buClr>
                <a:srgbClr val="000000"/>
              </a:buClr>
              <a:buSzPct val="45000"/>
            </a:pPr>
            <a:endParaRPr lang="en-IN" sz="3200" b="1" spc="-1" dirty="0" smtClean="0">
              <a:solidFill>
                <a:srgbClr val="000000"/>
              </a:solidFill>
              <a:uFill>
                <a:solidFill>
                  <a:srgbClr val="FFFFFF"/>
                </a:solidFill>
              </a:uFill>
              <a:latin typeface="Arial"/>
            </a:endParaRPr>
          </a:p>
          <a:p>
            <a:pPr marL="431955" indent="-323966" algn="ctr">
              <a:buClr>
                <a:srgbClr val="000000"/>
              </a:buClr>
              <a:buSzPct val="45000"/>
            </a:pPr>
            <a:endParaRPr lang="en-IN" sz="3200" b="1" spc="-1" dirty="0">
              <a:solidFill>
                <a:srgbClr val="000000"/>
              </a:solidFill>
              <a:uFill>
                <a:solidFill>
                  <a:srgbClr val="FFFFFF"/>
                </a:solidFill>
              </a:uFill>
              <a:latin typeface="Arial"/>
            </a:endParaRPr>
          </a:p>
          <a:p>
            <a:pPr marL="431955" indent="-323966" algn="ctr">
              <a:buClr>
                <a:srgbClr val="000000"/>
              </a:buClr>
              <a:buSzPct val="45000"/>
            </a:pPr>
            <a:endParaRPr lang="en-IN" sz="3200" b="1" spc="-1" dirty="0" smtClean="0">
              <a:solidFill>
                <a:srgbClr val="000000"/>
              </a:solidFill>
              <a:uFill>
                <a:solidFill>
                  <a:srgbClr val="FFFFFF"/>
                </a:solidFill>
              </a:uFill>
              <a:latin typeface="Arial"/>
            </a:endParaRPr>
          </a:p>
          <a:p>
            <a:pPr marL="431955" indent="-323966" algn="ctr">
              <a:buClr>
                <a:srgbClr val="000000"/>
              </a:buClr>
              <a:buSzPct val="45000"/>
            </a:pPr>
            <a:endParaRPr lang="en-IN" sz="3200" b="1" spc="-1" dirty="0">
              <a:solidFill>
                <a:srgbClr val="000000"/>
              </a:solidFill>
              <a:uFill>
                <a:solidFill>
                  <a:srgbClr val="FFFFFF"/>
                </a:solidFill>
              </a:uFill>
              <a:latin typeface="Arial"/>
            </a:endParaRPr>
          </a:p>
          <a:p>
            <a:pPr marL="431955" indent="-323966" algn="ctr">
              <a:buClr>
                <a:srgbClr val="000000"/>
              </a:buClr>
              <a:buSzPct val="45000"/>
            </a:pPr>
            <a:endParaRPr lang="en-IN" sz="3200" b="1" spc="-1" dirty="0" smtClean="0">
              <a:solidFill>
                <a:srgbClr val="000000"/>
              </a:solidFill>
              <a:uFill>
                <a:solidFill>
                  <a:srgbClr val="FFFFFF"/>
                </a:solidFill>
              </a:uFill>
              <a:latin typeface="Arial"/>
            </a:endParaRPr>
          </a:p>
          <a:p>
            <a:pPr marL="431955" indent="-323966" algn="ctr">
              <a:buClr>
                <a:srgbClr val="000000"/>
              </a:buClr>
              <a:buSzPct val="45000"/>
            </a:pPr>
            <a:r>
              <a:rPr lang="en-IN" sz="3200" b="1" spc="-1" dirty="0" smtClean="0">
                <a:solidFill>
                  <a:srgbClr val="000000"/>
                </a:solidFill>
                <a:uFill>
                  <a:solidFill>
                    <a:srgbClr val="FFFFFF"/>
                  </a:solidFill>
                </a:uFill>
                <a:latin typeface="Arial"/>
              </a:rPr>
              <a:t>Welcome to the World of Containers</a:t>
            </a:r>
          </a:p>
          <a:p>
            <a:pPr marL="431955" indent="-323966" algn="ctr">
              <a:buClr>
                <a:srgbClr val="000000"/>
              </a:buClr>
              <a:buSzPct val="45000"/>
            </a:pPr>
            <a:endParaRPr lang="en-IN" sz="3200" b="1" spc="-1" dirty="0">
              <a:solidFill>
                <a:srgbClr val="000000"/>
              </a:solidFill>
              <a:uFill>
                <a:solidFill>
                  <a:srgbClr val="FFFFFF"/>
                </a:solidFill>
              </a:uFill>
              <a:latin typeface="Arial"/>
            </a:endParaRPr>
          </a:p>
        </p:txBody>
      </p:sp>
      <p:pic>
        <p:nvPicPr>
          <p:cNvPr id="4" name="Picture 3" descr="download.jpg"/>
          <p:cNvPicPr>
            <a:picLocks noChangeAspect="1"/>
          </p:cNvPicPr>
          <p:nvPr/>
        </p:nvPicPr>
        <p:blipFill>
          <a:blip r:embed="rId2"/>
          <a:stretch>
            <a:fillRect/>
          </a:stretch>
        </p:blipFill>
        <p:spPr>
          <a:xfrm>
            <a:off x="3397238" y="2136763"/>
            <a:ext cx="3028950" cy="1514475"/>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35</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Chroot( ) : an useful friend</a:t>
            </a:r>
          </a:p>
        </p:txBody>
      </p:sp>
      <p:sp>
        <p:nvSpPr>
          <p:cNvPr id="136"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A chroot on Unix operating systems is an operation that changes the apparent root directory for the current running process and its children. A program that is run in such a modified environment cannot name (and therefore normally cannot access) files outside the designated directory tree. The term "chroot" may refer to the chroot(2) system call or the chroot(8) wrapper program. The modified environment is called a chroot jail</a:t>
            </a:r>
            <a:r>
              <a:rPr lang="en-IN" sz="1600" spc="-1" dirty="0" smtClean="0">
                <a:solidFill>
                  <a:srgbClr val="000000"/>
                </a:solidFill>
                <a:uFill>
                  <a:solidFill>
                    <a:srgbClr val="FFFFFF"/>
                  </a:solidFill>
                </a:uFill>
                <a:latin typeface="Arial"/>
              </a:rPr>
              <a:t>.</a:t>
            </a:r>
          </a:p>
          <a:p>
            <a:pPr marL="431955" indent="-323966">
              <a:buClr>
                <a:srgbClr val="000000"/>
              </a:buClr>
              <a:buSzPct val="45000"/>
            </a:pPr>
            <a:endParaRPr lang="en-IN" sz="16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At </a:t>
            </a:r>
            <a:r>
              <a:rPr lang="en-IN" sz="1600" spc="-1" dirty="0" err="1">
                <a:solidFill>
                  <a:srgbClr val="000000"/>
                </a:solidFill>
                <a:uFill>
                  <a:solidFill>
                    <a:srgbClr val="FFFFFF"/>
                  </a:solidFill>
                </a:uFill>
                <a:latin typeface="Arial"/>
              </a:rPr>
              <a:t>startup</a:t>
            </a:r>
            <a:r>
              <a:rPr lang="en-IN" sz="1600" spc="-1" dirty="0">
                <a:solidFill>
                  <a:srgbClr val="000000"/>
                </a:solidFill>
                <a:uFill>
                  <a:solidFill>
                    <a:srgbClr val="FFFFFF"/>
                  </a:solidFill>
                </a:uFill>
                <a:latin typeface="Arial"/>
              </a:rPr>
              <a:t>, programs expect to find scratch space, configuration files, device nodes and shared libraries at certain preset locations. For a </a:t>
            </a:r>
            <a:r>
              <a:rPr lang="en-IN" sz="1600" spc="-1" dirty="0" err="1">
                <a:solidFill>
                  <a:srgbClr val="000000"/>
                </a:solidFill>
                <a:uFill>
                  <a:solidFill>
                    <a:srgbClr val="FFFFFF"/>
                  </a:solidFill>
                </a:uFill>
                <a:latin typeface="Arial"/>
              </a:rPr>
              <a:t>chrooted</a:t>
            </a:r>
            <a:r>
              <a:rPr lang="en-IN" sz="1600" spc="-1" dirty="0">
                <a:solidFill>
                  <a:srgbClr val="000000"/>
                </a:solidFill>
                <a:uFill>
                  <a:solidFill>
                    <a:srgbClr val="FFFFFF"/>
                  </a:solidFill>
                </a:uFill>
                <a:latin typeface="Arial"/>
              </a:rPr>
              <a:t> program to successfully start, the chroot directory must be populated with a minimum set of these files. This can make chroot difficult to use as a general sandboxing mechanism</a:t>
            </a:r>
            <a:r>
              <a:rPr lang="en-IN" sz="1600" spc="-1" dirty="0" smtClean="0">
                <a:solidFill>
                  <a:srgbClr val="000000"/>
                </a:solidFill>
                <a:uFill>
                  <a:solidFill>
                    <a:srgbClr val="FFFFFF"/>
                  </a:solidFill>
                </a:uFill>
                <a:latin typeface="Arial"/>
              </a:rPr>
              <a:t>.</a:t>
            </a:r>
          </a:p>
          <a:p>
            <a:pPr marL="431955" indent="-323966">
              <a:buClr>
                <a:srgbClr val="000000"/>
              </a:buClr>
              <a:buSzPct val="45000"/>
            </a:pPr>
            <a:endParaRPr lang="en-IN" sz="16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Only the root user can perform a chroot. This is intended to prevent users from putting a </a:t>
            </a:r>
            <a:r>
              <a:rPr lang="en-IN" sz="1600" spc="-1" dirty="0" err="1">
                <a:solidFill>
                  <a:srgbClr val="000000"/>
                </a:solidFill>
                <a:uFill>
                  <a:solidFill>
                    <a:srgbClr val="FFFFFF"/>
                  </a:solidFill>
                </a:uFill>
                <a:latin typeface="Arial"/>
              </a:rPr>
              <a:t>setuid</a:t>
            </a:r>
            <a:r>
              <a:rPr lang="en-IN" sz="1600" spc="-1" dirty="0">
                <a:solidFill>
                  <a:srgbClr val="000000"/>
                </a:solidFill>
                <a:uFill>
                  <a:solidFill>
                    <a:srgbClr val="FFFFFF"/>
                  </a:solidFill>
                </a:uFill>
                <a:latin typeface="Arial"/>
              </a:rPr>
              <a:t> program inside a specially crafted chroot jail (for example, with a fake /etc/</a:t>
            </a:r>
            <a:r>
              <a:rPr lang="en-IN" sz="1600" spc="-1" dirty="0" err="1">
                <a:solidFill>
                  <a:srgbClr val="000000"/>
                </a:solidFill>
                <a:uFill>
                  <a:solidFill>
                    <a:srgbClr val="FFFFFF"/>
                  </a:solidFill>
                </a:uFill>
                <a:latin typeface="Arial"/>
              </a:rPr>
              <a:t>passwd</a:t>
            </a:r>
            <a:r>
              <a:rPr lang="en-IN" sz="1600" spc="-1" dirty="0">
                <a:solidFill>
                  <a:srgbClr val="000000"/>
                </a:solidFill>
                <a:uFill>
                  <a:solidFill>
                    <a:srgbClr val="FFFFFF"/>
                  </a:solidFill>
                </a:uFill>
                <a:latin typeface="Arial"/>
              </a:rPr>
              <a:t> and /etc/shadow file) that would fool it into a privilege escalation.</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36</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Looking Back in Time</a:t>
            </a:r>
          </a:p>
        </p:txBody>
      </p:sp>
      <p:sp>
        <p:nvSpPr>
          <p:cNvPr id="138"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pc="-1" dirty="0">
                <a:solidFill>
                  <a:srgbClr val="000000"/>
                </a:solidFill>
                <a:uFill>
                  <a:solidFill>
                    <a:srgbClr val="FFFFFF"/>
                  </a:solidFill>
                </a:uFill>
                <a:latin typeface="Arial"/>
              </a:rPr>
              <a:t> </a:t>
            </a:r>
            <a:r>
              <a:rPr lang="en-IN" spc="-1" dirty="0" smtClean="0">
                <a:solidFill>
                  <a:srgbClr val="000000"/>
                </a:solidFill>
                <a:uFill>
                  <a:solidFill>
                    <a:srgbClr val="FFFFFF"/>
                  </a:solidFill>
                </a:uFill>
                <a:latin typeface="Arial"/>
              </a:rPr>
              <a:t>BSD </a:t>
            </a:r>
            <a:r>
              <a:rPr lang="en-IN" sz="2000" spc="-1" dirty="0" smtClean="0">
                <a:solidFill>
                  <a:srgbClr val="000000"/>
                </a:solidFill>
                <a:uFill>
                  <a:solidFill>
                    <a:srgbClr val="FFFFFF"/>
                  </a:solidFill>
                </a:uFill>
                <a:latin typeface="Arial"/>
              </a:rPr>
              <a:t>Jail was here. So are you. </a:t>
            </a:r>
            <a:endParaRPr lang="en-IN" sz="20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000" spc="-1" dirty="0">
                <a:solidFill>
                  <a:srgbClr val="000000"/>
                </a:solidFill>
                <a:uFill>
                  <a:solidFill>
                    <a:srgbClr val="FFFFFF"/>
                  </a:solidFill>
                </a:uFill>
                <a:latin typeface="Arial"/>
                <a:hlinkClick r:id="rId2"/>
              </a:rPr>
              <a:t>https://</a:t>
            </a:r>
            <a:r>
              <a:rPr lang="en-IN" sz="2000" spc="-1" dirty="0" smtClean="0">
                <a:solidFill>
                  <a:srgbClr val="000000"/>
                </a:solidFill>
                <a:uFill>
                  <a:solidFill>
                    <a:srgbClr val="FFFFFF"/>
                  </a:solidFill>
                </a:uFill>
                <a:latin typeface="Arial"/>
                <a:hlinkClick r:id="rId2"/>
              </a:rPr>
              <a:t>www.freebsd.org/doc/handbook/jails.html</a:t>
            </a:r>
            <a:endParaRPr lang="en-IN" sz="2000" spc="-1" dirty="0" smtClean="0">
              <a:solidFill>
                <a:srgbClr val="000000"/>
              </a:solidFill>
              <a:uFill>
                <a:solidFill>
                  <a:srgbClr val="FFFFFF"/>
                </a:solidFill>
              </a:uFill>
              <a:latin typeface="Arial"/>
            </a:endParaRPr>
          </a:p>
          <a:p>
            <a:pPr marL="863910" lvl="1" indent="-323966">
              <a:buClr>
                <a:srgbClr val="000000"/>
              </a:buClr>
              <a:buSzPct val="75000"/>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Jails mainly aim at three goals</a:t>
            </a:r>
            <a:r>
              <a:rPr lang="en-IN" sz="2000" spc="-1" dirty="0" smtClean="0">
                <a:solidFill>
                  <a:srgbClr val="000000"/>
                </a:solidFill>
                <a:uFill>
                  <a:solidFill>
                    <a:srgbClr val="FFFFFF"/>
                  </a:solidFill>
                </a:uFill>
                <a:latin typeface="Arial"/>
              </a:rPr>
              <a:t>:</a:t>
            </a:r>
          </a:p>
          <a:p>
            <a:pPr marL="431955" indent="-323966">
              <a:buClr>
                <a:srgbClr val="000000"/>
              </a:buClr>
              <a:buSzPct val="45000"/>
            </a:pPr>
            <a:endParaRPr lang="en-IN" sz="20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1400" b="1" spc="-1" dirty="0">
                <a:solidFill>
                  <a:srgbClr val="000000"/>
                </a:solidFill>
                <a:uFill>
                  <a:solidFill>
                    <a:srgbClr val="FFFFFF"/>
                  </a:solidFill>
                </a:uFill>
                <a:latin typeface="Arial"/>
              </a:rPr>
              <a:t>Virtualization</a:t>
            </a:r>
            <a:r>
              <a:rPr lang="en-IN" sz="1400" spc="-1" dirty="0">
                <a:solidFill>
                  <a:srgbClr val="000000"/>
                </a:solidFill>
                <a:uFill>
                  <a:solidFill>
                    <a:srgbClr val="FFFFFF"/>
                  </a:solidFill>
                </a:uFill>
                <a:latin typeface="Arial"/>
              </a:rPr>
              <a:t>: Each jail is a virtual environment running on the host machine with its own files, processes, user and </a:t>
            </a:r>
            <a:r>
              <a:rPr lang="en-IN" sz="1400" spc="-1" dirty="0" err="1">
                <a:solidFill>
                  <a:srgbClr val="000000"/>
                </a:solidFill>
                <a:uFill>
                  <a:solidFill>
                    <a:srgbClr val="FFFFFF"/>
                  </a:solidFill>
                </a:uFill>
                <a:latin typeface="Arial"/>
              </a:rPr>
              <a:t>superuser</a:t>
            </a:r>
            <a:r>
              <a:rPr lang="en-IN" sz="1400" spc="-1" dirty="0">
                <a:solidFill>
                  <a:srgbClr val="000000"/>
                </a:solidFill>
                <a:uFill>
                  <a:solidFill>
                    <a:srgbClr val="FFFFFF"/>
                  </a:solidFill>
                </a:uFill>
                <a:latin typeface="Arial"/>
              </a:rPr>
              <a:t> accounts. From within a jailed process, the environment is almost indistinguishable from a real system</a:t>
            </a:r>
            <a:r>
              <a:rPr lang="en-IN" sz="1400" spc="-1" dirty="0" smtClean="0">
                <a:solidFill>
                  <a:srgbClr val="000000"/>
                </a:solidFill>
                <a:uFill>
                  <a:solidFill>
                    <a:srgbClr val="FFFFFF"/>
                  </a:solidFill>
                </a:uFill>
                <a:latin typeface="Arial"/>
              </a:rPr>
              <a:t>.</a:t>
            </a:r>
          </a:p>
          <a:p>
            <a:pPr marL="889107" lvl="1" indent="-323966">
              <a:buClr>
                <a:srgbClr val="000000"/>
              </a:buClr>
              <a:buSzPct val="45000"/>
            </a:pPr>
            <a:endParaRPr lang="en-IN" sz="14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1400" b="1" spc="-1" dirty="0">
                <a:solidFill>
                  <a:srgbClr val="000000"/>
                </a:solidFill>
                <a:uFill>
                  <a:solidFill>
                    <a:srgbClr val="FFFFFF"/>
                  </a:solidFill>
                </a:uFill>
                <a:latin typeface="Arial"/>
              </a:rPr>
              <a:t>Security</a:t>
            </a:r>
            <a:r>
              <a:rPr lang="en-IN" sz="1400" spc="-1" dirty="0">
                <a:solidFill>
                  <a:srgbClr val="000000"/>
                </a:solidFill>
                <a:uFill>
                  <a:solidFill>
                    <a:srgbClr val="FFFFFF"/>
                  </a:solidFill>
                </a:uFill>
                <a:latin typeface="Arial"/>
              </a:rPr>
              <a:t>: Each jail is sealed from the others, thus providing an additional level of security</a:t>
            </a:r>
            <a:r>
              <a:rPr lang="en-IN" sz="1400" spc="-1" dirty="0" smtClean="0">
                <a:solidFill>
                  <a:srgbClr val="000000"/>
                </a:solidFill>
                <a:uFill>
                  <a:solidFill>
                    <a:srgbClr val="FFFFFF"/>
                  </a:solidFill>
                </a:uFill>
                <a:latin typeface="Arial"/>
              </a:rPr>
              <a:t>.</a:t>
            </a:r>
          </a:p>
          <a:p>
            <a:pPr marL="889107" lvl="1" indent="-323966">
              <a:buClr>
                <a:srgbClr val="000000"/>
              </a:buClr>
              <a:buSzPct val="45000"/>
            </a:pPr>
            <a:endParaRPr lang="en-IN" sz="1400" spc="-1" dirty="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1400" b="1" spc="-1" dirty="0">
                <a:solidFill>
                  <a:srgbClr val="000000"/>
                </a:solidFill>
                <a:uFill>
                  <a:solidFill>
                    <a:srgbClr val="FFFFFF"/>
                  </a:solidFill>
                </a:uFill>
                <a:latin typeface="Arial"/>
              </a:rPr>
              <a:t>Ease of delegation</a:t>
            </a:r>
            <a:r>
              <a:rPr lang="en-IN" sz="1400" spc="-1" dirty="0">
                <a:solidFill>
                  <a:srgbClr val="000000"/>
                </a:solidFill>
                <a:uFill>
                  <a:solidFill>
                    <a:srgbClr val="FFFFFF"/>
                  </a:solidFill>
                </a:uFill>
                <a:latin typeface="Arial"/>
              </a:rPr>
              <a:t>: The limited scope of a jail allows system administrators to delegate several tasks which require </a:t>
            </a:r>
            <a:r>
              <a:rPr lang="en-IN" sz="1400" spc="-1" dirty="0" err="1">
                <a:solidFill>
                  <a:srgbClr val="000000"/>
                </a:solidFill>
                <a:uFill>
                  <a:solidFill>
                    <a:srgbClr val="FFFFFF"/>
                  </a:solidFill>
                </a:uFill>
                <a:latin typeface="Arial"/>
              </a:rPr>
              <a:t>superuser</a:t>
            </a:r>
            <a:r>
              <a:rPr lang="en-IN" sz="1400" spc="-1" dirty="0">
                <a:solidFill>
                  <a:srgbClr val="000000"/>
                </a:solidFill>
                <a:uFill>
                  <a:solidFill>
                    <a:srgbClr val="FFFFFF"/>
                  </a:solidFill>
                </a:uFill>
                <a:latin typeface="Arial"/>
              </a:rPr>
              <a:t> access without handing out complete control over the system</a:t>
            </a:r>
            <a:r>
              <a:rPr lang="en-IN" sz="1400" spc="-1" dirty="0" smtClean="0">
                <a:solidFill>
                  <a:srgbClr val="000000"/>
                </a:solidFill>
                <a:uFill>
                  <a:solidFill>
                    <a:srgbClr val="FFFFFF"/>
                  </a:solidFill>
                </a:uFill>
                <a:latin typeface="Arial"/>
              </a:rPr>
              <a:t>.</a:t>
            </a:r>
          </a:p>
          <a:p>
            <a:pPr marL="889107" lvl="1" indent="-323966">
              <a:buClr>
                <a:srgbClr val="000000"/>
              </a:buClr>
              <a:buSzPct val="45000"/>
            </a:pPr>
            <a:endParaRPr lang="en-IN" sz="1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Unlike chroot jail, which restricts processes to a particular view of the </a:t>
            </a:r>
            <a:r>
              <a:rPr lang="en-IN" sz="2000" spc="-1" dirty="0" smtClean="0">
                <a:solidFill>
                  <a:srgbClr val="000000"/>
                </a:solidFill>
                <a:uFill>
                  <a:solidFill>
                    <a:srgbClr val="FFFFFF"/>
                  </a:solidFill>
                </a:uFill>
                <a:latin typeface="Arial"/>
              </a:rPr>
              <a:t>file system, </a:t>
            </a:r>
            <a:r>
              <a:rPr lang="en-IN" sz="2000" spc="-1" dirty="0">
                <a:solidFill>
                  <a:srgbClr val="000000"/>
                </a:solidFill>
                <a:uFill>
                  <a:solidFill>
                    <a:srgbClr val="FFFFFF"/>
                  </a:solidFill>
                </a:uFill>
                <a:latin typeface="Arial"/>
              </a:rPr>
              <a:t>the FreeBSD jail mechanism restricts the activities of a process in a jail can with respect to the rest of the system. In effect, jailed processes are sandboxed. They are bound to specific IP addresses, and a jailed process cannot access divert or routing sockets. </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37</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04001" y="301321"/>
            <a:ext cx="9071640" cy="1262160"/>
          </a:xfrm>
          <a:prstGeom prst="rect">
            <a:avLst/>
          </a:prstGeom>
          <a:noFill/>
          <a:ln>
            <a:noFill/>
          </a:ln>
        </p:spPr>
        <p:txBody>
          <a:bodyPr lIns="0" tIns="0" rIns="0" bIns="0" anchor="ctr"/>
          <a:lstStyle/>
          <a:p>
            <a:pPr algn="ctr"/>
            <a:endParaRPr lang="en-IN" sz="4400" spc="-1" dirty="0">
              <a:solidFill>
                <a:srgbClr val="000000"/>
              </a:solidFill>
              <a:uFill>
                <a:solidFill>
                  <a:srgbClr val="FFFFFF"/>
                </a:solidFill>
              </a:uFill>
              <a:latin typeface="Arial"/>
            </a:endParaRPr>
          </a:p>
        </p:txBody>
      </p:sp>
      <p:sp>
        <p:nvSpPr>
          <p:cNvPr id="140" name="TextShape 2"/>
          <p:cNvSpPr txBox="1"/>
          <p:nvPr/>
        </p:nvSpPr>
        <p:spPr>
          <a:xfrm>
            <a:off x="504001" y="1769040"/>
            <a:ext cx="9071640" cy="4384440"/>
          </a:xfrm>
          <a:prstGeom prst="rect">
            <a:avLst/>
          </a:prstGeom>
          <a:noFill/>
          <a:ln>
            <a:noFill/>
          </a:ln>
        </p:spPr>
        <p:txBody>
          <a:bodyPr lIns="0" tIns="0" rIns="0" bIns="0"/>
          <a:lstStyle/>
          <a:p>
            <a:pPr marL="431955" indent="-323966" algn="ctr">
              <a:buClr>
                <a:srgbClr val="000000"/>
              </a:buClr>
              <a:buSzPct val="45000"/>
            </a:pPr>
            <a:r>
              <a:rPr lang="en-IN" sz="3200" b="1" spc="-1" dirty="0" smtClean="0">
                <a:solidFill>
                  <a:srgbClr val="000000"/>
                </a:solidFill>
                <a:uFill>
                  <a:solidFill>
                    <a:srgbClr val="FFFFFF"/>
                  </a:solidFill>
                </a:uFill>
                <a:latin typeface="Arial"/>
              </a:rPr>
              <a:t>Demonstration 3</a:t>
            </a:r>
          </a:p>
          <a:p>
            <a:pPr marL="431955" indent="-323966" algn="ctr">
              <a:buClr>
                <a:srgbClr val="000000"/>
              </a:buClr>
              <a:buSzPct val="45000"/>
            </a:pPr>
            <a:endParaRPr lang="en-IN" sz="3200" b="1" spc="-1" dirty="0">
              <a:solidFill>
                <a:srgbClr val="000000"/>
              </a:solidFill>
              <a:uFill>
                <a:solidFill>
                  <a:srgbClr val="FFFFFF"/>
                </a:solidFill>
              </a:uFill>
              <a:latin typeface="Arial"/>
            </a:endParaRPr>
          </a:p>
          <a:p>
            <a:pPr marL="431955" indent="-323966" algn="ctr">
              <a:buClr>
                <a:srgbClr val="000000"/>
              </a:buClr>
              <a:buSzPct val="45000"/>
            </a:pPr>
            <a:r>
              <a:rPr lang="en-IN" sz="3200" b="1" spc="-1" dirty="0" smtClean="0">
                <a:solidFill>
                  <a:srgbClr val="000000"/>
                </a:solidFill>
                <a:uFill>
                  <a:solidFill>
                    <a:srgbClr val="FFFFFF"/>
                  </a:solidFill>
                </a:uFill>
                <a:latin typeface="Arial"/>
              </a:rPr>
              <a:t> </a:t>
            </a:r>
            <a:endParaRPr lang="en-IN" sz="3200" b="1"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682858" y="2565391"/>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38</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Capability</a:t>
            </a:r>
          </a:p>
        </p:txBody>
      </p:sp>
      <p:sp>
        <p:nvSpPr>
          <p:cNvPr id="142" name="TextShape 2"/>
          <p:cNvSpPr txBox="1"/>
          <p:nvPr/>
        </p:nvSpPr>
        <p:spPr>
          <a:xfrm>
            <a:off x="504001" y="1769040"/>
            <a:ext cx="9071640" cy="4384440"/>
          </a:xfrm>
          <a:prstGeom prst="rect">
            <a:avLst/>
          </a:prstGeom>
          <a:noFill/>
          <a:ln>
            <a:noFill/>
          </a:ln>
        </p:spPr>
        <p:txBody>
          <a:bodyPr lIns="0" tIns="0" rIns="0" bIns="0"/>
          <a:lstStyle/>
          <a:p>
            <a:pPr marL="431955" indent="-323966" algn="just">
              <a:buClr>
                <a:srgbClr val="000000"/>
              </a:buClr>
              <a:buSzPct val="45000"/>
              <a:buFont typeface="Wingdings" charset="2"/>
              <a:buChar char=""/>
            </a:pPr>
            <a:r>
              <a:rPr lang="en-IN" sz="2000" spc="-1" dirty="0">
                <a:solidFill>
                  <a:srgbClr val="000000"/>
                </a:solidFill>
                <a:uFill>
                  <a:solidFill>
                    <a:srgbClr val="FFFFFF"/>
                  </a:solidFill>
                </a:uFill>
                <a:latin typeface="Arial"/>
              </a:rPr>
              <a:t>Capability provide fine-grained control over </a:t>
            </a:r>
            <a:r>
              <a:rPr lang="en-IN" sz="2000" spc="-1" dirty="0" err="1">
                <a:solidFill>
                  <a:srgbClr val="000000"/>
                </a:solidFill>
                <a:uFill>
                  <a:solidFill>
                    <a:srgbClr val="FFFFFF"/>
                  </a:solidFill>
                </a:uFill>
                <a:latin typeface="Arial"/>
              </a:rPr>
              <a:t>superuser</a:t>
            </a:r>
            <a:r>
              <a:rPr lang="en-IN" sz="2000" spc="-1" dirty="0">
                <a:solidFill>
                  <a:srgbClr val="000000"/>
                </a:solidFill>
                <a:uFill>
                  <a:solidFill>
                    <a:srgbClr val="FFFFFF"/>
                  </a:solidFill>
                </a:uFill>
                <a:latin typeface="Arial"/>
              </a:rPr>
              <a:t> permissions, allowing use of the root user to be avoided. </a:t>
            </a:r>
            <a:endParaRPr lang="en-IN" sz="2000" spc="-1" dirty="0" smtClean="0">
              <a:solidFill>
                <a:srgbClr val="000000"/>
              </a:solidFill>
              <a:uFill>
                <a:solidFill>
                  <a:srgbClr val="FFFFFF"/>
                </a:solidFill>
              </a:uFill>
              <a:latin typeface="Arial"/>
            </a:endParaRPr>
          </a:p>
          <a:p>
            <a:pPr marL="431955" indent="-323966" algn="just">
              <a:buClr>
                <a:srgbClr val="000000"/>
              </a:buClr>
              <a:buSzPct val="45000"/>
            </a:pPr>
            <a:endParaRPr lang="en-IN" sz="2000" spc="-1" dirty="0" smtClean="0">
              <a:solidFill>
                <a:srgbClr val="000000"/>
              </a:solidFill>
              <a:uFill>
                <a:solidFill>
                  <a:srgbClr val="FFFFFF"/>
                </a:solidFill>
              </a:uFill>
              <a:latin typeface="Arial"/>
            </a:endParaRPr>
          </a:p>
          <a:p>
            <a:pPr marL="431955" indent="-323966" algn="just">
              <a:buClr>
                <a:srgbClr val="000000"/>
              </a:buClr>
              <a:buSzPct val="45000"/>
              <a:buFont typeface="Wingdings" charset="2"/>
              <a:buChar char=""/>
            </a:pPr>
            <a:r>
              <a:rPr lang="en-IN" sz="2000" spc="-1" dirty="0" smtClean="0">
                <a:solidFill>
                  <a:srgbClr val="000000"/>
                </a:solidFill>
                <a:uFill>
                  <a:solidFill>
                    <a:srgbClr val="FFFFFF"/>
                  </a:solidFill>
                </a:uFill>
                <a:latin typeface="Arial"/>
              </a:rPr>
              <a:t>Software </a:t>
            </a:r>
            <a:r>
              <a:rPr lang="en-IN" sz="2000" spc="-1" dirty="0">
                <a:solidFill>
                  <a:srgbClr val="000000"/>
                </a:solidFill>
                <a:uFill>
                  <a:solidFill>
                    <a:srgbClr val="FFFFFF"/>
                  </a:solidFill>
                </a:uFill>
                <a:latin typeface="Arial"/>
              </a:rPr>
              <a:t>developers are encouraged to replace uses of the powerful </a:t>
            </a:r>
            <a:r>
              <a:rPr lang="en-IN" sz="2000" spc="-1" dirty="0" err="1">
                <a:solidFill>
                  <a:srgbClr val="000000"/>
                </a:solidFill>
                <a:uFill>
                  <a:solidFill>
                    <a:srgbClr val="FFFFFF"/>
                  </a:solidFill>
                </a:uFill>
                <a:latin typeface="Arial"/>
              </a:rPr>
              <a:t>setuid</a:t>
            </a:r>
            <a:r>
              <a:rPr lang="en-IN" sz="2000" spc="-1" dirty="0">
                <a:solidFill>
                  <a:srgbClr val="000000"/>
                </a:solidFill>
                <a:uFill>
                  <a:solidFill>
                    <a:srgbClr val="FFFFFF"/>
                  </a:solidFill>
                </a:uFill>
                <a:latin typeface="Arial"/>
              </a:rPr>
              <a:t> attribute in a system binary with a more minimal set of capabilities. </a:t>
            </a:r>
            <a:endParaRPr lang="en-IN" sz="2000" spc="-1" dirty="0" smtClean="0">
              <a:solidFill>
                <a:srgbClr val="000000"/>
              </a:solidFill>
              <a:uFill>
                <a:solidFill>
                  <a:srgbClr val="FFFFFF"/>
                </a:solidFill>
              </a:uFill>
              <a:latin typeface="Arial"/>
            </a:endParaRPr>
          </a:p>
          <a:p>
            <a:pPr marL="431955" indent="-323966" algn="just">
              <a:buClr>
                <a:srgbClr val="000000"/>
              </a:buClr>
              <a:buSzPct val="45000"/>
            </a:pPr>
            <a:endParaRPr lang="en-IN" sz="2000" spc="-1" dirty="0" smtClean="0">
              <a:solidFill>
                <a:srgbClr val="000000"/>
              </a:solidFill>
              <a:uFill>
                <a:solidFill>
                  <a:srgbClr val="FFFFFF"/>
                </a:solidFill>
              </a:uFill>
              <a:latin typeface="Arial"/>
            </a:endParaRPr>
          </a:p>
          <a:p>
            <a:pPr marL="431955" indent="-323966" algn="just">
              <a:buClr>
                <a:srgbClr val="000000"/>
              </a:buClr>
              <a:buSzPct val="45000"/>
              <a:buFont typeface="Wingdings" charset="2"/>
              <a:buChar char=""/>
            </a:pPr>
            <a:r>
              <a:rPr lang="en-IN" sz="2000" spc="-1" dirty="0" smtClean="0">
                <a:solidFill>
                  <a:srgbClr val="000000"/>
                </a:solidFill>
                <a:uFill>
                  <a:solidFill>
                    <a:srgbClr val="FFFFFF"/>
                  </a:solidFill>
                </a:uFill>
                <a:latin typeface="Arial"/>
              </a:rPr>
              <a:t>Many </a:t>
            </a:r>
            <a:r>
              <a:rPr lang="en-IN" sz="2000" spc="-1" dirty="0">
                <a:solidFill>
                  <a:srgbClr val="000000"/>
                </a:solidFill>
                <a:uFill>
                  <a:solidFill>
                    <a:srgbClr val="FFFFFF"/>
                  </a:solidFill>
                </a:uFill>
                <a:latin typeface="Arial"/>
              </a:rPr>
              <a:t>packages make use of capabilities, such as CAP_NET_RAW being used for the ping binary provided by </a:t>
            </a:r>
            <a:r>
              <a:rPr lang="en-IN" sz="2000" spc="-1" dirty="0" err="1">
                <a:solidFill>
                  <a:srgbClr val="000000"/>
                </a:solidFill>
                <a:uFill>
                  <a:solidFill>
                    <a:srgbClr val="FFFFFF"/>
                  </a:solidFill>
                </a:uFill>
                <a:latin typeface="Arial"/>
              </a:rPr>
              <a:t>iputils</a:t>
            </a:r>
            <a:r>
              <a:rPr lang="en-IN" sz="2000" spc="-1" dirty="0">
                <a:solidFill>
                  <a:srgbClr val="000000"/>
                </a:solidFill>
                <a:uFill>
                  <a:solidFill>
                    <a:srgbClr val="FFFFFF"/>
                  </a:solidFill>
                </a:uFill>
                <a:latin typeface="Arial"/>
              </a:rPr>
              <a:t>. This enables e.g. ping to be run by a normal user (as with the </a:t>
            </a:r>
            <a:r>
              <a:rPr lang="en-IN" sz="2000" spc="-1" dirty="0" err="1">
                <a:solidFill>
                  <a:srgbClr val="000000"/>
                </a:solidFill>
                <a:uFill>
                  <a:solidFill>
                    <a:srgbClr val="FFFFFF"/>
                  </a:solidFill>
                </a:uFill>
                <a:latin typeface="Arial"/>
              </a:rPr>
              <a:t>setuid</a:t>
            </a:r>
            <a:r>
              <a:rPr lang="en-IN" sz="2000" spc="-1" dirty="0">
                <a:solidFill>
                  <a:srgbClr val="000000"/>
                </a:solidFill>
                <a:uFill>
                  <a:solidFill>
                    <a:srgbClr val="FFFFFF"/>
                  </a:solidFill>
                </a:uFill>
                <a:latin typeface="Arial"/>
              </a:rPr>
              <a:t> method), while at the same time limiting the security consequences of a potential vulnerability in ping.</a:t>
            </a:r>
          </a:p>
          <a:p>
            <a:pPr marL="431955" indent="-323966">
              <a:buClr>
                <a:srgbClr val="000000"/>
              </a:buClr>
              <a:buSzPct val="45000"/>
            </a:pPr>
            <a:r>
              <a:rPr lang="en-IN" sz="2400" spc="-1" dirty="0">
                <a:solidFill>
                  <a:srgbClr val="000000"/>
                </a:solidFill>
                <a:uFill>
                  <a:solidFill>
                    <a:srgbClr val="FFFFFF"/>
                  </a:solidFill>
                </a:uFill>
                <a:latin typeface="Arial"/>
              </a:rPr>
              <a:t> </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39</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High level </a:t>
            </a:r>
            <a:r>
              <a:rPr lang="en-IN" sz="4400" b="1" spc="-1" dirty="0">
                <a:solidFill>
                  <a:srgbClr val="000000"/>
                </a:solidFill>
                <a:uFill>
                  <a:solidFill>
                    <a:srgbClr val="FFFFFF"/>
                  </a:solidFill>
                </a:uFill>
                <a:latin typeface="Arial"/>
              </a:rPr>
              <a:t>View: Lightweight VM</a:t>
            </a:r>
          </a:p>
        </p:txBody>
      </p:sp>
      <p:sp>
        <p:nvSpPr>
          <p:cNvPr id="52"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3200" b="1" spc="-1" dirty="0">
                <a:solidFill>
                  <a:srgbClr val="000000"/>
                </a:solidFill>
                <a:uFill>
                  <a:solidFill>
                    <a:srgbClr val="FFFFFF"/>
                  </a:solidFill>
                </a:uFill>
                <a:latin typeface="Arial"/>
              </a:rPr>
              <a:t>I can get a shell on it</a:t>
            </a:r>
            <a:endParaRPr lang="en-IN" sz="32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through SSH or otherwise</a:t>
            </a:r>
          </a:p>
          <a:p>
            <a:pPr marL="431955" indent="-323966">
              <a:buClr>
                <a:srgbClr val="000000"/>
              </a:buClr>
              <a:buSzPct val="45000"/>
              <a:buFont typeface="Wingdings" charset="2"/>
              <a:buChar char=""/>
            </a:pPr>
            <a:r>
              <a:rPr lang="en-IN" sz="3200" b="1" spc="-1" dirty="0">
                <a:solidFill>
                  <a:srgbClr val="000000"/>
                </a:solidFill>
                <a:uFill>
                  <a:solidFill>
                    <a:srgbClr val="FFFFFF"/>
                  </a:solidFill>
                </a:uFill>
                <a:latin typeface="Arial"/>
              </a:rPr>
              <a:t>It "feels" like a VM</a:t>
            </a:r>
            <a:endParaRPr lang="en-IN" sz="32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own process space</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own network interface</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can run stuff as root</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can install packages</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can run services</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can mess up routing, iptables</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04001" y="301321"/>
            <a:ext cx="9071640" cy="1262160"/>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Capability: how do you implement it</a:t>
            </a:r>
          </a:p>
        </p:txBody>
      </p:sp>
      <p:sp>
        <p:nvSpPr>
          <p:cNvPr id="144"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A process has three sets of bitmaps called the </a:t>
            </a:r>
            <a:endParaRPr lang="en-IN" sz="2000" spc="-1" dirty="0" smtClean="0">
              <a:solidFill>
                <a:srgbClr val="000000"/>
              </a:solidFill>
              <a:uFill>
                <a:solidFill>
                  <a:srgbClr val="FFFFFF"/>
                </a:solidFill>
              </a:uFill>
              <a:latin typeface="Arial"/>
            </a:endParaRPr>
          </a:p>
          <a:p>
            <a:pPr marL="889107" lvl="1"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Inheritable(</a:t>
            </a:r>
            <a:r>
              <a:rPr lang="en-IN" sz="2000" spc="-1" dirty="0" err="1" smtClean="0">
                <a:solidFill>
                  <a:srgbClr val="000000"/>
                </a:solidFill>
                <a:uFill>
                  <a:solidFill>
                    <a:srgbClr val="FFFFFF"/>
                  </a:solidFill>
                </a:uFill>
                <a:latin typeface="Arial"/>
              </a:rPr>
              <a:t>i</a:t>
            </a:r>
            <a:r>
              <a:rPr lang="en-IN" sz="2000" spc="-1" dirty="0" smtClean="0">
                <a:solidFill>
                  <a:srgbClr val="000000"/>
                </a:solidFill>
                <a:uFill>
                  <a:solidFill>
                    <a:srgbClr val="FFFFFF"/>
                  </a:solidFill>
                </a:uFill>
                <a:latin typeface="Arial"/>
              </a:rPr>
              <a:t>)</a:t>
            </a:r>
          </a:p>
          <a:p>
            <a:pPr marL="889107" lvl="1"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Permitted(p),</a:t>
            </a:r>
          </a:p>
          <a:p>
            <a:pPr marL="889107" lvl="1"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Effective(e) </a:t>
            </a:r>
          </a:p>
          <a:p>
            <a:pPr marL="889107" lvl="1" indent="-323966">
              <a:buClr>
                <a:srgbClr val="000000"/>
              </a:buClr>
              <a:buSzPct val="45000"/>
              <a:buFont typeface="Wingdings" charset="2"/>
              <a:buChar char=""/>
            </a:pPr>
            <a:endParaRPr lang="en-IN" sz="2000" spc="-1" dirty="0" smtClean="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Each </a:t>
            </a:r>
            <a:r>
              <a:rPr lang="en-IN" sz="2000" spc="-1" dirty="0">
                <a:solidFill>
                  <a:srgbClr val="000000"/>
                </a:solidFill>
                <a:uFill>
                  <a:solidFill>
                    <a:srgbClr val="FFFFFF"/>
                  </a:solidFill>
                </a:uFill>
                <a:latin typeface="Arial"/>
              </a:rPr>
              <a:t>capability </a:t>
            </a:r>
            <a:r>
              <a:rPr lang="en-IN" sz="2000" spc="-1" dirty="0" smtClean="0">
                <a:solidFill>
                  <a:srgbClr val="000000"/>
                </a:solidFill>
                <a:uFill>
                  <a:solidFill>
                    <a:srgbClr val="FFFFFF"/>
                  </a:solidFill>
                </a:uFill>
                <a:latin typeface="Arial"/>
              </a:rPr>
              <a:t>is implemented </a:t>
            </a:r>
            <a:r>
              <a:rPr lang="en-IN" sz="2000" spc="-1" dirty="0">
                <a:solidFill>
                  <a:srgbClr val="000000"/>
                </a:solidFill>
                <a:uFill>
                  <a:solidFill>
                    <a:srgbClr val="FFFFFF"/>
                  </a:solidFill>
                </a:uFill>
                <a:latin typeface="Arial"/>
              </a:rPr>
              <a:t>as a bit in each of these bitmaps which is either set </a:t>
            </a:r>
            <a:r>
              <a:rPr lang="en-IN" sz="2000" spc="-1" dirty="0" smtClean="0">
                <a:solidFill>
                  <a:srgbClr val="000000"/>
                </a:solidFill>
                <a:uFill>
                  <a:solidFill>
                    <a:srgbClr val="FFFFFF"/>
                  </a:solidFill>
                </a:uFill>
                <a:latin typeface="Arial"/>
              </a:rPr>
              <a:t>or unset</a:t>
            </a:r>
            <a:r>
              <a:rPr lang="en-IN" sz="2000" spc="-1" dirty="0">
                <a:solidFill>
                  <a:srgbClr val="000000"/>
                </a:solidFill>
                <a:uFill>
                  <a:solidFill>
                    <a:srgbClr val="FFFFFF"/>
                  </a:solidFill>
                </a:uFill>
                <a:latin typeface="Arial"/>
              </a:rPr>
              <a:t>.  </a:t>
            </a:r>
            <a:endParaRPr lang="en-IN" sz="2000" spc="-1" dirty="0" smtClean="0">
              <a:solidFill>
                <a:srgbClr val="000000"/>
              </a:solidFill>
              <a:uFill>
                <a:solidFill>
                  <a:srgbClr val="FFFFFF"/>
                </a:solidFill>
              </a:uFill>
              <a:latin typeface="Arial"/>
            </a:endParaRPr>
          </a:p>
          <a:p>
            <a:pPr marL="431955" indent="-323966">
              <a:buClr>
                <a:srgbClr val="000000"/>
              </a:buClr>
              <a:buSzPct val="45000"/>
            </a:pPr>
            <a:endParaRPr lang="en-IN" sz="2000" spc="-1" dirty="0" smtClean="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When </a:t>
            </a:r>
            <a:r>
              <a:rPr lang="en-IN" sz="2000" spc="-1" dirty="0">
                <a:solidFill>
                  <a:srgbClr val="000000"/>
                </a:solidFill>
                <a:uFill>
                  <a:solidFill>
                    <a:srgbClr val="FFFFFF"/>
                  </a:solidFill>
                </a:uFill>
                <a:latin typeface="Arial"/>
              </a:rPr>
              <a:t>a process tries to do a privileged operation, </a:t>
            </a:r>
            <a:r>
              <a:rPr lang="en-IN" sz="2000" spc="-1" dirty="0" smtClean="0">
                <a:solidFill>
                  <a:srgbClr val="000000"/>
                </a:solidFill>
                <a:uFill>
                  <a:solidFill>
                    <a:srgbClr val="FFFFFF"/>
                  </a:solidFill>
                </a:uFill>
                <a:latin typeface="Arial"/>
              </a:rPr>
              <a:t>the operating </a:t>
            </a:r>
            <a:r>
              <a:rPr lang="en-IN" sz="2000" spc="-1" dirty="0">
                <a:solidFill>
                  <a:srgbClr val="000000"/>
                </a:solidFill>
                <a:uFill>
                  <a:solidFill>
                    <a:srgbClr val="FFFFFF"/>
                  </a:solidFill>
                </a:uFill>
                <a:latin typeface="Arial"/>
              </a:rPr>
              <a:t>system will check the appropriate bit in the effective </a:t>
            </a:r>
            <a:r>
              <a:rPr lang="en-IN" sz="2000" spc="-1" dirty="0" smtClean="0">
                <a:solidFill>
                  <a:srgbClr val="000000"/>
                </a:solidFill>
                <a:uFill>
                  <a:solidFill>
                    <a:srgbClr val="FFFFFF"/>
                  </a:solidFill>
                </a:uFill>
                <a:latin typeface="Arial"/>
              </a:rPr>
              <a:t>set of </a:t>
            </a:r>
            <a:r>
              <a:rPr lang="en-IN" sz="2000" spc="-1" dirty="0">
                <a:solidFill>
                  <a:srgbClr val="000000"/>
                </a:solidFill>
                <a:uFill>
                  <a:solidFill>
                    <a:srgbClr val="FFFFFF"/>
                  </a:solidFill>
                </a:uFill>
                <a:latin typeface="Arial"/>
              </a:rPr>
              <a:t>the process (instead of checking whether the effective </a:t>
            </a:r>
            <a:r>
              <a:rPr lang="en-IN" sz="2000" spc="-1" dirty="0" err="1">
                <a:solidFill>
                  <a:srgbClr val="000000"/>
                </a:solidFill>
                <a:uFill>
                  <a:solidFill>
                    <a:srgbClr val="FFFFFF"/>
                  </a:solidFill>
                </a:uFill>
                <a:latin typeface="Arial"/>
              </a:rPr>
              <a:t>uid</a:t>
            </a:r>
            <a:r>
              <a:rPr lang="en-IN" sz="2000" spc="-1" dirty="0">
                <a:solidFill>
                  <a:srgbClr val="000000"/>
                </a:solidFill>
                <a:uFill>
                  <a:solidFill>
                    <a:srgbClr val="FFFFFF"/>
                  </a:solidFill>
                </a:uFill>
                <a:latin typeface="Arial"/>
              </a:rPr>
              <a:t> of </a:t>
            </a:r>
            <a:r>
              <a:rPr lang="en-IN" sz="2000" spc="-1" dirty="0" smtClean="0">
                <a:solidFill>
                  <a:srgbClr val="000000"/>
                </a:solidFill>
                <a:uFill>
                  <a:solidFill>
                    <a:srgbClr val="FFFFFF"/>
                  </a:solidFill>
                </a:uFill>
                <a:latin typeface="Arial"/>
              </a:rPr>
              <a:t>the process </a:t>
            </a:r>
            <a:r>
              <a:rPr lang="en-IN" sz="2000" spc="-1" dirty="0" err="1">
                <a:solidFill>
                  <a:srgbClr val="000000"/>
                </a:solidFill>
                <a:uFill>
                  <a:solidFill>
                    <a:srgbClr val="FFFFFF"/>
                  </a:solidFill>
                </a:uFill>
                <a:latin typeface="Arial"/>
              </a:rPr>
              <a:t>i</a:t>
            </a:r>
            <a:r>
              <a:rPr lang="en-IN" sz="2000" spc="-1" dirty="0">
                <a:solidFill>
                  <a:srgbClr val="000000"/>
                </a:solidFill>
                <a:uFill>
                  <a:solidFill>
                    <a:srgbClr val="FFFFFF"/>
                  </a:solidFill>
                </a:uFill>
                <a:latin typeface="Arial"/>
              </a:rPr>
              <a:t> 0 as is normally done). </a:t>
            </a:r>
            <a:endParaRPr lang="en-IN" sz="2000" spc="-1" dirty="0" smtClean="0">
              <a:solidFill>
                <a:srgbClr val="000000"/>
              </a:solidFill>
              <a:uFill>
                <a:solidFill>
                  <a:srgbClr val="FFFFFF"/>
                </a:solidFill>
              </a:uFill>
              <a:latin typeface="Arial"/>
            </a:endParaRPr>
          </a:p>
          <a:p>
            <a:pPr marL="431955" indent="-323966">
              <a:buClr>
                <a:srgbClr val="000000"/>
              </a:buClr>
              <a:buSzPct val="45000"/>
            </a:pPr>
            <a:r>
              <a:rPr lang="en-IN" sz="2000" spc="-1" dirty="0" smtClean="0">
                <a:solidFill>
                  <a:srgbClr val="000000"/>
                </a:solidFill>
                <a:uFill>
                  <a:solidFill>
                    <a:srgbClr val="FFFFFF"/>
                  </a:solidFill>
                </a:uFill>
                <a:latin typeface="Arial"/>
              </a:rPr>
              <a:t> </a:t>
            </a:r>
          </a:p>
          <a:p>
            <a:pPr marL="889107" lvl="1" indent="-323966">
              <a:buClr>
                <a:srgbClr val="000000"/>
              </a:buClr>
              <a:buSzPct val="45000"/>
              <a:buFont typeface="Wingdings" charset="2"/>
              <a:buChar char=""/>
            </a:pPr>
            <a:r>
              <a:rPr lang="en-IN" sz="1600" spc="-1" dirty="0" smtClean="0">
                <a:solidFill>
                  <a:srgbClr val="000000"/>
                </a:solidFill>
                <a:uFill>
                  <a:solidFill>
                    <a:srgbClr val="FFFFFF"/>
                  </a:solidFill>
                </a:uFill>
                <a:latin typeface="Arial"/>
              </a:rPr>
              <a:t>For </a:t>
            </a:r>
            <a:r>
              <a:rPr lang="en-IN" sz="1600" spc="-1" dirty="0">
                <a:solidFill>
                  <a:srgbClr val="000000"/>
                </a:solidFill>
                <a:uFill>
                  <a:solidFill>
                    <a:srgbClr val="FFFFFF"/>
                  </a:solidFill>
                </a:uFill>
                <a:latin typeface="Arial"/>
              </a:rPr>
              <a:t>example, when a process </a:t>
            </a:r>
            <a:r>
              <a:rPr lang="en-IN" sz="1600" spc="-1" dirty="0" smtClean="0">
                <a:solidFill>
                  <a:srgbClr val="000000"/>
                </a:solidFill>
                <a:uFill>
                  <a:solidFill>
                    <a:srgbClr val="FFFFFF"/>
                  </a:solidFill>
                </a:uFill>
                <a:latin typeface="Arial"/>
              </a:rPr>
              <a:t>tries to </a:t>
            </a:r>
            <a:r>
              <a:rPr lang="en-IN" sz="1600" spc="-1" dirty="0">
                <a:solidFill>
                  <a:srgbClr val="000000"/>
                </a:solidFill>
                <a:uFill>
                  <a:solidFill>
                    <a:srgbClr val="FFFFFF"/>
                  </a:solidFill>
                </a:uFill>
                <a:latin typeface="Arial"/>
              </a:rPr>
              <a:t>set the clock, the Linux kernel will check that the process has </a:t>
            </a:r>
            <a:r>
              <a:rPr lang="en-IN" sz="1600" spc="-1" dirty="0" smtClean="0">
                <a:solidFill>
                  <a:srgbClr val="000000"/>
                </a:solidFill>
                <a:uFill>
                  <a:solidFill>
                    <a:srgbClr val="FFFFFF"/>
                  </a:solidFill>
                </a:uFill>
                <a:latin typeface="Arial"/>
              </a:rPr>
              <a:t>the CAP_SYS_TIME </a:t>
            </a:r>
            <a:r>
              <a:rPr lang="en-IN" sz="1600" spc="-1" dirty="0">
                <a:solidFill>
                  <a:srgbClr val="000000"/>
                </a:solidFill>
                <a:uFill>
                  <a:solidFill>
                    <a:srgbClr val="FFFFFF"/>
                  </a:solidFill>
                </a:uFill>
                <a:latin typeface="Arial"/>
              </a:rPr>
              <a:t>bit (which is currently bit 25) set in its effective set.</a:t>
            </a:r>
          </a:p>
          <a:p>
            <a:pPr marL="431955" indent="-323966">
              <a:buClr>
                <a:srgbClr val="000000"/>
              </a:buClr>
              <a:buSzPct val="45000"/>
            </a:pPr>
            <a:r>
              <a:rPr lang="en-IN" sz="2000" spc="-1" dirty="0">
                <a:solidFill>
                  <a:srgbClr val="000000"/>
                </a:solidFill>
                <a:uFill>
                  <a:solidFill>
                    <a:srgbClr val="FFFFFF"/>
                  </a:solidFill>
                </a:uFill>
                <a:latin typeface="Arial"/>
              </a:rPr>
              <a:t> </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40</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How does it play with </a:t>
            </a:r>
            <a:r>
              <a:rPr lang="en-IN" sz="4400" b="1" spc="-1" dirty="0" smtClean="0">
                <a:solidFill>
                  <a:srgbClr val="000000"/>
                </a:solidFill>
                <a:uFill>
                  <a:solidFill>
                    <a:srgbClr val="FFFFFF"/>
                  </a:solidFill>
                </a:uFill>
                <a:latin typeface="Arial"/>
              </a:rPr>
              <a:t>others?</a:t>
            </a:r>
            <a:endParaRPr lang="en-IN" sz="4400" b="1" spc="-1" dirty="0">
              <a:solidFill>
                <a:srgbClr val="000000"/>
              </a:solidFill>
              <a:uFill>
                <a:solidFill>
                  <a:srgbClr val="FFFFFF"/>
                </a:solidFill>
              </a:uFill>
              <a:latin typeface="Arial"/>
            </a:endParaRPr>
          </a:p>
        </p:txBody>
      </p:sp>
      <p:sp>
        <p:nvSpPr>
          <p:cNvPr id="146"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Files have capabilities.  Conceptually they have the same </a:t>
            </a:r>
            <a:r>
              <a:rPr lang="en-IN" sz="2000" spc="-1" dirty="0" smtClean="0">
                <a:solidFill>
                  <a:srgbClr val="000000"/>
                </a:solidFill>
                <a:uFill>
                  <a:solidFill>
                    <a:srgbClr val="FFFFFF"/>
                  </a:solidFill>
                </a:uFill>
                <a:latin typeface="Arial"/>
              </a:rPr>
              <a:t>three bitmaps </a:t>
            </a:r>
            <a:r>
              <a:rPr lang="en-IN" sz="2000" spc="-1" dirty="0">
                <a:solidFill>
                  <a:srgbClr val="000000"/>
                </a:solidFill>
                <a:uFill>
                  <a:solidFill>
                    <a:srgbClr val="FFFFFF"/>
                  </a:solidFill>
                </a:uFill>
                <a:latin typeface="Arial"/>
              </a:rPr>
              <a:t>that processes have, but to avoid confusion we call them </a:t>
            </a:r>
            <a:r>
              <a:rPr lang="en-IN" sz="2000" spc="-1" dirty="0" smtClean="0">
                <a:solidFill>
                  <a:srgbClr val="000000"/>
                </a:solidFill>
                <a:uFill>
                  <a:solidFill>
                    <a:srgbClr val="FFFFFF"/>
                  </a:solidFill>
                </a:uFill>
                <a:latin typeface="Arial"/>
              </a:rPr>
              <a:t>by other </a:t>
            </a:r>
            <a:r>
              <a:rPr lang="en-IN" sz="2000" spc="-1" dirty="0">
                <a:solidFill>
                  <a:srgbClr val="000000"/>
                </a:solidFill>
                <a:uFill>
                  <a:solidFill>
                    <a:srgbClr val="FFFFFF"/>
                  </a:solidFill>
                </a:uFill>
                <a:latin typeface="Arial"/>
              </a:rPr>
              <a:t>names. </a:t>
            </a:r>
            <a:r>
              <a:rPr lang="en-IN" sz="2000" spc="-1" dirty="0" smtClean="0">
                <a:solidFill>
                  <a:srgbClr val="000000"/>
                </a:solidFill>
                <a:uFill>
                  <a:solidFill>
                    <a:srgbClr val="FFFFFF"/>
                  </a:solidFill>
                </a:uFill>
                <a:latin typeface="Arial"/>
              </a:rPr>
              <a:t>The three sets are called the allowed set, the forced set, and the effective set.</a:t>
            </a:r>
          </a:p>
          <a:p>
            <a:pPr marL="431955" indent="-323966">
              <a:buClr>
                <a:srgbClr val="000000"/>
              </a:buClr>
              <a:buSzPct val="45000"/>
            </a:pPr>
            <a:endParaRPr lang="en-IN" sz="2000" spc="-1" dirty="0" smtClean="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Only </a:t>
            </a:r>
            <a:r>
              <a:rPr lang="en-IN" sz="2000" spc="-1" dirty="0">
                <a:solidFill>
                  <a:srgbClr val="000000"/>
                </a:solidFill>
                <a:uFill>
                  <a:solidFill>
                    <a:srgbClr val="FFFFFF"/>
                  </a:solidFill>
                </a:uFill>
                <a:latin typeface="Arial"/>
              </a:rPr>
              <a:t>executable files have capabilities, libraries </a:t>
            </a:r>
            <a:r>
              <a:rPr lang="en-IN" sz="2000" spc="-1" dirty="0" smtClean="0">
                <a:solidFill>
                  <a:srgbClr val="000000"/>
                </a:solidFill>
                <a:uFill>
                  <a:solidFill>
                    <a:srgbClr val="FFFFFF"/>
                  </a:solidFill>
                </a:uFill>
                <a:latin typeface="Arial"/>
              </a:rPr>
              <a:t>don't have </a:t>
            </a:r>
            <a:r>
              <a:rPr lang="en-IN" sz="2000" spc="-1" dirty="0">
                <a:solidFill>
                  <a:srgbClr val="000000"/>
                </a:solidFill>
                <a:uFill>
                  <a:solidFill>
                    <a:srgbClr val="FFFFFF"/>
                  </a:solidFill>
                </a:uFill>
                <a:latin typeface="Arial"/>
              </a:rPr>
              <a:t>capabilities (yet</a:t>
            </a:r>
            <a:r>
              <a:rPr lang="en-IN" sz="2000" spc="-1" dirty="0" smtClean="0">
                <a:solidFill>
                  <a:srgbClr val="000000"/>
                </a:solidFill>
                <a:uFill>
                  <a:solidFill>
                    <a:srgbClr val="FFFFFF"/>
                  </a:solidFill>
                </a:uFill>
                <a:latin typeface="Arial"/>
              </a:rPr>
              <a:t>).</a:t>
            </a:r>
          </a:p>
          <a:p>
            <a:pPr marL="431955" indent="-323966">
              <a:buClr>
                <a:srgbClr val="000000"/>
              </a:buClr>
              <a:buSzPct val="45000"/>
            </a:pPr>
            <a:r>
              <a:rPr lang="en-IN" sz="2000" spc="-1" dirty="0" smtClean="0">
                <a:solidFill>
                  <a:srgbClr val="000000"/>
                </a:solidFill>
                <a:uFill>
                  <a:solidFill>
                    <a:srgbClr val="FFFFFF"/>
                  </a:solidFill>
                </a:uFill>
                <a:latin typeface="Arial"/>
              </a:rPr>
              <a:t>  </a:t>
            </a: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Users and Groups don't have associated capabilities from the </a:t>
            </a:r>
            <a:r>
              <a:rPr lang="en-IN" sz="2000" spc="-1" dirty="0" smtClean="0">
                <a:solidFill>
                  <a:srgbClr val="000000"/>
                </a:solidFill>
                <a:uFill>
                  <a:solidFill>
                    <a:srgbClr val="FFFFFF"/>
                  </a:solidFill>
                </a:uFill>
                <a:latin typeface="Arial"/>
              </a:rPr>
              <a:t>kernel's point </a:t>
            </a:r>
            <a:r>
              <a:rPr lang="en-IN" sz="2000" spc="-1" dirty="0">
                <a:solidFill>
                  <a:srgbClr val="000000"/>
                </a:solidFill>
                <a:uFill>
                  <a:solidFill>
                    <a:srgbClr val="FFFFFF"/>
                  </a:solidFill>
                </a:uFill>
                <a:latin typeface="Arial"/>
              </a:rPr>
              <a:t>of view, but it is entirely reasonable to associate users </a:t>
            </a:r>
            <a:r>
              <a:rPr lang="en-IN" sz="2000" spc="-1" dirty="0" smtClean="0">
                <a:solidFill>
                  <a:srgbClr val="000000"/>
                </a:solidFill>
                <a:uFill>
                  <a:solidFill>
                    <a:srgbClr val="FFFFFF"/>
                  </a:solidFill>
                </a:uFill>
                <a:latin typeface="Arial"/>
              </a:rPr>
              <a:t>or groups </a:t>
            </a:r>
            <a:r>
              <a:rPr lang="en-IN" sz="2000" spc="-1" dirty="0">
                <a:solidFill>
                  <a:srgbClr val="000000"/>
                </a:solidFill>
                <a:uFill>
                  <a:solidFill>
                    <a:srgbClr val="FFFFFF"/>
                  </a:solidFill>
                </a:uFill>
                <a:latin typeface="Arial"/>
              </a:rPr>
              <a:t>with capabilities.  By letting the "login" program set </a:t>
            </a:r>
            <a:r>
              <a:rPr lang="en-IN" sz="2000" spc="-1" dirty="0" smtClean="0">
                <a:solidFill>
                  <a:srgbClr val="000000"/>
                </a:solidFill>
                <a:uFill>
                  <a:solidFill>
                    <a:srgbClr val="FFFFFF"/>
                  </a:solidFill>
                </a:uFill>
                <a:latin typeface="Arial"/>
              </a:rPr>
              <a:t>some capabilities </a:t>
            </a:r>
            <a:r>
              <a:rPr lang="en-IN" sz="2000" spc="-1" dirty="0">
                <a:solidFill>
                  <a:srgbClr val="000000"/>
                </a:solidFill>
                <a:uFill>
                  <a:solidFill>
                    <a:srgbClr val="FFFFFF"/>
                  </a:solidFill>
                </a:uFill>
                <a:latin typeface="Arial"/>
              </a:rPr>
              <a:t>it is possible to make role users such as a backup </a:t>
            </a:r>
            <a:r>
              <a:rPr lang="en-IN" sz="2000" spc="-1" dirty="0" smtClean="0">
                <a:solidFill>
                  <a:srgbClr val="000000"/>
                </a:solidFill>
                <a:uFill>
                  <a:solidFill>
                    <a:srgbClr val="FFFFFF"/>
                  </a:solidFill>
                </a:uFill>
                <a:latin typeface="Arial"/>
              </a:rPr>
              <a:t>user that </a:t>
            </a:r>
            <a:r>
              <a:rPr lang="en-IN" sz="2000" spc="-1" dirty="0">
                <a:solidFill>
                  <a:srgbClr val="000000"/>
                </a:solidFill>
                <a:uFill>
                  <a:solidFill>
                    <a:srgbClr val="FFFFFF"/>
                  </a:solidFill>
                </a:uFill>
                <a:latin typeface="Arial"/>
              </a:rPr>
              <a:t>will have the CAP_DAC_READ_SEARCH capability and be able to </a:t>
            </a:r>
            <a:r>
              <a:rPr lang="en-IN" sz="2000" spc="-1" dirty="0" smtClean="0">
                <a:solidFill>
                  <a:srgbClr val="000000"/>
                </a:solidFill>
                <a:uFill>
                  <a:solidFill>
                    <a:srgbClr val="FFFFFF"/>
                  </a:solidFill>
                </a:uFill>
                <a:latin typeface="Arial"/>
              </a:rPr>
              <a:t>do backups</a:t>
            </a:r>
            <a:r>
              <a:rPr lang="en-IN" sz="2000" spc="-1" dirty="0">
                <a:solidFill>
                  <a:srgbClr val="000000"/>
                </a:solidFill>
                <a:uFill>
                  <a:solidFill>
                    <a:srgbClr val="FFFFFF"/>
                  </a:solidFill>
                </a:uFill>
                <a:latin typeface="Arial"/>
              </a:rPr>
              <a:t>.  This could also be implemented as a PAM module, but </a:t>
            </a:r>
            <a:r>
              <a:rPr lang="en-IN" sz="2000" spc="-1" dirty="0" smtClean="0">
                <a:solidFill>
                  <a:srgbClr val="000000"/>
                </a:solidFill>
                <a:uFill>
                  <a:solidFill>
                    <a:srgbClr val="FFFFFF"/>
                  </a:solidFill>
                </a:uFill>
                <a:latin typeface="Arial"/>
              </a:rPr>
              <a:t>nobody has </a:t>
            </a:r>
            <a:r>
              <a:rPr lang="en-IN" sz="2000" spc="-1" dirty="0">
                <a:solidFill>
                  <a:srgbClr val="000000"/>
                </a:solidFill>
                <a:uFill>
                  <a:solidFill>
                    <a:srgbClr val="FFFFFF"/>
                  </a:solidFill>
                </a:uFill>
                <a:latin typeface="Arial"/>
              </a:rPr>
              <a:t>implemented one yet.</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41</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Capability Lifecycle</a:t>
            </a:r>
          </a:p>
        </p:txBody>
      </p:sp>
      <p:sp>
        <p:nvSpPr>
          <p:cNvPr id="148"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pPr>
            <a:r>
              <a:rPr lang="en-IN" sz="1600" spc="-1" dirty="0">
                <a:solidFill>
                  <a:srgbClr val="000000"/>
                </a:solidFill>
                <a:uFill>
                  <a:solidFill>
                    <a:srgbClr val="FFFFFF"/>
                  </a:solidFill>
                </a:uFill>
                <a:latin typeface="Arial"/>
              </a:rPr>
              <a:t> </a:t>
            </a:r>
          </a:p>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The capability rules are the rules used to set the capabilities of </a:t>
            </a:r>
            <a:r>
              <a:rPr lang="en-IN" sz="1600" spc="-1" dirty="0" smtClean="0">
                <a:solidFill>
                  <a:srgbClr val="000000"/>
                </a:solidFill>
                <a:uFill>
                  <a:solidFill>
                    <a:srgbClr val="FFFFFF"/>
                  </a:solidFill>
                </a:uFill>
                <a:latin typeface="Arial"/>
              </a:rPr>
              <a:t>the new </a:t>
            </a:r>
            <a:r>
              <a:rPr lang="en-IN" sz="1600" spc="-1" dirty="0">
                <a:solidFill>
                  <a:srgbClr val="000000"/>
                </a:solidFill>
                <a:uFill>
                  <a:solidFill>
                    <a:srgbClr val="FFFFFF"/>
                  </a:solidFill>
                </a:uFill>
                <a:latin typeface="Arial"/>
              </a:rPr>
              <a:t>process image after an exec. </a:t>
            </a:r>
            <a:r>
              <a:rPr lang="en-IN" sz="1600" spc="-1" dirty="0" smtClean="0">
                <a:solidFill>
                  <a:srgbClr val="000000"/>
                </a:solidFill>
                <a:uFill>
                  <a:solidFill>
                    <a:srgbClr val="FFFFFF"/>
                  </a:solidFill>
                </a:uFill>
                <a:latin typeface="Arial"/>
              </a:rPr>
              <a:t>They </a:t>
            </a:r>
            <a:r>
              <a:rPr lang="en-IN" sz="1600" spc="-1" dirty="0">
                <a:solidFill>
                  <a:srgbClr val="000000"/>
                </a:solidFill>
                <a:uFill>
                  <a:solidFill>
                    <a:srgbClr val="FFFFFF"/>
                  </a:solidFill>
                </a:uFill>
                <a:latin typeface="Arial"/>
              </a:rPr>
              <a:t>work like this</a:t>
            </a:r>
            <a:r>
              <a:rPr lang="en-IN" sz="1600" spc="-1" dirty="0" smtClean="0">
                <a:solidFill>
                  <a:srgbClr val="000000"/>
                </a:solidFill>
                <a:uFill>
                  <a:solidFill>
                    <a:srgbClr val="FFFFFF"/>
                  </a:solidFill>
                </a:uFill>
                <a:latin typeface="Arial"/>
              </a:rPr>
              <a:t>: </a:t>
            </a:r>
          </a:p>
          <a:p>
            <a:pPr marL="431955" indent="-323966">
              <a:buClr>
                <a:srgbClr val="000000"/>
              </a:buClr>
              <a:buSzPct val="45000"/>
            </a:pPr>
            <a:endParaRPr lang="en-IN" sz="1600" spc="-1" dirty="0">
              <a:solidFill>
                <a:srgbClr val="000000"/>
              </a:solidFill>
              <a:uFill>
                <a:solidFill>
                  <a:srgbClr val="FFFFFF"/>
                </a:solidFill>
              </a:uFill>
              <a:latin typeface="Arial"/>
            </a:endParaRPr>
          </a:p>
          <a:p>
            <a:pPr marL="431955" indent="-323966">
              <a:buClr>
                <a:srgbClr val="000000"/>
              </a:buClr>
              <a:buSzPct val="45000"/>
            </a:pPr>
            <a:r>
              <a:rPr lang="en-IN" sz="1600" spc="-1" dirty="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	</a:t>
            </a:r>
            <a:r>
              <a:rPr lang="en-IN" sz="1600" i="1" spc="-1" dirty="0" smtClean="0">
                <a:solidFill>
                  <a:srgbClr val="000000"/>
                </a:solidFill>
                <a:uFill>
                  <a:solidFill>
                    <a:srgbClr val="FFFFFF"/>
                  </a:solidFill>
                </a:uFill>
                <a:latin typeface="Arial"/>
              </a:rPr>
              <a:t>  </a:t>
            </a:r>
            <a:r>
              <a:rPr lang="en-IN" sz="1600" i="1" spc="-1" dirty="0" err="1">
                <a:solidFill>
                  <a:srgbClr val="000000"/>
                </a:solidFill>
                <a:uFill>
                  <a:solidFill>
                    <a:srgbClr val="FFFFFF"/>
                  </a:solidFill>
                </a:uFill>
                <a:latin typeface="Arial"/>
              </a:rPr>
              <a:t>pI</a:t>
            </a:r>
            <a:r>
              <a:rPr lang="en-IN" sz="1600" i="1" spc="-1" dirty="0">
                <a:solidFill>
                  <a:srgbClr val="000000"/>
                </a:solidFill>
                <a:uFill>
                  <a:solidFill>
                    <a:srgbClr val="FFFFFF"/>
                  </a:solidFill>
                </a:uFill>
                <a:latin typeface="Arial"/>
              </a:rPr>
              <a:t>' = </a:t>
            </a:r>
            <a:r>
              <a:rPr lang="en-IN" sz="1600" i="1" spc="-1" dirty="0" err="1">
                <a:solidFill>
                  <a:srgbClr val="000000"/>
                </a:solidFill>
                <a:uFill>
                  <a:solidFill>
                    <a:srgbClr val="FFFFFF"/>
                  </a:solidFill>
                </a:uFill>
                <a:latin typeface="Arial"/>
              </a:rPr>
              <a:t>pI</a:t>
            </a:r>
            <a:endParaRPr lang="en-IN" sz="1600" i="1" spc="-1" dirty="0">
              <a:solidFill>
                <a:srgbClr val="000000"/>
              </a:solidFill>
              <a:uFill>
                <a:solidFill>
                  <a:srgbClr val="FFFFFF"/>
                </a:solidFill>
              </a:uFill>
              <a:latin typeface="Arial"/>
            </a:endParaRPr>
          </a:p>
          <a:p>
            <a:pPr marL="431955" indent="-323966">
              <a:buClr>
                <a:srgbClr val="000000"/>
              </a:buClr>
              <a:buSzPct val="45000"/>
            </a:pPr>
            <a:r>
              <a:rPr lang="en-IN" sz="1600" i="1" spc="-1" dirty="0">
                <a:solidFill>
                  <a:srgbClr val="000000"/>
                </a:solidFill>
                <a:uFill>
                  <a:solidFill>
                    <a:srgbClr val="FFFFFF"/>
                  </a:solidFill>
                </a:uFill>
                <a:latin typeface="Arial"/>
              </a:rPr>
              <a:t> </a:t>
            </a:r>
            <a:r>
              <a:rPr lang="en-IN" sz="1600" i="1" spc="-1" dirty="0" smtClean="0">
                <a:solidFill>
                  <a:srgbClr val="000000"/>
                </a:solidFill>
                <a:uFill>
                  <a:solidFill>
                    <a:srgbClr val="FFFFFF"/>
                  </a:solidFill>
                </a:uFill>
                <a:latin typeface="Arial"/>
              </a:rPr>
              <a:t>	  	  </a:t>
            </a:r>
            <a:r>
              <a:rPr lang="en-IN" sz="1600" i="1" spc="-1" dirty="0" err="1" smtClean="0">
                <a:solidFill>
                  <a:srgbClr val="000000"/>
                </a:solidFill>
                <a:uFill>
                  <a:solidFill>
                    <a:srgbClr val="FFFFFF"/>
                  </a:solidFill>
                </a:uFill>
                <a:latin typeface="Arial"/>
              </a:rPr>
              <a:t>pP</a:t>
            </a:r>
            <a:r>
              <a:rPr lang="en-IN" sz="1600" i="1" spc="-1" dirty="0">
                <a:solidFill>
                  <a:srgbClr val="000000"/>
                </a:solidFill>
                <a:uFill>
                  <a:solidFill>
                    <a:srgbClr val="FFFFFF"/>
                  </a:solidFill>
                </a:uFill>
                <a:latin typeface="Arial"/>
              </a:rPr>
              <a:t>' = </a:t>
            </a:r>
            <a:r>
              <a:rPr lang="en-IN" sz="1600" i="1" spc="-1" dirty="0" err="1">
                <a:solidFill>
                  <a:srgbClr val="000000"/>
                </a:solidFill>
                <a:uFill>
                  <a:solidFill>
                    <a:srgbClr val="FFFFFF"/>
                  </a:solidFill>
                </a:uFill>
                <a:latin typeface="Arial"/>
              </a:rPr>
              <a:t>fP</a:t>
            </a:r>
            <a:r>
              <a:rPr lang="en-IN" sz="1600" i="1" spc="-1" dirty="0">
                <a:solidFill>
                  <a:srgbClr val="000000"/>
                </a:solidFill>
                <a:uFill>
                  <a:solidFill>
                    <a:srgbClr val="FFFFFF"/>
                  </a:solidFill>
                </a:uFill>
                <a:latin typeface="Arial"/>
              </a:rPr>
              <a:t> | (</a:t>
            </a:r>
            <a:r>
              <a:rPr lang="en-IN" sz="1600" i="1" spc="-1" dirty="0" err="1">
                <a:solidFill>
                  <a:srgbClr val="000000"/>
                </a:solidFill>
                <a:uFill>
                  <a:solidFill>
                    <a:srgbClr val="FFFFFF"/>
                  </a:solidFill>
                </a:uFill>
                <a:latin typeface="Arial"/>
              </a:rPr>
              <a:t>fI</a:t>
            </a:r>
            <a:r>
              <a:rPr lang="en-IN" sz="1600" i="1" spc="-1" dirty="0">
                <a:solidFill>
                  <a:srgbClr val="000000"/>
                </a:solidFill>
                <a:uFill>
                  <a:solidFill>
                    <a:srgbClr val="FFFFFF"/>
                  </a:solidFill>
                </a:uFill>
                <a:latin typeface="Arial"/>
              </a:rPr>
              <a:t> &amp; </a:t>
            </a:r>
            <a:r>
              <a:rPr lang="en-IN" sz="1600" i="1" spc="-1" dirty="0" err="1">
                <a:solidFill>
                  <a:srgbClr val="000000"/>
                </a:solidFill>
                <a:uFill>
                  <a:solidFill>
                    <a:srgbClr val="FFFFFF"/>
                  </a:solidFill>
                </a:uFill>
                <a:latin typeface="Arial"/>
              </a:rPr>
              <a:t>pI</a:t>
            </a:r>
            <a:r>
              <a:rPr lang="en-IN" sz="1600" i="1" spc="-1" dirty="0">
                <a:solidFill>
                  <a:srgbClr val="000000"/>
                </a:solidFill>
                <a:uFill>
                  <a:solidFill>
                    <a:srgbClr val="FFFFFF"/>
                  </a:solidFill>
                </a:uFill>
                <a:latin typeface="Arial"/>
              </a:rPr>
              <a:t>)</a:t>
            </a:r>
          </a:p>
          <a:p>
            <a:pPr marL="431955" indent="-323966">
              <a:buClr>
                <a:srgbClr val="000000"/>
              </a:buClr>
              <a:buSzPct val="45000"/>
            </a:pPr>
            <a:r>
              <a:rPr lang="en-IN" sz="1600" i="1" spc="-1" dirty="0">
                <a:solidFill>
                  <a:srgbClr val="000000"/>
                </a:solidFill>
                <a:uFill>
                  <a:solidFill>
                    <a:srgbClr val="FFFFFF"/>
                  </a:solidFill>
                </a:uFill>
                <a:latin typeface="Arial"/>
              </a:rPr>
              <a:t>      </a:t>
            </a:r>
            <a:r>
              <a:rPr lang="en-IN" sz="1600" i="1" spc="-1" dirty="0" smtClean="0">
                <a:solidFill>
                  <a:srgbClr val="000000"/>
                </a:solidFill>
                <a:uFill>
                  <a:solidFill>
                    <a:srgbClr val="FFFFFF"/>
                  </a:solidFill>
                </a:uFill>
                <a:latin typeface="Arial"/>
              </a:rPr>
              <a:t>	  </a:t>
            </a:r>
            <a:r>
              <a:rPr lang="en-IN" sz="1600" i="1" spc="-1" dirty="0" err="1">
                <a:solidFill>
                  <a:srgbClr val="000000"/>
                </a:solidFill>
                <a:uFill>
                  <a:solidFill>
                    <a:srgbClr val="FFFFFF"/>
                  </a:solidFill>
                </a:uFill>
                <a:latin typeface="Arial"/>
              </a:rPr>
              <a:t>pE</a:t>
            </a:r>
            <a:r>
              <a:rPr lang="en-IN" sz="1600" i="1" spc="-1" dirty="0">
                <a:solidFill>
                  <a:srgbClr val="000000"/>
                </a:solidFill>
                <a:uFill>
                  <a:solidFill>
                    <a:srgbClr val="FFFFFF"/>
                  </a:solidFill>
                </a:uFill>
                <a:latin typeface="Arial"/>
              </a:rPr>
              <a:t>' = </a:t>
            </a:r>
            <a:r>
              <a:rPr lang="en-IN" sz="1600" i="1" spc="-1" dirty="0" err="1">
                <a:solidFill>
                  <a:srgbClr val="000000"/>
                </a:solidFill>
                <a:uFill>
                  <a:solidFill>
                    <a:srgbClr val="FFFFFF"/>
                  </a:solidFill>
                </a:uFill>
                <a:latin typeface="Arial"/>
              </a:rPr>
              <a:t>pP</a:t>
            </a:r>
            <a:r>
              <a:rPr lang="en-IN" sz="1600" i="1" spc="-1" dirty="0">
                <a:solidFill>
                  <a:srgbClr val="000000"/>
                </a:solidFill>
                <a:uFill>
                  <a:solidFill>
                    <a:srgbClr val="FFFFFF"/>
                  </a:solidFill>
                </a:uFill>
                <a:latin typeface="Arial"/>
              </a:rPr>
              <a:t>' &amp; </a:t>
            </a:r>
            <a:r>
              <a:rPr lang="en-IN" sz="1600" i="1" spc="-1" dirty="0" err="1">
                <a:solidFill>
                  <a:srgbClr val="000000"/>
                </a:solidFill>
                <a:uFill>
                  <a:solidFill>
                    <a:srgbClr val="FFFFFF"/>
                  </a:solidFill>
                </a:uFill>
                <a:latin typeface="Arial"/>
              </a:rPr>
              <a:t>fE</a:t>
            </a:r>
            <a:r>
              <a:rPr lang="en-IN" sz="1600" i="1" spc="-1" dirty="0">
                <a:solidFill>
                  <a:srgbClr val="000000"/>
                </a:solidFill>
                <a:uFill>
                  <a:solidFill>
                    <a:srgbClr val="FFFFFF"/>
                  </a:solidFill>
                </a:uFill>
                <a:latin typeface="Arial"/>
              </a:rPr>
              <a:t>          [NB. </a:t>
            </a:r>
            <a:r>
              <a:rPr lang="en-IN" sz="1600" i="1" spc="-1" dirty="0" err="1">
                <a:solidFill>
                  <a:srgbClr val="000000"/>
                </a:solidFill>
                <a:uFill>
                  <a:solidFill>
                    <a:srgbClr val="FFFFFF"/>
                  </a:solidFill>
                </a:uFill>
                <a:latin typeface="Arial"/>
              </a:rPr>
              <a:t>fE</a:t>
            </a:r>
            <a:r>
              <a:rPr lang="en-IN" sz="1600" i="1" spc="-1" dirty="0">
                <a:solidFill>
                  <a:srgbClr val="000000"/>
                </a:solidFill>
                <a:uFill>
                  <a:solidFill>
                    <a:srgbClr val="FFFFFF"/>
                  </a:solidFill>
                </a:uFill>
                <a:latin typeface="Arial"/>
              </a:rPr>
              <a:t> is 0 or ~0</a:t>
            </a:r>
            <a:r>
              <a:rPr lang="en-IN" sz="1600" i="1" spc="-1" dirty="0" smtClean="0">
                <a:solidFill>
                  <a:srgbClr val="000000"/>
                </a:solidFill>
                <a:uFill>
                  <a:solidFill>
                    <a:srgbClr val="FFFFFF"/>
                  </a:solidFill>
                </a:uFill>
                <a:latin typeface="Arial"/>
              </a:rPr>
              <a:t>]</a:t>
            </a:r>
          </a:p>
          <a:p>
            <a:pPr marL="431955" indent="-323966">
              <a:buClr>
                <a:srgbClr val="000000"/>
              </a:buClr>
              <a:buSzPct val="45000"/>
            </a:pPr>
            <a:endParaRPr lang="en-IN" sz="1600" i="1" spc="-1" dirty="0">
              <a:solidFill>
                <a:srgbClr val="000000"/>
              </a:solidFill>
              <a:uFill>
                <a:solidFill>
                  <a:srgbClr val="FFFFFF"/>
                </a:solidFill>
              </a:uFill>
              <a:latin typeface="Arial"/>
            </a:endParaRPr>
          </a:p>
          <a:p>
            <a:pPr marL="889107" lvl="1" indent="-323966">
              <a:buClr>
                <a:srgbClr val="000000"/>
              </a:buClr>
              <a:buSzPct val="45000"/>
            </a:pPr>
            <a:r>
              <a:rPr lang="en-IN" sz="1600" i="1" spc="-1" dirty="0">
                <a:solidFill>
                  <a:srgbClr val="000000"/>
                </a:solidFill>
                <a:uFill>
                  <a:solidFill>
                    <a:srgbClr val="FFFFFF"/>
                  </a:solidFill>
                </a:uFill>
                <a:latin typeface="Arial"/>
              </a:rPr>
              <a:t> </a:t>
            </a:r>
            <a:r>
              <a:rPr lang="en-IN" sz="1600" i="1" spc="-1" dirty="0" smtClean="0">
                <a:solidFill>
                  <a:srgbClr val="000000"/>
                </a:solidFill>
                <a:uFill>
                  <a:solidFill>
                    <a:srgbClr val="FFFFFF"/>
                  </a:solidFill>
                </a:uFill>
                <a:latin typeface="Arial"/>
              </a:rPr>
              <a:t>  </a:t>
            </a:r>
            <a:r>
              <a:rPr lang="en-IN" sz="1600" i="1" spc="-1" dirty="0">
                <a:solidFill>
                  <a:srgbClr val="000000"/>
                </a:solidFill>
                <a:uFill>
                  <a:solidFill>
                    <a:srgbClr val="FFFFFF"/>
                  </a:solidFill>
                </a:uFill>
                <a:latin typeface="Arial"/>
              </a:rPr>
              <a:t>I=Inheritable, P=Permitted, E=Effective // p=process, f=file</a:t>
            </a:r>
          </a:p>
          <a:p>
            <a:pPr marL="889107" lvl="1" indent="-323966">
              <a:buClr>
                <a:srgbClr val="000000"/>
              </a:buClr>
              <a:buSzPct val="45000"/>
            </a:pPr>
            <a:r>
              <a:rPr lang="en-IN" sz="1600" i="1" spc="-1" dirty="0">
                <a:solidFill>
                  <a:srgbClr val="000000"/>
                </a:solidFill>
                <a:uFill>
                  <a:solidFill>
                    <a:srgbClr val="FFFFFF"/>
                  </a:solidFill>
                </a:uFill>
                <a:latin typeface="Arial"/>
              </a:rPr>
              <a:t>  </a:t>
            </a:r>
            <a:r>
              <a:rPr lang="en-IN" sz="1600" i="1" spc="-1" dirty="0" smtClean="0">
                <a:solidFill>
                  <a:srgbClr val="000000"/>
                </a:solidFill>
                <a:uFill>
                  <a:solidFill>
                    <a:srgbClr val="FFFFFF"/>
                  </a:solidFill>
                </a:uFill>
                <a:latin typeface="Arial"/>
              </a:rPr>
              <a:t>'indicates </a:t>
            </a:r>
            <a:r>
              <a:rPr lang="en-IN" sz="1600" i="1" spc="-1" dirty="0">
                <a:solidFill>
                  <a:srgbClr val="000000"/>
                </a:solidFill>
                <a:uFill>
                  <a:solidFill>
                    <a:srgbClr val="FFFFFF"/>
                  </a:solidFill>
                </a:uFill>
                <a:latin typeface="Arial"/>
              </a:rPr>
              <a:t>post-exec().</a:t>
            </a:r>
          </a:p>
          <a:p>
            <a:pPr marL="889107" lvl="1" indent="-323966">
              <a:buClr>
                <a:srgbClr val="000000"/>
              </a:buClr>
              <a:buSzPct val="45000"/>
            </a:pPr>
            <a:r>
              <a:rPr lang="en-IN" sz="1600" i="1" spc="-1" dirty="0">
                <a:solidFill>
                  <a:srgbClr val="000000"/>
                </a:solidFill>
                <a:uFill>
                  <a:solidFill>
                    <a:srgbClr val="FFFFFF"/>
                  </a:solidFill>
                </a:uFill>
                <a:latin typeface="Arial"/>
              </a:rPr>
              <a:t> </a:t>
            </a:r>
          </a:p>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Now to make sense of the equations think of </a:t>
            </a:r>
            <a:r>
              <a:rPr lang="en-IN" sz="1600" spc="-1" dirty="0" err="1">
                <a:solidFill>
                  <a:srgbClr val="000000"/>
                </a:solidFill>
                <a:uFill>
                  <a:solidFill>
                    <a:srgbClr val="FFFFFF"/>
                  </a:solidFill>
                </a:uFill>
                <a:latin typeface="Arial"/>
              </a:rPr>
              <a:t>fP</a:t>
            </a:r>
            <a:r>
              <a:rPr lang="en-IN" sz="1600" spc="-1" dirty="0">
                <a:solidFill>
                  <a:srgbClr val="000000"/>
                </a:solidFill>
                <a:uFill>
                  <a:solidFill>
                    <a:srgbClr val="FFFFFF"/>
                  </a:solidFill>
                </a:uFill>
                <a:latin typeface="Arial"/>
              </a:rPr>
              <a:t> as the Forced set </a:t>
            </a:r>
            <a:r>
              <a:rPr lang="en-IN" sz="1600" spc="-1" dirty="0" smtClean="0">
                <a:solidFill>
                  <a:srgbClr val="000000"/>
                </a:solidFill>
                <a:uFill>
                  <a:solidFill>
                    <a:srgbClr val="FFFFFF"/>
                  </a:solidFill>
                </a:uFill>
                <a:latin typeface="Arial"/>
              </a:rPr>
              <a:t>of the </a:t>
            </a:r>
            <a:r>
              <a:rPr lang="en-IN" sz="1600" spc="-1" dirty="0">
                <a:solidFill>
                  <a:srgbClr val="000000"/>
                </a:solidFill>
                <a:uFill>
                  <a:solidFill>
                    <a:srgbClr val="FFFFFF"/>
                  </a:solidFill>
                </a:uFill>
                <a:latin typeface="Arial"/>
              </a:rPr>
              <a:t>executable, and </a:t>
            </a:r>
            <a:r>
              <a:rPr lang="en-IN" sz="1600" spc="-1" dirty="0" err="1">
                <a:solidFill>
                  <a:srgbClr val="000000"/>
                </a:solidFill>
                <a:uFill>
                  <a:solidFill>
                    <a:srgbClr val="FFFFFF"/>
                  </a:solidFill>
                </a:uFill>
                <a:latin typeface="Arial"/>
              </a:rPr>
              <a:t>fI</a:t>
            </a:r>
            <a:r>
              <a:rPr lang="en-IN" sz="1600" spc="-1" dirty="0">
                <a:solidFill>
                  <a:srgbClr val="000000"/>
                </a:solidFill>
                <a:uFill>
                  <a:solidFill>
                    <a:srgbClr val="FFFFFF"/>
                  </a:solidFill>
                </a:uFill>
                <a:latin typeface="Arial"/>
              </a:rPr>
              <a:t> as the Allowed set of the executable.  </a:t>
            </a:r>
            <a:r>
              <a:rPr lang="en-IN" sz="1600" spc="-1" dirty="0" smtClean="0">
                <a:solidFill>
                  <a:srgbClr val="000000"/>
                </a:solidFill>
                <a:uFill>
                  <a:solidFill>
                    <a:srgbClr val="FFFFFF"/>
                  </a:solidFill>
                </a:uFill>
                <a:latin typeface="Arial"/>
              </a:rPr>
              <a:t>Notice how </a:t>
            </a:r>
            <a:r>
              <a:rPr lang="en-IN" sz="1600" spc="-1" dirty="0">
                <a:solidFill>
                  <a:srgbClr val="000000"/>
                </a:solidFill>
                <a:uFill>
                  <a:solidFill>
                    <a:srgbClr val="FFFFFF"/>
                  </a:solidFill>
                </a:uFill>
                <a:latin typeface="Arial"/>
              </a:rPr>
              <a:t>the Inheritable set isn't touched at all during exec().</a:t>
            </a:r>
          </a:p>
          <a:p>
            <a:pPr marL="431955" indent="-323966">
              <a:buClr>
                <a:srgbClr val="000000"/>
              </a:buClr>
              <a:buSzPct val="45000"/>
            </a:pPr>
            <a:endParaRPr lang="en-IN" sz="16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Bits can be transferred from Permitted to either Effective </a:t>
            </a:r>
            <a:r>
              <a:rPr lang="en-IN" sz="1600" spc="-1" dirty="0" smtClean="0">
                <a:solidFill>
                  <a:srgbClr val="000000"/>
                </a:solidFill>
                <a:uFill>
                  <a:solidFill>
                    <a:srgbClr val="FFFFFF"/>
                  </a:solidFill>
                </a:uFill>
                <a:latin typeface="Arial"/>
              </a:rPr>
              <a:t>or Inheritable </a:t>
            </a:r>
            <a:r>
              <a:rPr lang="en-IN" sz="1600" spc="-1" dirty="0">
                <a:solidFill>
                  <a:srgbClr val="000000"/>
                </a:solidFill>
                <a:uFill>
                  <a:solidFill>
                    <a:srgbClr val="FFFFFF"/>
                  </a:solidFill>
                </a:uFill>
                <a:latin typeface="Arial"/>
              </a:rPr>
              <a:t>set.</a:t>
            </a:r>
          </a:p>
          <a:p>
            <a:pPr marL="431955" indent="-323966">
              <a:buClr>
                <a:srgbClr val="000000"/>
              </a:buClr>
              <a:buSzPct val="45000"/>
            </a:pPr>
            <a:endParaRPr lang="en-IN" sz="16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Bits can be removed from all sets.</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42</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Three </a:t>
            </a:r>
            <a:r>
              <a:rPr lang="en-IN" sz="4400" b="1" spc="-1" dirty="0" smtClean="0">
                <a:solidFill>
                  <a:srgbClr val="000000"/>
                </a:solidFill>
                <a:uFill>
                  <a:solidFill>
                    <a:srgbClr val="FFFFFF"/>
                  </a:solidFill>
                </a:uFill>
                <a:latin typeface="Arial"/>
              </a:rPr>
              <a:t>Pillars </a:t>
            </a:r>
            <a:r>
              <a:rPr lang="en-IN" sz="4400" b="1" spc="-1" dirty="0">
                <a:solidFill>
                  <a:srgbClr val="000000"/>
                </a:solidFill>
                <a:uFill>
                  <a:solidFill>
                    <a:srgbClr val="FFFFFF"/>
                  </a:solidFill>
                </a:uFill>
                <a:latin typeface="Arial"/>
              </a:rPr>
              <a:t>of </a:t>
            </a:r>
            <a:r>
              <a:rPr lang="en-IN" sz="4400" b="1" spc="-1" dirty="0" smtClean="0">
                <a:solidFill>
                  <a:srgbClr val="000000"/>
                </a:solidFill>
                <a:uFill>
                  <a:solidFill>
                    <a:srgbClr val="FFFFFF"/>
                  </a:solidFill>
                </a:uFill>
                <a:latin typeface="Arial"/>
              </a:rPr>
              <a:t>Protection</a:t>
            </a:r>
            <a:endParaRPr lang="en-IN" sz="4400" b="1" spc="-1" dirty="0">
              <a:solidFill>
                <a:srgbClr val="000000"/>
              </a:solidFill>
              <a:uFill>
                <a:solidFill>
                  <a:srgbClr val="FFFFFF"/>
                </a:solidFill>
              </a:uFill>
              <a:latin typeface="Arial"/>
            </a:endParaRPr>
          </a:p>
        </p:txBody>
      </p:sp>
      <p:sp>
        <p:nvSpPr>
          <p:cNvPr id="150"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3200" spc="-1" dirty="0">
                <a:solidFill>
                  <a:srgbClr val="000000"/>
                </a:solidFill>
                <a:uFill>
                  <a:solidFill>
                    <a:srgbClr val="FFFFFF"/>
                  </a:solidFill>
                </a:uFill>
                <a:latin typeface="Arial"/>
              </a:rPr>
              <a:t>Minimum </a:t>
            </a:r>
            <a:r>
              <a:rPr lang="en-IN" sz="3200" spc="-1" dirty="0" smtClean="0">
                <a:solidFill>
                  <a:srgbClr val="000000"/>
                </a:solidFill>
                <a:uFill>
                  <a:solidFill>
                    <a:srgbClr val="FFFFFF"/>
                  </a:solidFill>
                </a:uFill>
                <a:latin typeface="Arial"/>
              </a:rPr>
              <a:t>Privilege</a:t>
            </a:r>
            <a:endParaRPr lang="en-IN" sz="32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3200" spc="-1" dirty="0">
                <a:solidFill>
                  <a:srgbClr val="000000"/>
                </a:solidFill>
                <a:uFill>
                  <a:solidFill>
                    <a:srgbClr val="FFFFFF"/>
                  </a:solidFill>
                </a:uFill>
                <a:latin typeface="Arial"/>
              </a:rPr>
              <a:t>Inherited Privilege</a:t>
            </a:r>
          </a:p>
          <a:p>
            <a:pPr marL="431955" indent="-323966">
              <a:buClr>
                <a:srgbClr val="000000"/>
              </a:buClr>
              <a:buSzPct val="45000"/>
              <a:buFont typeface="Wingdings" charset="2"/>
              <a:buChar char=""/>
            </a:pPr>
            <a:r>
              <a:rPr lang="en-IN" sz="3200" spc="-1" dirty="0">
                <a:solidFill>
                  <a:srgbClr val="000000"/>
                </a:solidFill>
                <a:uFill>
                  <a:solidFill>
                    <a:srgbClr val="FFFFFF"/>
                  </a:solidFill>
                </a:uFill>
                <a:latin typeface="Arial"/>
              </a:rPr>
              <a:t>Bounded Privilege</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43</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Demonstration 4</a:t>
            </a:r>
            <a:endParaRPr lang="en-IN" sz="4400" b="1" spc="-1" dirty="0">
              <a:solidFill>
                <a:srgbClr val="000000"/>
              </a:solidFill>
              <a:uFill>
                <a:solidFill>
                  <a:srgbClr val="FFFFFF"/>
                </a:solidFill>
              </a:uFill>
              <a:latin typeface="Arial"/>
            </a:endParaRPr>
          </a:p>
        </p:txBody>
      </p:sp>
      <p:sp>
        <p:nvSpPr>
          <p:cNvPr id="152" name="TextShape 2"/>
          <p:cNvSpPr txBox="1"/>
          <p:nvPr/>
        </p:nvSpPr>
        <p:spPr>
          <a:xfrm>
            <a:off x="504001" y="1769040"/>
            <a:ext cx="9071640" cy="4384440"/>
          </a:xfrm>
          <a:prstGeom prst="rect">
            <a:avLst/>
          </a:prstGeom>
          <a:noFill/>
          <a:ln>
            <a:noFill/>
          </a:ln>
        </p:spPr>
        <p:txBody>
          <a:bodyPr lIns="0" tIns="0" rIns="0" bIns="0"/>
          <a:lstStyle/>
          <a:p>
            <a:endParaRPr lang="en-IN" sz="3200"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754312" y="2065337"/>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44</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seccomp</a:t>
            </a:r>
            <a:endParaRPr lang="en-IN" sz="4400" b="1" spc="-1" dirty="0">
              <a:solidFill>
                <a:srgbClr val="000000"/>
              </a:solidFill>
              <a:uFill>
                <a:solidFill>
                  <a:srgbClr val="FFFFFF"/>
                </a:solidFill>
              </a:uFill>
              <a:latin typeface="Arial"/>
            </a:endParaRPr>
          </a:p>
        </p:txBody>
      </p:sp>
      <p:sp>
        <p:nvSpPr>
          <p:cNvPr id="154"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Seccomp filtering provides a means for a process to specify a filter </a:t>
            </a:r>
            <a:r>
              <a:rPr lang="en-IN" sz="1600" spc="-1" dirty="0" smtClean="0">
                <a:solidFill>
                  <a:srgbClr val="000000"/>
                </a:solidFill>
                <a:uFill>
                  <a:solidFill>
                    <a:srgbClr val="FFFFFF"/>
                  </a:solidFill>
                </a:uFill>
                <a:latin typeface="Arial"/>
              </a:rPr>
              <a:t>for incoming </a:t>
            </a:r>
            <a:r>
              <a:rPr lang="en-IN" sz="1600" spc="-1" dirty="0">
                <a:solidFill>
                  <a:srgbClr val="000000"/>
                </a:solidFill>
                <a:uFill>
                  <a:solidFill>
                    <a:srgbClr val="FFFFFF"/>
                  </a:solidFill>
                </a:uFill>
                <a:latin typeface="Arial"/>
              </a:rPr>
              <a:t>system calls.  The filter is expressed as a Berkeley </a:t>
            </a:r>
            <a:r>
              <a:rPr lang="en-IN" sz="1600" spc="-1" dirty="0" smtClean="0">
                <a:solidFill>
                  <a:srgbClr val="000000"/>
                </a:solidFill>
                <a:uFill>
                  <a:solidFill>
                    <a:srgbClr val="FFFFFF"/>
                  </a:solidFill>
                </a:uFill>
                <a:latin typeface="Arial"/>
              </a:rPr>
              <a:t>Packet Filter </a:t>
            </a:r>
            <a:r>
              <a:rPr lang="en-IN" sz="1600" spc="-1" dirty="0">
                <a:solidFill>
                  <a:srgbClr val="000000"/>
                </a:solidFill>
                <a:uFill>
                  <a:solidFill>
                    <a:srgbClr val="FFFFFF"/>
                  </a:solidFill>
                </a:uFill>
                <a:latin typeface="Arial"/>
              </a:rPr>
              <a:t>(BPF) program, as with socket filters, except that the </a:t>
            </a:r>
            <a:r>
              <a:rPr lang="en-IN" sz="1600" spc="-1" dirty="0" smtClean="0">
                <a:solidFill>
                  <a:srgbClr val="000000"/>
                </a:solidFill>
                <a:uFill>
                  <a:solidFill>
                    <a:srgbClr val="FFFFFF"/>
                  </a:solidFill>
                </a:uFill>
                <a:latin typeface="Arial"/>
              </a:rPr>
              <a:t>data operated </a:t>
            </a:r>
            <a:r>
              <a:rPr lang="en-IN" sz="1600" spc="-1" dirty="0">
                <a:solidFill>
                  <a:srgbClr val="000000"/>
                </a:solidFill>
                <a:uFill>
                  <a:solidFill>
                    <a:srgbClr val="FFFFFF"/>
                  </a:solidFill>
                </a:uFill>
                <a:latin typeface="Arial"/>
              </a:rPr>
              <a:t>on is related to the system call being made: system </a:t>
            </a:r>
            <a:r>
              <a:rPr lang="en-IN" sz="1600" spc="-1" dirty="0" smtClean="0">
                <a:solidFill>
                  <a:srgbClr val="000000"/>
                </a:solidFill>
                <a:uFill>
                  <a:solidFill>
                    <a:srgbClr val="FFFFFF"/>
                  </a:solidFill>
                </a:uFill>
                <a:latin typeface="Arial"/>
              </a:rPr>
              <a:t>call number </a:t>
            </a:r>
            <a:r>
              <a:rPr lang="en-IN" sz="1600" spc="-1" dirty="0">
                <a:solidFill>
                  <a:srgbClr val="000000"/>
                </a:solidFill>
                <a:uFill>
                  <a:solidFill>
                    <a:srgbClr val="FFFFFF"/>
                  </a:solidFill>
                </a:uFill>
                <a:latin typeface="Arial"/>
              </a:rPr>
              <a:t>and the system call arguments.  This allows for </a:t>
            </a:r>
            <a:r>
              <a:rPr lang="en-IN" sz="1600" spc="-1" dirty="0" smtClean="0">
                <a:solidFill>
                  <a:srgbClr val="000000"/>
                </a:solidFill>
                <a:uFill>
                  <a:solidFill>
                    <a:srgbClr val="FFFFFF"/>
                  </a:solidFill>
                </a:uFill>
                <a:latin typeface="Arial"/>
              </a:rPr>
              <a:t>expressive filtering </a:t>
            </a:r>
            <a:r>
              <a:rPr lang="en-IN" sz="1600" spc="-1" dirty="0">
                <a:solidFill>
                  <a:srgbClr val="000000"/>
                </a:solidFill>
                <a:uFill>
                  <a:solidFill>
                    <a:srgbClr val="FFFFFF"/>
                  </a:solidFill>
                </a:uFill>
                <a:latin typeface="Arial"/>
              </a:rPr>
              <a:t>of system calls using a filter program language with a </a:t>
            </a:r>
            <a:r>
              <a:rPr lang="en-IN" sz="1600" spc="-1" dirty="0" smtClean="0">
                <a:solidFill>
                  <a:srgbClr val="000000"/>
                </a:solidFill>
                <a:uFill>
                  <a:solidFill>
                    <a:srgbClr val="FFFFFF"/>
                  </a:solidFill>
                </a:uFill>
                <a:latin typeface="Arial"/>
              </a:rPr>
              <a:t>long history </a:t>
            </a:r>
            <a:r>
              <a:rPr lang="en-IN" sz="1600" spc="-1" dirty="0">
                <a:solidFill>
                  <a:srgbClr val="000000"/>
                </a:solidFill>
                <a:uFill>
                  <a:solidFill>
                    <a:srgbClr val="FFFFFF"/>
                  </a:solidFill>
                </a:uFill>
                <a:latin typeface="Arial"/>
              </a:rPr>
              <a:t>of being exposed to </a:t>
            </a:r>
            <a:r>
              <a:rPr lang="en-IN" sz="1600" spc="-1" dirty="0" smtClean="0">
                <a:solidFill>
                  <a:srgbClr val="000000"/>
                </a:solidFill>
                <a:uFill>
                  <a:solidFill>
                    <a:srgbClr val="FFFFFF"/>
                  </a:solidFill>
                </a:uFill>
                <a:latin typeface="Arial"/>
              </a:rPr>
              <a:t>user land </a:t>
            </a:r>
            <a:r>
              <a:rPr lang="en-IN" sz="1600" spc="-1" dirty="0">
                <a:solidFill>
                  <a:srgbClr val="000000"/>
                </a:solidFill>
                <a:uFill>
                  <a:solidFill>
                    <a:srgbClr val="FFFFFF"/>
                  </a:solidFill>
                </a:uFill>
                <a:latin typeface="Arial"/>
              </a:rPr>
              <a:t>and a straightforward data set.</a:t>
            </a:r>
          </a:p>
          <a:p>
            <a:pPr marL="431955" indent="-323966">
              <a:buClr>
                <a:srgbClr val="000000"/>
              </a:buClr>
              <a:buSzPct val="45000"/>
            </a:pPr>
            <a:r>
              <a:rPr lang="en-IN" sz="1600" spc="-1" dirty="0">
                <a:solidFill>
                  <a:srgbClr val="000000"/>
                </a:solidFill>
                <a:uFill>
                  <a:solidFill>
                    <a:srgbClr val="FFFFFF"/>
                  </a:solidFill>
                </a:uFill>
                <a:latin typeface="Arial"/>
              </a:rPr>
              <a:t> </a:t>
            </a:r>
          </a:p>
          <a:p>
            <a:pPr marL="431955" indent="-323966">
              <a:buClr>
                <a:srgbClr val="000000"/>
              </a:buClr>
              <a:buSzPct val="45000"/>
              <a:buFont typeface="Wingdings" charset="2"/>
              <a:buChar char=""/>
            </a:pPr>
            <a:r>
              <a:rPr lang="en-IN" sz="1600" spc="-1" dirty="0">
                <a:solidFill>
                  <a:srgbClr val="000000"/>
                </a:solidFill>
                <a:uFill>
                  <a:solidFill>
                    <a:srgbClr val="FFFFFF"/>
                  </a:solidFill>
                </a:uFill>
                <a:latin typeface="Arial"/>
              </a:rPr>
              <a:t>Additionally, BPF makes it impossible for users of seccomp to fall </a:t>
            </a:r>
            <a:r>
              <a:rPr lang="en-IN" sz="1600" spc="-1" dirty="0" smtClean="0">
                <a:solidFill>
                  <a:srgbClr val="000000"/>
                </a:solidFill>
                <a:uFill>
                  <a:solidFill>
                    <a:srgbClr val="FFFFFF"/>
                  </a:solidFill>
                </a:uFill>
                <a:latin typeface="Arial"/>
              </a:rPr>
              <a:t>prey to </a:t>
            </a:r>
            <a:r>
              <a:rPr lang="en-IN" sz="1600" spc="-1" dirty="0">
                <a:solidFill>
                  <a:srgbClr val="000000"/>
                </a:solidFill>
                <a:uFill>
                  <a:solidFill>
                    <a:srgbClr val="FFFFFF"/>
                  </a:solidFill>
                </a:uFill>
                <a:latin typeface="Arial"/>
              </a:rPr>
              <a:t>time-of-check-time-of-use (TOCTOU) attacks that are common in </a:t>
            </a:r>
            <a:r>
              <a:rPr lang="en-IN" sz="1600" spc="-1" dirty="0" smtClean="0">
                <a:solidFill>
                  <a:srgbClr val="000000"/>
                </a:solidFill>
                <a:uFill>
                  <a:solidFill>
                    <a:srgbClr val="FFFFFF"/>
                  </a:solidFill>
                </a:uFill>
                <a:latin typeface="Arial"/>
              </a:rPr>
              <a:t>system call </a:t>
            </a:r>
            <a:r>
              <a:rPr lang="en-IN" sz="1600" spc="-1" dirty="0">
                <a:solidFill>
                  <a:srgbClr val="000000"/>
                </a:solidFill>
                <a:uFill>
                  <a:solidFill>
                    <a:srgbClr val="FFFFFF"/>
                  </a:solidFill>
                </a:uFill>
                <a:latin typeface="Arial"/>
              </a:rPr>
              <a:t>interposition frameworks.  BPF programs may not </a:t>
            </a:r>
            <a:r>
              <a:rPr lang="en-IN" sz="1600" spc="-1" dirty="0" smtClean="0">
                <a:solidFill>
                  <a:srgbClr val="000000"/>
                </a:solidFill>
                <a:uFill>
                  <a:solidFill>
                    <a:srgbClr val="FFFFFF"/>
                  </a:solidFill>
                </a:uFill>
                <a:latin typeface="Arial"/>
              </a:rPr>
              <a:t>dereference pointers </a:t>
            </a:r>
            <a:r>
              <a:rPr lang="en-IN" sz="1600" spc="-1" dirty="0">
                <a:solidFill>
                  <a:srgbClr val="000000"/>
                </a:solidFill>
                <a:uFill>
                  <a:solidFill>
                    <a:srgbClr val="FFFFFF"/>
                  </a:solidFill>
                </a:uFill>
                <a:latin typeface="Arial"/>
              </a:rPr>
              <a:t>which constrains all filters to solely evaluating the </a:t>
            </a:r>
            <a:r>
              <a:rPr lang="en-IN" sz="1600" spc="-1" dirty="0" smtClean="0">
                <a:solidFill>
                  <a:srgbClr val="000000"/>
                </a:solidFill>
                <a:uFill>
                  <a:solidFill>
                    <a:srgbClr val="FFFFFF"/>
                  </a:solidFill>
                </a:uFill>
                <a:latin typeface="Arial"/>
              </a:rPr>
              <a:t>system call </a:t>
            </a:r>
            <a:r>
              <a:rPr lang="en-IN" sz="1600" spc="-1" dirty="0">
                <a:solidFill>
                  <a:srgbClr val="000000"/>
                </a:solidFill>
                <a:uFill>
                  <a:solidFill>
                    <a:srgbClr val="FFFFFF"/>
                  </a:solidFill>
                </a:uFill>
                <a:latin typeface="Arial"/>
              </a:rPr>
              <a:t>arguments directly</a:t>
            </a:r>
            <a:r>
              <a:rPr lang="en-IN" sz="1600" spc="-1" dirty="0" smtClean="0">
                <a:solidFill>
                  <a:srgbClr val="000000"/>
                </a:solidFill>
                <a:uFill>
                  <a:solidFill>
                    <a:srgbClr val="FFFFFF"/>
                  </a:solidFill>
                </a:uFill>
                <a:latin typeface="Arial"/>
              </a:rPr>
              <a:t>. System </a:t>
            </a:r>
            <a:r>
              <a:rPr lang="en-IN" sz="1600" spc="-1" dirty="0">
                <a:solidFill>
                  <a:srgbClr val="000000"/>
                </a:solidFill>
                <a:uFill>
                  <a:solidFill>
                    <a:srgbClr val="FFFFFF"/>
                  </a:solidFill>
                </a:uFill>
                <a:latin typeface="Arial"/>
              </a:rPr>
              <a:t>call filtering isn't a sandbox.  It provides a clearly </a:t>
            </a:r>
            <a:r>
              <a:rPr lang="en-IN" sz="1600" spc="-1" dirty="0" smtClean="0">
                <a:solidFill>
                  <a:srgbClr val="000000"/>
                </a:solidFill>
                <a:uFill>
                  <a:solidFill>
                    <a:srgbClr val="FFFFFF"/>
                  </a:solidFill>
                </a:uFill>
                <a:latin typeface="Arial"/>
              </a:rPr>
              <a:t>defined mechanism </a:t>
            </a:r>
            <a:r>
              <a:rPr lang="en-IN" sz="1600" spc="-1" dirty="0">
                <a:solidFill>
                  <a:srgbClr val="000000"/>
                </a:solidFill>
                <a:uFill>
                  <a:solidFill>
                    <a:srgbClr val="FFFFFF"/>
                  </a:solidFill>
                </a:uFill>
                <a:latin typeface="Arial"/>
              </a:rPr>
              <a:t>for minimizing the exposed kernel surface.  It is meant to </a:t>
            </a:r>
            <a:r>
              <a:rPr lang="en-IN" sz="1600" spc="-1" dirty="0" smtClean="0">
                <a:solidFill>
                  <a:srgbClr val="000000"/>
                </a:solidFill>
                <a:uFill>
                  <a:solidFill>
                    <a:srgbClr val="FFFFFF"/>
                  </a:solidFill>
                </a:uFill>
                <a:latin typeface="Arial"/>
              </a:rPr>
              <a:t>be a </a:t>
            </a:r>
            <a:r>
              <a:rPr lang="en-IN" sz="1600" spc="-1" dirty="0">
                <a:solidFill>
                  <a:srgbClr val="000000"/>
                </a:solidFill>
                <a:uFill>
                  <a:solidFill>
                    <a:srgbClr val="FFFFFF"/>
                  </a:solidFill>
                </a:uFill>
                <a:latin typeface="Arial"/>
              </a:rPr>
              <a:t>tool for sandbox developers to use. </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45</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Seccomp: how do we use it?</a:t>
            </a:r>
          </a:p>
        </p:txBody>
      </p:sp>
      <p:sp>
        <p:nvSpPr>
          <p:cNvPr id="156"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3200" spc="-1" dirty="0">
                <a:solidFill>
                  <a:srgbClr val="000000"/>
                </a:solidFill>
                <a:uFill>
                  <a:solidFill>
                    <a:srgbClr val="FFFFFF"/>
                  </a:solidFill>
                </a:uFill>
                <a:latin typeface="Arial"/>
              </a:rPr>
              <a:t>http://man7.org/linux/man-pages/man2/seccomp.2.html</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46</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Demonstration 5</a:t>
            </a:r>
            <a:endParaRPr lang="en-IN" sz="4400" b="1" spc="-1" dirty="0">
              <a:solidFill>
                <a:srgbClr val="000000"/>
              </a:solidFill>
              <a:uFill>
                <a:solidFill>
                  <a:srgbClr val="FFFFFF"/>
                </a:solidFill>
              </a:uFill>
              <a:latin typeface="Arial"/>
            </a:endParaRPr>
          </a:p>
        </p:txBody>
      </p:sp>
      <p:sp>
        <p:nvSpPr>
          <p:cNvPr id="158" name="TextShape 2"/>
          <p:cNvSpPr txBox="1"/>
          <p:nvPr/>
        </p:nvSpPr>
        <p:spPr>
          <a:xfrm>
            <a:off x="504001" y="1769040"/>
            <a:ext cx="9071640" cy="4384440"/>
          </a:xfrm>
          <a:prstGeom prst="rect">
            <a:avLst/>
          </a:prstGeom>
          <a:noFill/>
          <a:ln>
            <a:noFill/>
          </a:ln>
        </p:spPr>
        <p:txBody>
          <a:bodyPr lIns="0" tIns="0" rIns="0" bIns="0"/>
          <a:lstStyle/>
          <a:p>
            <a:endParaRPr lang="en-IN" sz="3200"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754312" y="2065337"/>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47</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SElinux</a:t>
            </a:r>
          </a:p>
        </p:txBody>
      </p:sp>
      <p:sp>
        <p:nvSpPr>
          <p:cNvPr id="160"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Security-Enhanced Linux (SELinux) is a Linux kernel security module that provides a mechanism for supporting access control security policies, including United States Department of </a:t>
            </a:r>
            <a:r>
              <a:rPr lang="en-IN" sz="2000" spc="-1" dirty="0" err="1">
                <a:solidFill>
                  <a:srgbClr val="000000"/>
                </a:solidFill>
                <a:uFill>
                  <a:solidFill>
                    <a:srgbClr val="FFFFFF"/>
                  </a:solidFill>
                </a:uFill>
                <a:latin typeface="Arial"/>
              </a:rPr>
              <a:t>Defense</a:t>
            </a:r>
            <a:r>
              <a:rPr lang="en-IN" sz="2000" spc="-1" dirty="0">
                <a:solidFill>
                  <a:srgbClr val="000000"/>
                </a:solidFill>
                <a:uFill>
                  <a:solidFill>
                    <a:srgbClr val="FFFFFF"/>
                  </a:solidFill>
                </a:uFill>
                <a:latin typeface="Arial"/>
              </a:rPr>
              <a:t>–style mandatory access controls (MAC).</a:t>
            </a:r>
          </a:p>
          <a:p>
            <a:pPr marL="431955" indent="-323966">
              <a:buClr>
                <a:srgbClr val="000000"/>
              </a:buClr>
              <a:buSzPct val="45000"/>
            </a:pPr>
            <a:r>
              <a:rPr lang="en-IN" sz="2000" spc="-1" dirty="0">
                <a:solidFill>
                  <a:srgbClr val="000000"/>
                </a:solidFill>
                <a:uFill>
                  <a:solidFill>
                    <a:srgbClr val="FFFFFF"/>
                  </a:solidFill>
                </a:uFill>
                <a:latin typeface="Arial"/>
              </a:rPr>
              <a:t> </a:t>
            </a:r>
          </a:p>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SELinux is a set of kernel modifications and user-space tools that have been added to various Linux distributions. Its architecture strives to separate enforcement of security decisions from the security policy itself and streamlines the volume of software charged with security policy enforcement.[2][3] The key concepts underlying SELinux can be traced to several earlier projects by the United States National Security Agency (NSA).</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48</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Lemme introduce myself</a:t>
            </a:r>
            <a:endParaRPr lang="en-IN" sz="4400" b="1" spc="-1" dirty="0">
              <a:solidFill>
                <a:srgbClr val="000000"/>
              </a:solidFill>
              <a:uFill>
                <a:solidFill>
                  <a:srgbClr val="FFFFFF"/>
                </a:solidFill>
              </a:uFill>
              <a:latin typeface="Arial"/>
            </a:endParaRPr>
          </a:p>
        </p:txBody>
      </p:sp>
      <p:sp>
        <p:nvSpPr>
          <p:cNvPr id="162"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3200" spc="-1" dirty="0">
                <a:solidFill>
                  <a:srgbClr val="000000"/>
                </a:solidFill>
                <a:uFill>
                  <a:solidFill>
                    <a:srgbClr val="FFFFFF"/>
                  </a:solidFill>
                </a:uFill>
                <a:latin typeface="Arial"/>
              </a:rPr>
              <a:t>Adding security context</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Labelling of &lt;</a:t>
            </a:r>
            <a:r>
              <a:rPr lang="en-IN" sz="2800" spc="-1" dirty="0" err="1" smtClean="0">
                <a:solidFill>
                  <a:srgbClr val="000000"/>
                </a:solidFill>
                <a:uFill>
                  <a:solidFill>
                    <a:srgbClr val="FFFFFF"/>
                  </a:solidFill>
                </a:uFill>
                <a:latin typeface="Arial"/>
              </a:rPr>
              <a:t>User:Object:Action</a:t>
            </a:r>
            <a:r>
              <a:rPr lang="en-IN" sz="2800" spc="-1" dirty="0">
                <a:solidFill>
                  <a:srgbClr val="000000"/>
                </a:solidFill>
                <a:uFill>
                  <a:solidFill>
                    <a:srgbClr val="FFFFFF"/>
                  </a:solidFill>
                </a:uFill>
                <a:latin typeface="Arial"/>
              </a:rPr>
              <a:t>&gt;</a:t>
            </a:r>
          </a:p>
          <a:p>
            <a:pPr marL="431955" indent="-323966">
              <a:buClr>
                <a:srgbClr val="000000"/>
              </a:buClr>
              <a:buSzPct val="45000"/>
              <a:buFont typeface="Wingdings" charset="2"/>
              <a:buChar char=""/>
            </a:pPr>
            <a:r>
              <a:rPr lang="en-IN" sz="3200" spc="-1" dirty="0">
                <a:solidFill>
                  <a:srgbClr val="000000"/>
                </a:solidFill>
                <a:uFill>
                  <a:solidFill>
                    <a:srgbClr val="FFFFFF"/>
                  </a:solidFill>
                </a:uFill>
                <a:latin typeface="Arial"/>
              </a:rPr>
              <a:t>Exposed via -Z flag of relevant command</a:t>
            </a:r>
          </a:p>
          <a:p>
            <a:pPr marL="431955" indent="-323966">
              <a:buClr>
                <a:srgbClr val="000000"/>
              </a:buClr>
              <a:buSzPct val="45000"/>
              <a:buFont typeface="Wingdings" charset="2"/>
              <a:buChar char=""/>
            </a:pPr>
            <a:r>
              <a:rPr lang="en-IN" sz="3200" spc="-1" dirty="0">
                <a:solidFill>
                  <a:srgbClr val="000000"/>
                </a:solidFill>
                <a:uFill>
                  <a:solidFill>
                    <a:srgbClr val="FFFFFF"/>
                  </a:solidFill>
                </a:uFill>
                <a:latin typeface="Arial"/>
              </a:rPr>
              <a:t>Selinux mode</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Enforced</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Permissive</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Disabled</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49</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Low-level </a:t>
            </a:r>
            <a:r>
              <a:rPr lang="en-IN" sz="4400" b="1" spc="-1" dirty="0">
                <a:solidFill>
                  <a:srgbClr val="000000"/>
                </a:solidFill>
                <a:uFill>
                  <a:solidFill>
                    <a:srgbClr val="FFFFFF"/>
                  </a:solidFill>
                </a:uFill>
                <a:latin typeface="Arial"/>
              </a:rPr>
              <a:t>View: chroot( ) on jail</a:t>
            </a:r>
          </a:p>
        </p:txBody>
      </p:sp>
      <p:sp>
        <p:nvSpPr>
          <p:cNvPr id="54"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3200" b="1" spc="-1" dirty="0">
                <a:solidFill>
                  <a:srgbClr val="000000"/>
                </a:solidFill>
                <a:uFill>
                  <a:solidFill>
                    <a:srgbClr val="FFFFFF"/>
                  </a:solidFill>
                </a:uFill>
                <a:latin typeface="Arial"/>
              </a:rPr>
              <a:t>It's not quite like a VM</a:t>
            </a:r>
            <a:endParaRPr lang="en-IN" sz="32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uses the host kernel</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can't boot a different OS</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can't have its own modules</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doesn't need init as PID 1</a:t>
            </a: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doesn't need syslogd, </a:t>
            </a:r>
            <a:r>
              <a:rPr lang="en-IN" sz="2800" spc="-1" dirty="0" err="1">
                <a:solidFill>
                  <a:srgbClr val="000000"/>
                </a:solidFill>
                <a:uFill>
                  <a:solidFill>
                    <a:srgbClr val="FFFFFF"/>
                  </a:solidFill>
                </a:uFill>
                <a:latin typeface="Arial"/>
              </a:rPr>
              <a:t>cron</a:t>
            </a:r>
            <a:r>
              <a:rPr lang="en-IN" sz="2800" spc="-1" dirty="0">
                <a:solidFill>
                  <a:srgbClr val="000000"/>
                </a:solidFill>
                <a:uFill>
                  <a:solidFill>
                    <a:srgbClr val="FFFFFF"/>
                  </a:solidFill>
                </a:uFill>
                <a:latin typeface="Arial"/>
              </a:rPr>
              <a:t>...</a:t>
            </a:r>
          </a:p>
          <a:p>
            <a:pPr marL="431955" indent="-323966">
              <a:buClr>
                <a:srgbClr val="000000"/>
              </a:buClr>
              <a:buSzPct val="45000"/>
              <a:buFont typeface="Wingdings" charset="2"/>
              <a:buChar char=""/>
            </a:pPr>
            <a:r>
              <a:rPr lang="en-IN" sz="3200" b="1" spc="-1" dirty="0">
                <a:solidFill>
                  <a:srgbClr val="000000"/>
                </a:solidFill>
                <a:uFill>
                  <a:solidFill>
                    <a:srgbClr val="FFFFFF"/>
                  </a:solidFill>
                </a:uFill>
                <a:latin typeface="Arial"/>
              </a:rPr>
              <a:t>It's just normal processes on the host machine</a:t>
            </a:r>
            <a:endParaRPr lang="en-IN" sz="3200" spc="-1" dirty="0">
              <a:solidFill>
                <a:srgbClr val="000000"/>
              </a:solidFill>
              <a:uFill>
                <a:solidFill>
                  <a:srgbClr val="FFFFFF"/>
                </a:solidFill>
              </a:uFill>
              <a:latin typeface="Arial"/>
            </a:endParaRPr>
          </a:p>
          <a:p>
            <a:pPr marL="863910" lvl="1" indent="-323966">
              <a:buClr>
                <a:srgbClr val="000000"/>
              </a:buClr>
              <a:buSzPct val="75000"/>
              <a:buFont typeface="Symbol" charset="2"/>
              <a:buChar char=""/>
            </a:pPr>
            <a:r>
              <a:rPr lang="en-IN" sz="2800" spc="-1" dirty="0">
                <a:solidFill>
                  <a:srgbClr val="000000"/>
                </a:solidFill>
                <a:uFill>
                  <a:solidFill>
                    <a:srgbClr val="FFFFFF"/>
                  </a:solidFill>
                </a:uFill>
                <a:latin typeface="Arial"/>
              </a:rPr>
              <a:t>contrast with VMs which are opaque</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5</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Demonstration 6</a:t>
            </a:r>
            <a:endParaRPr lang="en-IN" sz="4400" b="1" spc="-1" dirty="0">
              <a:solidFill>
                <a:srgbClr val="000000"/>
              </a:solidFill>
              <a:uFill>
                <a:solidFill>
                  <a:srgbClr val="FFFFFF"/>
                </a:solidFill>
              </a:uFill>
              <a:latin typeface="Arial"/>
            </a:endParaRPr>
          </a:p>
        </p:txBody>
      </p:sp>
      <p:sp>
        <p:nvSpPr>
          <p:cNvPr id="164" name="TextShape 2"/>
          <p:cNvSpPr txBox="1"/>
          <p:nvPr/>
        </p:nvSpPr>
        <p:spPr>
          <a:xfrm>
            <a:off x="504001" y="1769040"/>
            <a:ext cx="9071640" cy="4384440"/>
          </a:xfrm>
          <a:prstGeom prst="rect">
            <a:avLst/>
          </a:prstGeom>
          <a:noFill/>
          <a:ln>
            <a:noFill/>
          </a:ln>
        </p:spPr>
        <p:txBody>
          <a:bodyPr lIns="0" tIns="0" rIns="0" bIns="0"/>
          <a:lstStyle/>
          <a:p>
            <a:endParaRPr lang="en-IN" sz="3200"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754312" y="2065337"/>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50</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Overlay File System</a:t>
            </a:r>
          </a:p>
        </p:txBody>
      </p:sp>
      <p:sp>
        <p:nvSpPr>
          <p:cNvPr id="166"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400" spc="-1" dirty="0">
                <a:solidFill>
                  <a:srgbClr val="000000"/>
                </a:solidFill>
                <a:uFill>
                  <a:solidFill>
                    <a:srgbClr val="FFFFFF"/>
                  </a:solidFill>
                </a:uFill>
                <a:latin typeface="Arial"/>
              </a:rPr>
              <a:t> </a:t>
            </a:r>
            <a:r>
              <a:rPr lang="en-IN" sz="2400" spc="-1" dirty="0" smtClean="0">
                <a:solidFill>
                  <a:srgbClr val="000000"/>
                </a:solidFill>
                <a:uFill>
                  <a:solidFill>
                    <a:srgbClr val="FFFFFF"/>
                  </a:solidFill>
                </a:uFill>
                <a:latin typeface="Arial"/>
              </a:rPr>
              <a:t>An </a:t>
            </a:r>
            <a:r>
              <a:rPr lang="en-IN" sz="2400" spc="-1" dirty="0">
                <a:solidFill>
                  <a:srgbClr val="000000"/>
                </a:solidFill>
                <a:uFill>
                  <a:solidFill>
                    <a:srgbClr val="FFFFFF"/>
                  </a:solidFill>
                </a:uFill>
                <a:latin typeface="Arial"/>
              </a:rPr>
              <a:t>overlay </a:t>
            </a:r>
            <a:r>
              <a:rPr lang="en-IN" sz="2400" spc="-1" dirty="0" smtClean="0">
                <a:solidFill>
                  <a:srgbClr val="000000"/>
                </a:solidFill>
                <a:uFill>
                  <a:solidFill>
                    <a:srgbClr val="FFFFFF"/>
                  </a:solidFill>
                </a:uFill>
                <a:latin typeface="Arial"/>
              </a:rPr>
              <a:t>file system </a:t>
            </a:r>
            <a:r>
              <a:rPr lang="en-IN" sz="2400" spc="-1" dirty="0">
                <a:solidFill>
                  <a:srgbClr val="000000"/>
                </a:solidFill>
                <a:uFill>
                  <a:solidFill>
                    <a:srgbClr val="FFFFFF"/>
                  </a:solidFill>
                </a:uFill>
                <a:latin typeface="Arial"/>
              </a:rPr>
              <a:t>combines two </a:t>
            </a:r>
            <a:r>
              <a:rPr lang="en-IN" sz="2400" spc="-1" dirty="0" smtClean="0">
                <a:solidFill>
                  <a:srgbClr val="000000"/>
                </a:solidFill>
                <a:uFill>
                  <a:solidFill>
                    <a:srgbClr val="FFFFFF"/>
                  </a:solidFill>
                </a:uFill>
                <a:latin typeface="Arial"/>
              </a:rPr>
              <a:t>file systems </a:t>
            </a:r>
            <a:r>
              <a:rPr lang="en-IN" sz="2400" spc="-1" dirty="0">
                <a:solidFill>
                  <a:srgbClr val="000000"/>
                </a:solidFill>
                <a:uFill>
                  <a:solidFill>
                    <a:srgbClr val="FFFFFF"/>
                  </a:solidFill>
                </a:uFill>
                <a:latin typeface="Arial"/>
              </a:rPr>
              <a:t>- an 'upper' </a:t>
            </a:r>
            <a:r>
              <a:rPr lang="en-IN" sz="2400" spc="-1" dirty="0" smtClean="0">
                <a:solidFill>
                  <a:srgbClr val="000000"/>
                </a:solidFill>
                <a:uFill>
                  <a:solidFill>
                    <a:srgbClr val="FFFFFF"/>
                  </a:solidFill>
                </a:uFill>
                <a:latin typeface="Arial"/>
              </a:rPr>
              <a:t>file system and </a:t>
            </a:r>
            <a:r>
              <a:rPr lang="en-IN" sz="2400" spc="-1" dirty="0">
                <a:solidFill>
                  <a:srgbClr val="000000"/>
                </a:solidFill>
                <a:uFill>
                  <a:solidFill>
                    <a:srgbClr val="FFFFFF"/>
                  </a:solidFill>
                </a:uFill>
                <a:latin typeface="Arial"/>
              </a:rPr>
              <a:t>a 'lower' </a:t>
            </a:r>
            <a:r>
              <a:rPr lang="en-IN" sz="2400" spc="-1" dirty="0" smtClean="0">
                <a:solidFill>
                  <a:srgbClr val="000000"/>
                </a:solidFill>
                <a:uFill>
                  <a:solidFill>
                    <a:srgbClr val="FFFFFF"/>
                  </a:solidFill>
                </a:uFill>
                <a:latin typeface="Arial"/>
              </a:rPr>
              <a:t>file system.  </a:t>
            </a:r>
            <a:r>
              <a:rPr lang="en-IN" sz="2400" spc="-1" dirty="0">
                <a:solidFill>
                  <a:srgbClr val="000000"/>
                </a:solidFill>
                <a:uFill>
                  <a:solidFill>
                    <a:srgbClr val="FFFFFF"/>
                  </a:solidFill>
                </a:uFill>
                <a:latin typeface="Arial"/>
              </a:rPr>
              <a:t>When a name exists in both </a:t>
            </a:r>
            <a:r>
              <a:rPr lang="en-IN" sz="2400" spc="-1" dirty="0" smtClean="0">
                <a:solidFill>
                  <a:srgbClr val="000000"/>
                </a:solidFill>
                <a:uFill>
                  <a:solidFill>
                    <a:srgbClr val="FFFFFF"/>
                  </a:solidFill>
                </a:uFill>
                <a:latin typeface="Arial"/>
              </a:rPr>
              <a:t>file systems, the object </a:t>
            </a:r>
            <a:r>
              <a:rPr lang="en-IN" sz="2400" spc="-1" dirty="0">
                <a:solidFill>
                  <a:srgbClr val="000000"/>
                </a:solidFill>
                <a:uFill>
                  <a:solidFill>
                    <a:srgbClr val="FFFFFF"/>
                  </a:solidFill>
                </a:uFill>
                <a:latin typeface="Arial"/>
              </a:rPr>
              <a:t>in the 'upper' </a:t>
            </a:r>
            <a:r>
              <a:rPr lang="en-IN" sz="2400" spc="-1" dirty="0" smtClean="0">
                <a:solidFill>
                  <a:srgbClr val="000000"/>
                </a:solidFill>
                <a:uFill>
                  <a:solidFill>
                    <a:srgbClr val="FFFFFF"/>
                  </a:solidFill>
                </a:uFill>
                <a:latin typeface="Arial"/>
              </a:rPr>
              <a:t>file system </a:t>
            </a:r>
            <a:r>
              <a:rPr lang="en-IN" sz="2400" spc="-1" dirty="0">
                <a:solidFill>
                  <a:srgbClr val="000000"/>
                </a:solidFill>
                <a:uFill>
                  <a:solidFill>
                    <a:srgbClr val="FFFFFF"/>
                  </a:solidFill>
                </a:uFill>
                <a:latin typeface="Arial"/>
              </a:rPr>
              <a:t>is visible while the object in </a:t>
            </a:r>
            <a:r>
              <a:rPr lang="en-IN" sz="2400" spc="-1" dirty="0" smtClean="0">
                <a:solidFill>
                  <a:srgbClr val="000000"/>
                </a:solidFill>
                <a:uFill>
                  <a:solidFill>
                    <a:srgbClr val="FFFFFF"/>
                  </a:solidFill>
                </a:uFill>
                <a:latin typeface="Arial"/>
              </a:rPr>
              <a:t>the 'lower</a:t>
            </a:r>
            <a:r>
              <a:rPr lang="en-IN" sz="2400" spc="-1" dirty="0">
                <a:solidFill>
                  <a:srgbClr val="000000"/>
                </a:solidFill>
                <a:uFill>
                  <a:solidFill>
                    <a:srgbClr val="FFFFFF"/>
                  </a:solidFill>
                </a:uFill>
                <a:latin typeface="Arial"/>
              </a:rPr>
              <a:t>' </a:t>
            </a:r>
            <a:r>
              <a:rPr lang="en-IN" sz="2400" spc="-1" dirty="0" smtClean="0">
                <a:solidFill>
                  <a:srgbClr val="000000"/>
                </a:solidFill>
                <a:uFill>
                  <a:solidFill>
                    <a:srgbClr val="FFFFFF"/>
                  </a:solidFill>
                </a:uFill>
                <a:latin typeface="Arial"/>
              </a:rPr>
              <a:t>file system </a:t>
            </a:r>
            <a:r>
              <a:rPr lang="en-IN" sz="2400" spc="-1" dirty="0">
                <a:solidFill>
                  <a:srgbClr val="000000"/>
                </a:solidFill>
                <a:uFill>
                  <a:solidFill>
                    <a:srgbClr val="FFFFFF"/>
                  </a:solidFill>
                </a:uFill>
                <a:latin typeface="Arial"/>
              </a:rPr>
              <a:t>is either hidden or, in the case of directories</a:t>
            </a:r>
            <a:r>
              <a:rPr lang="en-IN" sz="2400" spc="-1" dirty="0" smtClean="0">
                <a:solidFill>
                  <a:srgbClr val="000000"/>
                </a:solidFill>
                <a:uFill>
                  <a:solidFill>
                    <a:srgbClr val="FFFFFF"/>
                  </a:solidFill>
                </a:uFill>
                <a:latin typeface="Arial"/>
              </a:rPr>
              <a:t>, merged </a:t>
            </a:r>
            <a:r>
              <a:rPr lang="en-IN" sz="2400" spc="-1" dirty="0">
                <a:solidFill>
                  <a:srgbClr val="000000"/>
                </a:solidFill>
                <a:uFill>
                  <a:solidFill>
                    <a:srgbClr val="FFFFFF"/>
                  </a:solidFill>
                </a:uFill>
                <a:latin typeface="Arial"/>
              </a:rPr>
              <a:t>with the 'upper' object</a:t>
            </a:r>
            <a:r>
              <a:rPr lang="en-IN" sz="2400" spc="-1" dirty="0" smtClean="0">
                <a:solidFill>
                  <a:srgbClr val="000000"/>
                </a:solidFill>
                <a:uFill>
                  <a:solidFill>
                    <a:srgbClr val="FFFFFF"/>
                  </a:solidFill>
                </a:uFill>
                <a:latin typeface="Arial"/>
              </a:rPr>
              <a:t>.</a:t>
            </a:r>
          </a:p>
          <a:p>
            <a:pPr marL="431955" indent="-323966">
              <a:buClr>
                <a:srgbClr val="000000"/>
              </a:buClr>
              <a:buSzPct val="45000"/>
              <a:buFont typeface="Wingdings" charset="2"/>
              <a:buChar char=""/>
            </a:pPr>
            <a:endParaRPr lang="en-IN" sz="2400" spc="-1" dirty="0">
              <a:solidFill>
                <a:srgbClr val="000000"/>
              </a:solidFill>
              <a:uFill>
                <a:solidFill>
                  <a:srgbClr val="FFFFFF"/>
                </a:solidFill>
              </a:uFill>
              <a:latin typeface="Arial"/>
            </a:endParaRPr>
          </a:p>
          <a:p>
            <a:pPr marL="431955" indent="-323966">
              <a:buClr>
                <a:srgbClr val="000000"/>
              </a:buClr>
              <a:buSzPct val="45000"/>
            </a:pPr>
            <a:endParaRPr lang="en-IN" sz="24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endParaRPr lang="en-IN" sz="2400" spc="-1" dirty="0">
              <a:solidFill>
                <a:srgbClr val="000000"/>
              </a:solidFill>
              <a:uFill>
                <a:solidFill>
                  <a:srgbClr val="FFFFFF"/>
                </a:solidFill>
              </a:uFill>
              <a:latin typeface="Arial"/>
            </a:endParaRPr>
          </a:p>
        </p:txBody>
      </p:sp>
      <p:pic>
        <p:nvPicPr>
          <p:cNvPr id="4" name="Picture 3" descr="overlay_constructs.jpg"/>
          <p:cNvPicPr>
            <a:picLocks noChangeAspect="1"/>
          </p:cNvPicPr>
          <p:nvPr/>
        </p:nvPicPr>
        <p:blipFill>
          <a:blip r:embed="rId2"/>
          <a:stretch>
            <a:fillRect/>
          </a:stretch>
        </p:blipFill>
        <p:spPr>
          <a:xfrm>
            <a:off x="2111354" y="4279903"/>
            <a:ext cx="5775319" cy="1478298"/>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51</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Demonstration 7</a:t>
            </a:r>
            <a:endParaRPr lang="en-IN" sz="4400" b="1" spc="-1" dirty="0">
              <a:solidFill>
                <a:srgbClr val="000000"/>
              </a:solidFill>
              <a:uFill>
                <a:solidFill>
                  <a:srgbClr val="FFFFFF"/>
                </a:solidFill>
              </a:uFill>
              <a:latin typeface="Arial"/>
            </a:endParaRPr>
          </a:p>
        </p:txBody>
      </p:sp>
      <p:sp>
        <p:nvSpPr>
          <p:cNvPr id="170" name="TextShape 2"/>
          <p:cNvSpPr txBox="1"/>
          <p:nvPr/>
        </p:nvSpPr>
        <p:spPr>
          <a:xfrm>
            <a:off x="504001" y="1769040"/>
            <a:ext cx="9071640" cy="4384440"/>
          </a:xfrm>
          <a:prstGeom prst="rect">
            <a:avLst/>
          </a:prstGeom>
          <a:noFill/>
          <a:ln>
            <a:noFill/>
          </a:ln>
        </p:spPr>
        <p:txBody>
          <a:bodyPr lIns="0" tIns="0" rIns="0" bIns="0"/>
          <a:lstStyle/>
          <a:p>
            <a:endParaRPr lang="en-IN" sz="3200"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754312" y="2065337"/>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52</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p:nvPr>
        </p:nvSpPr>
        <p:spPr/>
        <p:txBody>
          <a:bodyPr/>
          <a:lstStyle/>
          <a:p>
            <a:pPr>
              <a:buNone/>
            </a:pPr>
            <a:r>
              <a:rPr lang="en-IN" dirty="0" smtClean="0"/>
              <a:t>			Let everything put together</a:t>
            </a:r>
          </a:p>
          <a:p>
            <a:pPr>
              <a:buNone/>
            </a:pPr>
            <a:endParaRPr lang="en-IN" dirty="0" smtClean="0"/>
          </a:p>
          <a:p>
            <a:pPr>
              <a:buNone/>
            </a:pPr>
            <a:endParaRPr lang="en-US" dirty="0"/>
          </a:p>
        </p:txBody>
      </p:sp>
      <p:sp>
        <p:nvSpPr>
          <p:cNvPr id="4" name="Date Placeholder 3"/>
          <p:cNvSpPr>
            <a:spLocks noGrp="1"/>
          </p:cNvSpPr>
          <p:nvPr>
            <p:ph type="dt" sz="half" idx="4294967295"/>
          </p:nvPr>
        </p:nvSpPr>
        <p:spPr>
          <a:xfrm>
            <a:off x="7559675" y="6737350"/>
            <a:ext cx="2520950" cy="401638"/>
          </a:xfrm>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4294967295"/>
          </p:nvPr>
        </p:nvSpPr>
        <p:spPr>
          <a:xfrm>
            <a:off x="7561263" y="6737350"/>
            <a:ext cx="2519362" cy="401638"/>
          </a:xfrm>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294967295"/>
          </p:nvPr>
        </p:nvSpPr>
        <p:spPr>
          <a:xfrm>
            <a:off x="9575800" y="6737350"/>
            <a:ext cx="504825" cy="401638"/>
          </a:xfrm>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53</a:t>
            </a:fld>
            <a:endParaRPr lang="en-IN" sz="1400" b="0" strike="noStrike" spc="-1">
              <a:solidFill>
                <a:srgbClr val="000000"/>
              </a:solidFill>
              <a:uFill>
                <a:solidFill>
                  <a:srgbClr val="FFFFFF"/>
                </a:solidFill>
              </a:uFill>
              <a:latin typeface="Times New Roman"/>
            </a:endParaRPr>
          </a:p>
        </p:txBody>
      </p:sp>
      <p:pic>
        <p:nvPicPr>
          <p:cNvPr id="10" name="Picture 9" descr="5196705-Closeup-shot-of-house-wall-made-from-red-bricks-Stock-Photo.jpg"/>
          <p:cNvPicPr>
            <a:picLocks noChangeAspect="1"/>
          </p:cNvPicPr>
          <p:nvPr/>
        </p:nvPicPr>
        <p:blipFill>
          <a:blip r:embed="rId2" cstate="print"/>
          <a:stretch>
            <a:fillRect/>
          </a:stretch>
        </p:blipFill>
        <p:spPr>
          <a:xfrm>
            <a:off x="3182924" y="3136895"/>
            <a:ext cx="3396709" cy="254753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smtClean="0">
                <a:solidFill>
                  <a:srgbClr val="000000"/>
                </a:solidFill>
                <a:uFill>
                  <a:solidFill>
                    <a:srgbClr val="FFFFFF"/>
                  </a:solidFill>
                </a:uFill>
                <a:latin typeface="Arial"/>
              </a:rPr>
              <a:t>Demonstration 8</a:t>
            </a:r>
            <a:endParaRPr lang="en-IN" sz="4400" b="1" spc="-1" dirty="0">
              <a:solidFill>
                <a:srgbClr val="000000"/>
              </a:solidFill>
              <a:uFill>
                <a:solidFill>
                  <a:srgbClr val="FFFFFF"/>
                </a:solidFill>
              </a:uFill>
              <a:latin typeface="Arial"/>
            </a:endParaRPr>
          </a:p>
        </p:txBody>
      </p:sp>
      <p:sp>
        <p:nvSpPr>
          <p:cNvPr id="170" name="TextShape 2"/>
          <p:cNvSpPr txBox="1"/>
          <p:nvPr/>
        </p:nvSpPr>
        <p:spPr>
          <a:xfrm>
            <a:off x="504001" y="1769040"/>
            <a:ext cx="9071640" cy="4384440"/>
          </a:xfrm>
          <a:prstGeom prst="rect">
            <a:avLst/>
          </a:prstGeom>
          <a:noFill/>
          <a:ln>
            <a:noFill/>
          </a:ln>
        </p:spPr>
        <p:txBody>
          <a:bodyPr lIns="0" tIns="0" rIns="0" bIns="0"/>
          <a:lstStyle/>
          <a:p>
            <a:endParaRPr lang="en-IN" sz="3200" spc="-1" dirty="0">
              <a:solidFill>
                <a:srgbClr val="000000"/>
              </a:solidFill>
              <a:uFill>
                <a:solidFill>
                  <a:srgbClr val="FFFFFF"/>
                </a:solidFill>
              </a:uFill>
              <a:latin typeface="Arial"/>
            </a:endParaRPr>
          </a:p>
        </p:txBody>
      </p:sp>
      <p:pic>
        <p:nvPicPr>
          <p:cNvPr id="4" name="Picture 3" descr="hqdefault.jpg"/>
          <p:cNvPicPr>
            <a:picLocks noChangeAspect="1"/>
          </p:cNvPicPr>
          <p:nvPr/>
        </p:nvPicPr>
        <p:blipFill>
          <a:blip r:embed="rId2"/>
          <a:stretch>
            <a:fillRect/>
          </a:stretch>
        </p:blipFill>
        <p:spPr>
          <a:xfrm>
            <a:off x="2754312" y="2065337"/>
            <a:ext cx="4572000" cy="3429000"/>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54</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000" b="1" i="1" spc="-1" dirty="0" smtClean="0">
                <a:solidFill>
                  <a:schemeClr val="accent2">
                    <a:lumMod val="60000"/>
                    <a:lumOff val="40000"/>
                  </a:schemeClr>
                </a:solidFill>
                <a:uFill>
                  <a:solidFill>
                    <a:srgbClr val="FFFFFF"/>
                  </a:solidFill>
                </a:uFill>
                <a:latin typeface="Arial"/>
              </a:rPr>
              <a:t>$ find </a:t>
            </a:r>
            <a:r>
              <a:rPr lang="en-IN" sz="2000" b="1" i="1" spc="-1" dirty="0">
                <a:solidFill>
                  <a:schemeClr val="accent2">
                    <a:lumMod val="60000"/>
                    <a:lumOff val="40000"/>
                  </a:schemeClr>
                </a:solidFill>
                <a:uFill>
                  <a:solidFill>
                    <a:srgbClr val="FFFFFF"/>
                  </a:solidFill>
                </a:uFill>
                <a:latin typeface="Arial"/>
              </a:rPr>
              <a:t>($KERNEL_SOURCE_DIR) -type f | xargs grep '[lxc,lxd,docker]'</a:t>
            </a:r>
          </a:p>
          <a:p>
            <a:pPr marL="863910" lvl="1" indent="-323966">
              <a:buClr>
                <a:srgbClr val="000000"/>
              </a:buClr>
              <a:buSzPct val="75000"/>
              <a:buFont typeface="Symbol" charset="2"/>
              <a:buChar char=""/>
            </a:pPr>
            <a:r>
              <a:rPr lang="en-IN" sz="1600" spc="-1" dirty="0">
                <a:solidFill>
                  <a:srgbClr val="000000"/>
                </a:solidFill>
                <a:uFill>
                  <a:solidFill>
                    <a:srgbClr val="FFFFFF"/>
                  </a:solidFill>
                </a:uFill>
                <a:latin typeface="Arial"/>
              </a:rPr>
              <a:t>Returns 0 </a:t>
            </a:r>
            <a:r>
              <a:rPr lang="en-IN" sz="1600" spc="-1" dirty="0" smtClean="0">
                <a:solidFill>
                  <a:srgbClr val="000000"/>
                </a:solidFill>
                <a:uFill>
                  <a:solidFill>
                    <a:srgbClr val="FFFFFF"/>
                  </a:solidFill>
                </a:uFill>
                <a:latin typeface="Arial"/>
              </a:rPr>
              <a:t>results</a:t>
            </a:r>
          </a:p>
          <a:p>
            <a:pPr marL="863910" lvl="1" indent="-323966">
              <a:buClr>
                <a:srgbClr val="000000"/>
              </a:buClr>
              <a:buSzPct val="75000"/>
            </a:pPr>
            <a:r>
              <a:rPr lang="en-IN" sz="2800" spc="-1" dirty="0" smtClean="0">
                <a:solidFill>
                  <a:srgbClr val="000000"/>
                </a:solidFill>
                <a:uFill>
                  <a:solidFill>
                    <a:srgbClr val="FFFFFF"/>
                  </a:solidFill>
                </a:uFill>
                <a:latin typeface="Arial"/>
              </a:rPr>
              <a:t> </a:t>
            </a:r>
            <a:endParaRPr lang="en-IN" sz="28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b="1" i="1" spc="-1" dirty="0" smtClean="0">
                <a:solidFill>
                  <a:schemeClr val="accent2">
                    <a:lumMod val="60000"/>
                    <a:lumOff val="40000"/>
                  </a:schemeClr>
                </a:solidFill>
                <a:uFill>
                  <a:solidFill>
                    <a:srgbClr val="FFFFFF"/>
                  </a:solidFill>
                </a:uFill>
                <a:latin typeface="Arial"/>
              </a:rPr>
              <a:t>$ find </a:t>
            </a:r>
            <a:r>
              <a:rPr lang="en-IN" sz="2000" b="1" i="1" spc="-1" dirty="0">
                <a:solidFill>
                  <a:schemeClr val="accent2">
                    <a:lumMod val="60000"/>
                    <a:lumOff val="40000"/>
                  </a:schemeClr>
                </a:solidFill>
                <a:uFill>
                  <a:solidFill>
                    <a:srgbClr val="FFFFFF"/>
                  </a:solidFill>
                </a:uFill>
                <a:latin typeface="Arial"/>
              </a:rPr>
              <a:t>($KERNEL_SOURCE_DIR) -type f | xargs grep </a:t>
            </a:r>
            <a:r>
              <a:rPr lang="en-IN" sz="2000" b="1" i="1" spc="-1" dirty="0" smtClean="0">
                <a:solidFill>
                  <a:schemeClr val="accent2">
                    <a:lumMod val="60000"/>
                    <a:lumOff val="40000"/>
                  </a:schemeClr>
                </a:solidFill>
                <a:uFill>
                  <a:solidFill>
                    <a:srgbClr val="FFFFFF"/>
                  </a:solidFill>
                </a:uFill>
                <a:latin typeface="Arial"/>
              </a:rPr>
              <a:t>‘container’</a:t>
            </a:r>
            <a:endParaRPr lang="en-IN" sz="2000" spc="-1" dirty="0">
              <a:solidFill>
                <a:schemeClr val="accent2">
                  <a:lumMod val="60000"/>
                  <a:lumOff val="40000"/>
                </a:schemeClr>
              </a:solidFill>
              <a:uFill>
                <a:solidFill>
                  <a:srgbClr val="FFFFFF"/>
                </a:solidFill>
              </a:uFill>
              <a:latin typeface="Arial"/>
            </a:endParaRPr>
          </a:p>
          <a:p>
            <a:pPr marL="863910" lvl="1" indent="-323966">
              <a:buClr>
                <a:srgbClr val="000000"/>
              </a:buClr>
              <a:buSzPct val="75000"/>
              <a:buFont typeface="Symbol" charset="2"/>
              <a:buChar char=""/>
            </a:pPr>
            <a:r>
              <a:rPr lang="en-IN" sz="1600" spc="-1" dirty="0">
                <a:solidFill>
                  <a:srgbClr val="000000"/>
                </a:solidFill>
                <a:uFill>
                  <a:solidFill>
                    <a:srgbClr val="FFFFFF"/>
                  </a:solidFill>
                </a:uFill>
                <a:latin typeface="Arial"/>
              </a:rPr>
              <a:t>Returns 1000+ results but all of them are irrelevant, as most of them come from “acpid container” module</a:t>
            </a:r>
          </a:p>
          <a:p>
            <a:pPr marL="863910" lvl="1" indent="-323966">
              <a:buClr>
                <a:srgbClr val="000000"/>
              </a:buClr>
              <a:buSzPct val="75000"/>
            </a:pPr>
            <a:endParaRPr lang="en-IN" sz="2800" spc="-1" dirty="0">
              <a:solidFill>
                <a:srgbClr val="000000"/>
              </a:solidFill>
              <a:uFill>
                <a:solidFill>
                  <a:srgbClr val="FFFFFF"/>
                </a:solidFill>
              </a:uFill>
              <a:latin typeface="Arial"/>
            </a:endParaRPr>
          </a:p>
          <a:p>
            <a:pPr marL="431955" indent="-323966">
              <a:buClr>
                <a:srgbClr val="000000"/>
              </a:buClr>
              <a:buSzPct val="45000"/>
            </a:pPr>
            <a:r>
              <a:rPr lang="en-IN" sz="3200" spc="-1" dirty="0">
                <a:solidFill>
                  <a:srgbClr val="000000"/>
                </a:solidFill>
                <a:uFill>
                  <a:solidFill>
                    <a:srgbClr val="FFFFFF"/>
                  </a:solidFill>
                </a:uFill>
                <a:latin typeface="Arial"/>
              </a:rPr>
              <a:t> </a:t>
            </a:r>
          </a:p>
        </p:txBody>
      </p:sp>
      <p:sp>
        <p:nvSpPr>
          <p:cNvPr id="56" name="TextShape 2"/>
          <p:cNvSpPr txBox="1"/>
          <p:nvPr/>
        </p:nvSpPr>
        <p:spPr>
          <a:xfrm>
            <a:off x="468280" y="779441"/>
            <a:ext cx="9071640" cy="1262160"/>
          </a:xfrm>
          <a:prstGeom prst="rect">
            <a:avLst/>
          </a:prstGeom>
          <a:noFill/>
          <a:ln>
            <a:noFill/>
          </a:ln>
        </p:spPr>
        <p:txBody>
          <a:bodyPr lIns="0" tIns="0" rIns="0" bIns="0" anchor="ctr"/>
          <a:lstStyle/>
          <a:p>
            <a:pPr algn="ctr"/>
            <a:r>
              <a:rPr lang="en-IN" sz="2400" b="1" spc="-1" dirty="0">
                <a:solidFill>
                  <a:srgbClr val="000000"/>
                </a:solidFill>
                <a:uFill>
                  <a:solidFill>
                    <a:srgbClr val="FFFFFF"/>
                  </a:solidFill>
                </a:uFill>
                <a:latin typeface="Arial"/>
              </a:rPr>
              <a:t>How are they implemented</a:t>
            </a:r>
            <a:r>
              <a:rPr lang="en-IN" sz="2400" b="1" spc="-1" dirty="0" smtClean="0">
                <a:solidFill>
                  <a:srgbClr val="000000"/>
                </a:solidFill>
                <a:uFill>
                  <a:solidFill>
                    <a:srgbClr val="FFFFFF"/>
                  </a:solidFill>
                </a:uFill>
                <a:latin typeface="Arial"/>
              </a:rPr>
              <a:t>?</a:t>
            </a:r>
          </a:p>
          <a:p>
            <a:pPr algn="ctr"/>
            <a:r>
              <a:rPr lang="en-IN" sz="2400" b="1" spc="-1" dirty="0" smtClean="0">
                <a:solidFill>
                  <a:srgbClr val="000000"/>
                </a:solidFill>
                <a:uFill>
                  <a:solidFill>
                    <a:srgbClr val="FFFFFF"/>
                  </a:solidFill>
                </a:uFill>
                <a:latin typeface="Arial"/>
              </a:rPr>
              <a:t>Are they in Kernel?</a:t>
            </a:r>
          </a:p>
          <a:p>
            <a:pPr algn="ctr"/>
            <a:r>
              <a:rPr lang="en-IN" sz="2400" b="1" spc="-1" dirty="0" smtClean="0">
                <a:solidFill>
                  <a:srgbClr val="000000"/>
                </a:solidFill>
                <a:uFill>
                  <a:solidFill>
                    <a:srgbClr val="FFFFFF"/>
                  </a:solidFill>
                </a:uFill>
                <a:latin typeface="Arial"/>
              </a:rPr>
              <a:t>Lets See</a:t>
            </a:r>
          </a:p>
          <a:p>
            <a:pPr algn="ctr"/>
            <a:endParaRPr lang="en-IN" sz="4400" b="1" spc="-1" dirty="0">
              <a:solidFill>
                <a:srgbClr val="000000"/>
              </a:solidFill>
              <a:uFill>
                <a:solidFill>
                  <a:srgbClr val="FFFFFF"/>
                </a:solidFill>
              </a:uFill>
              <a:latin typeface="Arial"/>
            </a:endParaRPr>
          </a:p>
        </p:txBody>
      </p:sp>
      <p:pic>
        <p:nvPicPr>
          <p:cNvPr id="4" name="Picture 3" descr="images.jpg"/>
          <p:cNvPicPr>
            <a:picLocks noChangeAspect="1"/>
          </p:cNvPicPr>
          <p:nvPr/>
        </p:nvPicPr>
        <p:blipFill>
          <a:blip r:embed="rId2"/>
          <a:stretch>
            <a:fillRect/>
          </a:stretch>
        </p:blipFill>
        <p:spPr>
          <a:xfrm>
            <a:off x="2825734" y="3708399"/>
            <a:ext cx="3857652" cy="2571768"/>
          </a:xfrm>
          <a:prstGeom prst="rect">
            <a:avLst/>
          </a:prstGeom>
        </p:spPr>
      </p:pic>
      <p:sp>
        <p:nvSpPr>
          <p:cNvPr id="5" name="Date Placeholder 4"/>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6</a:t>
            </a:fld>
            <a:endParaRPr lang="en-IN" sz="1400" b="0" strike="noStrike" spc="-1">
              <a:solidFill>
                <a:srgbClr val="000000"/>
              </a:solidFill>
              <a:uFill>
                <a:solidFill>
                  <a:srgbClr val="FFFFFF"/>
                </a:solidFill>
              </a:uFill>
              <a:latin typeface="Times New Roman"/>
            </a:endParaRPr>
          </a:p>
        </p:txBody>
      </p:sp>
      <p:sp>
        <p:nvSpPr>
          <p:cNvPr id="7" name="Footer Placeholder 6"/>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smtClean="0">
                <a:solidFill>
                  <a:srgbClr val="000000"/>
                </a:solidFill>
                <a:uFill>
                  <a:solidFill>
                    <a:srgbClr val="FFFFFF"/>
                  </a:solidFill>
                </a:uFill>
                <a:latin typeface="Arial"/>
              </a:rPr>
              <a:t>Here is the Story</a:t>
            </a:r>
            <a:endParaRPr lang="en-IN" sz="4400" b="1" spc="-1" dirty="0">
              <a:solidFill>
                <a:srgbClr val="000000"/>
              </a:solidFill>
              <a:uFill>
                <a:solidFill>
                  <a:srgbClr val="FFFFFF"/>
                </a:solidFill>
              </a:uFill>
              <a:latin typeface="Arial"/>
            </a:endParaRPr>
          </a:p>
        </p:txBody>
      </p:sp>
      <p:sp>
        <p:nvSpPr>
          <p:cNvPr id="58"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Okay. There is no single </a:t>
            </a:r>
            <a:r>
              <a:rPr lang="en-IN" sz="2000" spc="-1" dirty="0" smtClean="0">
                <a:solidFill>
                  <a:srgbClr val="000000"/>
                </a:solidFill>
                <a:uFill>
                  <a:solidFill>
                    <a:srgbClr val="FFFFFF"/>
                  </a:solidFill>
                </a:uFill>
                <a:latin typeface="Arial"/>
              </a:rPr>
              <a:t>technology </a:t>
            </a:r>
            <a:r>
              <a:rPr lang="en-IN" sz="2000" spc="-1" dirty="0">
                <a:solidFill>
                  <a:srgbClr val="000000"/>
                </a:solidFill>
                <a:uFill>
                  <a:solidFill>
                    <a:srgbClr val="FFFFFF"/>
                  </a:solidFill>
                </a:uFill>
                <a:latin typeface="Arial"/>
              </a:rPr>
              <a:t>named “Container” in Linux </a:t>
            </a:r>
            <a:r>
              <a:rPr lang="en-IN" sz="2000" spc="-1" dirty="0" smtClean="0">
                <a:solidFill>
                  <a:srgbClr val="000000"/>
                </a:solidFill>
                <a:uFill>
                  <a:solidFill>
                    <a:srgbClr val="FFFFFF"/>
                  </a:solidFill>
                </a:uFill>
                <a:latin typeface="Arial"/>
              </a:rPr>
              <a:t>Kernel</a:t>
            </a:r>
          </a:p>
          <a:p>
            <a:pPr marL="431955" indent="-323966">
              <a:buClr>
                <a:srgbClr val="000000"/>
              </a:buClr>
              <a:buSzPct val="45000"/>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But “Container Technology” can </a:t>
            </a:r>
            <a:r>
              <a:rPr lang="en-IN" sz="2000" spc="-1" dirty="0" smtClean="0">
                <a:solidFill>
                  <a:srgbClr val="000000"/>
                </a:solidFill>
                <a:uFill>
                  <a:solidFill>
                    <a:srgbClr val="FFFFFF"/>
                  </a:solidFill>
                </a:uFill>
                <a:latin typeface="Arial"/>
              </a:rPr>
              <a:t>be </a:t>
            </a:r>
            <a:r>
              <a:rPr lang="en-IN" sz="2000" spc="-1" dirty="0">
                <a:solidFill>
                  <a:srgbClr val="000000"/>
                </a:solidFill>
                <a:uFill>
                  <a:solidFill>
                    <a:srgbClr val="FFFFFF"/>
                  </a:solidFill>
                </a:uFill>
                <a:latin typeface="Arial"/>
              </a:rPr>
              <a:t>effectively made up with some of the independent(read orthogonal) technology from linux kernel</a:t>
            </a:r>
          </a:p>
          <a:p>
            <a:pPr marL="1778215" lvl="3"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cgroup</a:t>
            </a:r>
          </a:p>
          <a:p>
            <a:pPr marL="1778215" lvl="3"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namespace</a:t>
            </a:r>
          </a:p>
          <a:p>
            <a:pPr marL="1778215" lvl="3"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capability</a:t>
            </a:r>
          </a:p>
          <a:p>
            <a:pPr marL="1778215" lvl="3"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selinux</a:t>
            </a:r>
          </a:p>
          <a:p>
            <a:pPr marL="1778215" lvl="3"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seccomp</a:t>
            </a:r>
          </a:p>
          <a:p>
            <a:pPr marL="1778215" lvl="3"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apparmor</a:t>
            </a:r>
          </a:p>
          <a:p>
            <a:pPr marL="1778215" lvl="3" indent="-323966">
              <a:buClr>
                <a:srgbClr val="000000"/>
              </a:buClr>
              <a:buSzPct val="75000"/>
              <a:buFont typeface="Symbol" charset="2"/>
              <a:buChar char=""/>
            </a:pPr>
            <a:r>
              <a:rPr lang="en-IN" sz="2000" spc="-1" dirty="0" smtClean="0">
                <a:solidFill>
                  <a:srgbClr val="000000"/>
                </a:solidFill>
                <a:uFill>
                  <a:solidFill>
                    <a:srgbClr val="FFFFFF"/>
                  </a:solidFill>
                </a:uFill>
                <a:latin typeface="Arial"/>
              </a:rPr>
              <a:t>overlayfs</a:t>
            </a:r>
          </a:p>
          <a:p>
            <a:pPr marL="863910" lvl="1" indent="-323966">
              <a:buClr>
                <a:srgbClr val="000000"/>
              </a:buClr>
              <a:buSzPct val="75000"/>
              <a:buFont typeface="Symbol" charset="2"/>
              <a:buChar char=""/>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Let me remind you. Each </a:t>
            </a:r>
            <a:r>
              <a:rPr lang="en-IN" sz="2000" spc="-1" dirty="0">
                <a:solidFill>
                  <a:srgbClr val="000000"/>
                </a:solidFill>
                <a:uFill>
                  <a:solidFill>
                    <a:srgbClr val="FFFFFF"/>
                  </a:solidFill>
                </a:uFill>
                <a:latin typeface="Arial"/>
              </a:rPr>
              <a:t>of them actually was invented for a different </a:t>
            </a:r>
            <a:r>
              <a:rPr lang="en-IN" sz="2000" spc="-1" dirty="0" smtClean="0">
                <a:solidFill>
                  <a:srgbClr val="000000"/>
                </a:solidFill>
                <a:uFill>
                  <a:solidFill>
                    <a:srgbClr val="FFFFFF"/>
                  </a:solidFill>
                </a:uFill>
                <a:latin typeface="Arial"/>
              </a:rPr>
              <a:t>purpose</a:t>
            </a:r>
            <a:endParaRPr lang="en-IN" sz="2000" spc="-1" dirty="0">
              <a:solidFill>
                <a:srgbClr val="000000"/>
              </a:solidFill>
              <a:uFill>
                <a:solidFill>
                  <a:srgbClr val="FFFFFF"/>
                </a:solidFill>
              </a:uFill>
              <a:latin typeface="Arial"/>
            </a:endParaRP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7</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1" y="301320"/>
            <a:ext cx="9071640" cy="5851440"/>
          </a:xfrm>
          <a:prstGeom prst="rect">
            <a:avLst/>
          </a:prstGeom>
          <a:noFill/>
          <a:ln>
            <a:noFill/>
          </a:ln>
        </p:spPr>
        <p:txBody>
          <a:bodyPr lIns="0" tIns="0" rIns="0" bIns="0" anchor="ctr"/>
          <a:lstStyle/>
          <a:p>
            <a:pPr algn="ctr"/>
            <a:endParaRPr lang="en-IN" sz="3200" b="1" spc="-1" dirty="0" smtClean="0">
              <a:solidFill>
                <a:srgbClr val="000000"/>
              </a:solidFill>
              <a:uFill>
                <a:solidFill>
                  <a:srgbClr val="FFFFFF"/>
                </a:solidFill>
              </a:uFill>
              <a:latin typeface="DejaVu LGC Sans"/>
            </a:endParaRPr>
          </a:p>
          <a:p>
            <a:pPr algn="ctr"/>
            <a:endParaRPr lang="en-IN" sz="3200" b="1" spc="-1" dirty="0">
              <a:solidFill>
                <a:srgbClr val="000000"/>
              </a:solidFill>
              <a:uFill>
                <a:solidFill>
                  <a:srgbClr val="FFFFFF"/>
                </a:solidFill>
              </a:uFill>
              <a:latin typeface="DejaVu LGC Sans"/>
            </a:endParaRPr>
          </a:p>
          <a:p>
            <a:pPr algn="ctr"/>
            <a:endParaRPr lang="en-IN" sz="3200" b="1" spc="-1" dirty="0" smtClean="0">
              <a:solidFill>
                <a:srgbClr val="000000"/>
              </a:solidFill>
              <a:uFill>
                <a:solidFill>
                  <a:srgbClr val="FFFFFF"/>
                </a:solidFill>
              </a:uFill>
              <a:latin typeface="DejaVu LGC Sans"/>
            </a:endParaRPr>
          </a:p>
          <a:p>
            <a:pPr algn="ctr"/>
            <a:endParaRPr lang="en-IN" sz="3200" b="1" spc="-1" dirty="0">
              <a:solidFill>
                <a:srgbClr val="000000"/>
              </a:solidFill>
              <a:uFill>
                <a:solidFill>
                  <a:srgbClr val="FFFFFF"/>
                </a:solidFill>
              </a:uFill>
              <a:latin typeface="DejaVu LGC Sans"/>
            </a:endParaRPr>
          </a:p>
          <a:p>
            <a:pPr algn="ctr"/>
            <a:endParaRPr lang="en-IN" sz="3200" b="1" spc="-1" dirty="0" smtClean="0">
              <a:solidFill>
                <a:srgbClr val="000000"/>
              </a:solidFill>
              <a:uFill>
                <a:solidFill>
                  <a:srgbClr val="FFFFFF"/>
                </a:solidFill>
              </a:uFill>
              <a:latin typeface="DejaVu LGC Sans"/>
            </a:endParaRPr>
          </a:p>
          <a:p>
            <a:pPr algn="ctr"/>
            <a:r>
              <a:rPr lang="en-IN" sz="3200" b="1" spc="-1" dirty="0" smtClean="0">
                <a:solidFill>
                  <a:srgbClr val="000000"/>
                </a:solidFill>
                <a:uFill>
                  <a:solidFill>
                    <a:srgbClr val="FFFFFF"/>
                  </a:solidFill>
                </a:uFill>
                <a:latin typeface="DejaVu LGC Sans"/>
              </a:rPr>
              <a:t>Control </a:t>
            </a:r>
            <a:r>
              <a:rPr lang="en-IN" sz="3200" b="1" spc="-1" dirty="0">
                <a:solidFill>
                  <a:srgbClr val="000000"/>
                </a:solidFill>
                <a:uFill>
                  <a:solidFill>
                    <a:srgbClr val="FFFFFF"/>
                  </a:solidFill>
                </a:uFill>
                <a:latin typeface="DejaVu LGC Sans"/>
              </a:rPr>
              <a:t>Groups</a:t>
            </a:r>
            <a:endParaRPr lang="en-IN" sz="3200" spc="-1" dirty="0">
              <a:solidFill>
                <a:srgbClr val="000000"/>
              </a:solidFill>
              <a:uFill>
                <a:solidFill>
                  <a:srgbClr val="FFFFFF"/>
                </a:solidFill>
              </a:uFill>
              <a:latin typeface="Arial"/>
            </a:endParaRPr>
          </a:p>
        </p:txBody>
      </p:sp>
      <p:pic>
        <p:nvPicPr>
          <p:cNvPr id="60" name="Picture 59"/>
          <p:cNvPicPr/>
          <p:nvPr/>
        </p:nvPicPr>
        <p:blipFill>
          <a:blip r:embed="rId2"/>
          <a:stretch/>
        </p:blipFill>
        <p:spPr>
          <a:xfrm>
            <a:off x="3182924" y="850879"/>
            <a:ext cx="4114800" cy="29692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1" y="301321"/>
            <a:ext cx="9071640" cy="1262160"/>
          </a:xfrm>
          <a:prstGeom prst="rect">
            <a:avLst/>
          </a:prstGeom>
          <a:noFill/>
          <a:ln>
            <a:noFill/>
          </a:ln>
        </p:spPr>
        <p:txBody>
          <a:bodyPr lIns="0" tIns="0" rIns="0" bIns="0" anchor="ctr"/>
          <a:lstStyle/>
          <a:p>
            <a:pPr algn="ctr"/>
            <a:r>
              <a:rPr lang="en-IN" sz="4400" b="1" spc="-1" dirty="0">
                <a:solidFill>
                  <a:srgbClr val="000000"/>
                </a:solidFill>
                <a:uFill>
                  <a:solidFill>
                    <a:srgbClr val="FFFFFF"/>
                  </a:solidFill>
                </a:uFill>
                <a:latin typeface="Arial"/>
              </a:rPr>
              <a:t>What do we </a:t>
            </a:r>
            <a:r>
              <a:rPr lang="en-IN" sz="4400" b="1" spc="-1" dirty="0" smtClean="0">
                <a:solidFill>
                  <a:srgbClr val="000000"/>
                </a:solidFill>
                <a:uFill>
                  <a:solidFill>
                    <a:srgbClr val="FFFFFF"/>
                  </a:solidFill>
                </a:uFill>
                <a:latin typeface="Arial"/>
              </a:rPr>
              <a:t>get</a:t>
            </a:r>
            <a:endParaRPr lang="en-IN" sz="4400" b="1" spc="-1" dirty="0">
              <a:solidFill>
                <a:srgbClr val="000000"/>
              </a:solidFill>
              <a:uFill>
                <a:solidFill>
                  <a:srgbClr val="FFFFFF"/>
                </a:solidFill>
              </a:uFill>
              <a:latin typeface="Arial"/>
            </a:endParaRPr>
          </a:p>
        </p:txBody>
      </p:sp>
      <p:sp>
        <p:nvSpPr>
          <p:cNvPr id="67" name="TextShape 2"/>
          <p:cNvSpPr txBox="1"/>
          <p:nvPr/>
        </p:nvSpPr>
        <p:spPr>
          <a:xfrm>
            <a:off x="504001" y="1769040"/>
            <a:ext cx="9071640" cy="4384440"/>
          </a:xfrm>
          <a:prstGeom prst="rect">
            <a:avLst/>
          </a:prstGeom>
          <a:noFill/>
          <a:ln>
            <a:noFill/>
          </a:ln>
        </p:spPr>
        <p:txBody>
          <a:bodyPr lIns="0" tIns="0" rIns="0" bIns="0"/>
          <a:lstStyle/>
          <a:p>
            <a:pPr marL="431955" indent="-323966">
              <a:buClr>
                <a:srgbClr val="000000"/>
              </a:buClr>
              <a:buSzPct val="45000"/>
              <a:buFont typeface="Wingdings" charset="2"/>
              <a:buChar char=""/>
            </a:pPr>
            <a:r>
              <a:rPr lang="en-IN" sz="2000" spc="-1" dirty="0">
                <a:solidFill>
                  <a:srgbClr val="000000"/>
                </a:solidFill>
                <a:uFill>
                  <a:solidFill>
                    <a:srgbClr val="FFFFFF"/>
                  </a:solidFill>
                </a:uFill>
                <a:latin typeface="Arial"/>
              </a:rPr>
              <a:t>By using </a:t>
            </a:r>
            <a:r>
              <a:rPr lang="en-IN" sz="2000" spc="-1" dirty="0" smtClean="0">
                <a:solidFill>
                  <a:srgbClr val="000000"/>
                </a:solidFill>
                <a:uFill>
                  <a:solidFill>
                    <a:srgbClr val="FFFFFF"/>
                  </a:solidFill>
                </a:uFill>
                <a:latin typeface="Arial"/>
              </a:rPr>
              <a:t>cgroup, </a:t>
            </a:r>
            <a:r>
              <a:rPr lang="en-IN" sz="2000" spc="-1" dirty="0">
                <a:solidFill>
                  <a:srgbClr val="000000"/>
                </a:solidFill>
                <a:uFill>
                  <a:solidFill>
                    <a:srgbClr val="FFFFFF"/>
                  </a:solidFill>
                </a:uFill>
                <a:latin typeface="Arial"/>
              </a:rPr>
              <a:t>system administrators gain fine-grained control over allocating, prioritizing, denying, managing, and monitoring system resources. Hardware resources can be appropriately divided up among tasks and users, increasing overall </a:t>
            </a:r>
            <a:r>
              <a:rPr lang="en-IN" sz="2000" spc="-1" dirty="0" smtClean="0">
                <a:solidFill>
                  <a:srgbClr val="000000"/>
                </a:solidFill>
                <a:uFill>
                  <a:solidFill>
                    <a:srgbClr val="FFFFFF"/>
                  </a:solidFill>
                </a:uFill>
                <a:latin typeface="Arial"/>
              </a:rPr>
              <a:t>efficiency. </a:t>
            </a:r>
          </a:p>
          <a:p>
            <a:pPr marL="431955" indent="-323966">
              <a:buClr>
                <a:srgbClr val="000000"/>
              </a:buClr>
              <a:buSzPct val="45000"/>
              <a:buFont typeface="Wingdings" charset="2"/>
              <a:buChar char=""/>
            </a:pPr>
            <a:endParaRPr lang="en-IN" sz="2000" spc="-1" dirty="0">
              <a:solidFill>
                <a:srgbClr val="000000"/>
              </a:solidFill>
              <a:uFill>
                <a:solidFill>
                  <a:srgbClr val="FFFFFF"/>
                </a:solidFill>
              </a:uFill>
              <a:latin typeface="Arial"/>
            </a:endParaRPr>
          </a:p>
          <a:p>
            <a:pPr marL="431955" indent="-323966">
              <a:buClr>
                <a:srgbClr val="000000"/>
              </a:buClr>
              <a:buSzPct val="45000"/>
            </a:pPr>
            <a:endParaRPr lang="en-IN" sz="2000" spc="-1" dirty="0" smtClean="0">
              <a:solidFill>
                <a:srgbClr val="000000"/>
              </a:solidFill>
              <a:uFill>
                <a:solidFill>
                  <a:srgbClr val="FFFFFF"/>
                </a:solidFill>
              </a:uFill>
              <a:latin typeface="Arial"/>
            </a:endParaRPr>
          </a:p>
          <a:p>
            <a:pPr marL="431955" indent="-323966">
              <a:buClr>
                <a:srgbClr val="000000"/>
              </a:buClr>
              <a:buSzPct val="45000"/>
            </a:pPr>
            <a:endParaRPr lang="en-IN" sz="2000" spc="-1" dirty="0">
              <a:solidFill>
                <a:srgbClr val="000000"/>
              </a:solidFill>
              <a:uFill>
                <a:solidFill>
                  <a:srgbClr val="FFFFFF"/>
                </a:solidFill>
              </a:uFill>
              <a:latin typeface="Arial"/>
            </a:endParaRPr>
          </a:p>
          <a:p>
            <a:pPr marL="431955" indent="-323966">
              <a:buClr>
                <a:srgbClr val="000000"/>
              </a:buClr>
              <a:buSzPct val="45000"/>
            </a:pPr>
            <a:endParaRPr lang="en-IN" sz="2000" spc="-1" dirty="0" smtClean="0">
              <a:solidFill>
                <a:srgbClr val="000000"/>
              </a:solidFill>
              <a:uFill>
                <a:solidFill>
                  <a:srgbClr val="FFFFFF"/>
                </a:solidFill>
              </a:uFill>
              <a:latin typeface="Arial"/>
            </a:endParaRPr>
          </a:p>
          <a:p>
            <a:pPr marL="431955" indent="-323966">
              <a:buClr>
                <a:srgbClr val="000000"/>
              </a:buClr>
              <a:buSzPct val="45000"/>
              <a:buFont typeface="Wingdings" charset="2"/>
              <a:buChar char=""/>
            </a:pPr>
            <a:endParaRPr lang="en-IN" sz="2000" spc="-1" dirty="0">
              <a:solidFill>
                <a:srgbClr val="000000"/>
              </a:solidFill>
              <a:uFill>
                <a:solidFill>
                  <a:srgbClr val="FFFFFF"/>
                </a:solidFill>
              </a:uFill>
              <a:latin typeface="Arial"/>
            </a:endParaRPr>
          </a:p>
          <a:p>
            <a:pPr marL="431955" indent="-323966">
              <a:buClr>
                <a:srgbClr val="000000"/>
              </a:buClr>
              <a:buSzPct val="45000"/>
              <a:buFont typeface="Wingdings" charset="2"/>
              <a:buChar char=""/>
            </a:pPr>
            <a:endParaRPr lang="en-IN" sz="2000" spc="-1" dirty="0" smtClean="0">
              <a:solidFill>
                <a:srgbClr val="000000"/>
              </a:solidFill>
              <a:uFill>
                <a:solidFill>
                  <a:srgbClr val="FFFFFF"/>
                </a:solidFill>
              </a:uFill>
              <a:latin typeface="Arial"/>
            </a:endParaRPr>
          </a:p>
          <a:p>
            <a:pPr marL="431955" indent="-323966">
              <a:buClr>
                <a:srgbClr val="000000"/>
              </a:buClr>
              <a:buSzPct val="45000"/>
              <a:buFont typeface="Wingdings" charset="2"/>
              <a:buChar char=""/>
            </a:pPr>
            <a:r>
              <a:rPr lang="en-IN" sz="2000" spc="-1" dirty="0" smtClean="0">
                <a:solidFill>
                  <a:srgbClr val="000000"/>
                </a:solidFill>
                <a:uFill>
                  <a:solidFill>
                    <a:srgbClr val="FFFFFF"/>
                  </a:solidFill>
                </a:uFill>
                <a:latin typeface="Arial"/>
              </a:rPr>
              <a:t>Hardware </a:t>
            </a:r>
            <a:r>
              <a:rPr lang="en-IN" sz="2000" spc="-1" dirty="0">
                <a:solidFill>
                  <a:srgbClr val="000000"/>
                </a:solidFill>
                <a:uFill>
                  <a:solidFill>
                    <a:srgbClr val="FFFFFF"/>
                  </a:solidFill>
                </a:uFill>
                <a:latin typeface="Arial"/>
              </a:rPr>
              <a:t>resources can be appropriately divided up among tasks and users, increasing overall efficiency.</a:t>
            </a:r>
          </a:p>
          <a:p>
            <a:pPr marL="431955" indent="-323966">
              <a:buClr>
                <a:srgbClr val="000000"/>
              </a:buClr>
              <a:buSzPct val="45000"/>
            </a:pPr>
            <a:r>
              <a:rPr lang="en-IN" sz="3200" spc="-1" dirty="0">
                <a:solidFill>
                  <a:srgbClr val="000000"/>
                </a:solidFill>
                <a:uFill>
                  <a:solidFill>
                    <a:srgbClr val="FFFFFF"/>
                  </a:solidFill>
                </a:uFill>
                <a:latin typeface="Arial"/>
              </a:rPr>
              <a:t> </a:t>
            </a:r>
          </a:p>
        </p:txBody>
      </p:sp>
      <p:sp>
        <p:nvSpPr>
          <p:cNvPr id="4" name="Date Placeholder 3"/>
          <p:cNvSpPr>
            <a:spLocks noGrp="1"/>
          </p:cNvSpPr>
          <p:nvPr>
            <p:ph type="dt" sz="half" idx="10"/>
          </p:nvPr>
        </p:nvSpPr>
        <p:spPr/>
        <p:txBody>
          <a:bodyPr/>
          <a:lstStyle/>
          <a:p>
            <a:r>
              <a:rPr lang="en-US" sz="1400" b="0" strike="noStrike" spc="-1" smtClean="0">
                <a:solidFill>
                  <a:srgbClr val="000000"/>
                </a:solidFill>
                <a:uFill>
                  <a:solidFill>
                    <a:srgbClr val="FFFFFF"/>
                  </a:solidFill>
                </a:uFill>
                <a:latin typeface="Times New Roman"/>
              </a:rPr>
              <a:t>27-06-2017</a:t>
            </a:r>
            <a:endParaRPr lang="en-IN" sz="1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fld id="{27371CD0-3D97-40DA-A9F7-40FD1F101555}" type="slidenum">
              <a:rPr lang="en-IN" sz="1400" b="0" strike="noStrike" spc="-1" smtClean="0">
                <a:solidFill>
                  <a:srgbClr val="000000"/>
                </a:solidFill>
                <a:uFill>
                  <a:solidFill>
                    <a:srgbClr val="FFFFFF"/>
                  </a:solidFill>
                </a:uFill>
                <a:latin typeface="Times New Roman"/>
              </a:rPr>
              <a:pPr algn="r"/>
              <a:t>9</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pPr algn="ctr"/>
            <a:r>
              <a:rPr lang="en-IN" sz="1400" b="0" strike="noStrike" spc="-1" smtClean="0">
                <a:solidFill>
                  <a:srgbClr val="000000"/>
                </a:solidFill>
                <a:uFill>
                  <a:solidFill>
                    <a:srgbClr val="FFFFFF"/>
                  </a:solidFill>
                </a:uFill>
                <a:latin typeface="Times New Roman"/>
              </a:rPr>
              <a:t>CDC-JU</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242</TotalTime>
  <Words>2650</Words>
  <Application>LibreOffice/5.1.6.2$Linux_X86_64 LibreOffice_project/10m0$Build-2</Application>
  <PresentationFormat>Custom</PresentationFormat>
  <Paragraphs>554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Aspect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Windows User</cp:lastModifiedBy>
  <cp:revision>238</cp:revision>
  <dcterms:created xsi:type="dcterms:W3CDTF">2017-06-27T13:18:53Z</dcterms:created>
  <dcterms:modified xsi:type="dcterms:W3CDTF">2017-06-27T17:48:19Z</dcterms:modified>
  <dc:language>en-IN</dc:language>
</cp:coreProperties>
</file>