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s/slide7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09"/>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282" r:id="rId54"/>
    <p:sldId id="1283" r:id="rId55"/>
    <p:sldId id="1228" r:id="rId56"/>
    <p:sldId id="1229" r:id="rId57"/>
    <p:sldId id="1171" r:id="rId58"/>
    <p:sldId id="1172" r:id="rId59"/>
    <p:sldId id="1167" r:id="rId60"/>
    <p:sldId id="1168" r:id="rId61"/>
    <p:sldId id="1142" r:id="rId62"/>
    <p:sldId id="1143" r:id="rId63"/>
    <p:sldId id="1144" r:id="rId64"/>
    <p:sldId id="1350" r:id="rId65"/>
    <p:sldId id="1340" r:id="rId66"/>
    <p:sldId id="1156" r:id="rId67"/>
    <p:sldId id="1145" r:id="rId68"/>
    <p:sldId id="1146" r:id="rId69"/>
    <p:sldId id="1147" r:id="rId70"/>
    <p:sldId id="1148" r:id="rId71"/>
    <p:sldId id="1149" r:id="rId72"/>
    <p:sldId id="1150" r:id="rId73"/>
    <p:sldId id="1151" r:id="rId74"/>
    <p:sldId id="1152" r:id="rId75"/>
    <p:sldId id="1153" r:id="rId76"/>
    <p:sldId id="1226" r:id="rId77"/>
    <p:sldId id="1227" r:id="rId78"/>
    <p:sldId id="1161" r:id="rId79"/>
    <p:sldId id="1162" r:id="rId80"/>
    <p:sldId id="1154" r:id="rId81"/>
    <p:sldId id="1155" r:id="rId82"/>
    <p:sldId id="1191" r:id="rId83"/>
    <p:sldId id="1192" r:id="rId84"/>
    <p:sldId id="1179" r:id="rId85"/>
    <p:sldId id="1180" r:id="rId86"/>
    <p:sldId id="1183" r:id="rId87"/>
    <p:sldId id="1184" r:id="rId88"/>
    <p:sldId id="1193" r:id="rId89"/>
    <p:sldId id="1194" r:id="rId90"/>
    <p:sldId id="1223" r:id="rId91"/>
    <p:sldId id="1224" r:id="rId92"/>
    <p:sldId id="1277" r:id="rId93"/>
    <p:sldId id="1330" r:id="rId94"/>
    <p:sldId id="1328" r:id="rId95"/>
    <p:sldId id="1331" r:id="rId96"/>
    <p:sldId id="1329" r:id="rId97"/>
    <p:sldId id="1185" r:id="rId98"/>
    <p:sldId id="1186" r:id="rId99"/>
    <p:sldId id="1187" r:id="rId100"/>
    <p:sldId id="1188" r:id="rId101"/>
    <p:sldId id="1189" r:id="rId102"/>
    <p:sldId id="1190" r:id="rId103"/>
    <p:sldId id="1173" r:id="rId104"/>
    <p:sldId id="1174" r:id="rId105"/>
    <p:sldId id="1175" r:id="rId106"/>
    <p:sldId id="1176" r:id="rId107"/>
    <p:sldId id="788" r:id="rId10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xmlns=""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B22251"/>
    <a:srgbClr val="FF5A36"/>
    <a:srgbClr val="047796"/>
    <a:srgbClr val="F99039"/>
    <a:srgbClr val="036883"/>
    <a:srgbClr val="B6816E"/>
    <a:srgbClr val="7D4F3F"/>
    <a:srgbClr val="05A5D1"/>
    <a:srgbClr val="4F0896"/>
    <a:srgbClr val="FBF3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37" autoAdjust="0"/>
  </p:normalViewPr>
  <p:slideViewPr>
    <p:cSldViewPr>
      <p:cViewPr varScale="1">
        <p:scale>
          <a:sx n="50" d="100"/>
          <a:sy n="50" d="100"/>
        </p:scale>
        <p:origin x="-90" y="-70"/>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14-12-2021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xmlns=""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62</a:t>
            </a:fld>
            <a:endParaRPr lang="en-IN"/>
          </a:p>
        </p:txBody>
      </p:sp>
    </p:spTree>
    <p:extLst>
      <p:ext uri="{BB962C8B-B14F-4D97-AF65-F5344CB8AC3E}">
        <p14:creationId xmlns:p14="http://schemas.microsoft.com/office/powerpoint/2010/main" xmlns=""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63</a:t>
            </a:fld>
            <a:endParaRPr lang="en-IN"/>
          </a:p>
        </p:txBody>
      </p:sp>
    </p:spTree>
    <p:extLst>
      <p:ext uri="{BB962C8B-B14F-4D97-AF65-F5344CB8AC3E}">
        <p14:creationId xmlns:p14="http://schemas.microsoft.com/office/powerpoint/2010/main" xmlns=""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64</a:t>
            </a:fld>
            <a:endParaRPr lang="en-IN"/>
          </a:p>
        </p:txBody>
      </p:sp>
    </p:spTree>
    <p:extLst>
      <p:ext uri="{BB962C8B-B14F-4D97-AF65-F5344CB8AC3E}">
        <p14:creationId xmlns:p14="http://schemas.microsoft.com/office/powerpoint/2010/main" xmlns=""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12/14/2021</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12/14/2021</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12/14/2021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12/14/2021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xmlns=""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xmlns="" val="20000"/>
                    </a:ext>
                  </a:extLst>
                </a:gridCol>
                <a:gridCol w="1143000">
                  <a:extLst>
                    <a:ext uri="{9D8B030D-6E8A-4147-A177-3AD203B41FA5}">
                      <a16:colId xmlns:a16="http://schemas.microsoft.com/office/drawing/2014/main" xmlns="" val="20001"/>
                    </a:ext>
                  </a:extLst>
                </a:gridCol>
                <a:gridCol w="1022683">
                  <a:extLst>
                    <a:ext uri="{9D8B030D-6E8A-4147-A177-3AD203B41FA5}">
                      <a16:colId xmlns:a16="http://schemas.microsoft.com/office/drawing/2014/main" xmlns="" val="20002"/>
                    </a:ext>
                  </a:extLst>
                </a:gridCol>
                <a:gridCol w="1263317">
                  <a:extLst>
                    <a:ext uri="{9D8B030D-6E8A-4147-A177-3AD203B41FA5}">
                      <a16:colId xmlns:a16="http://schemas.microsoft.com/office/drawing/2014/main" xmlns=""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xmlns=""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xmlns="" id="{9823D899-9B38-44F2-A631-4D9E6BB424C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xmlns=""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xmlns=""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config.set(</a:t>
            </a:r>
            <a:r>
              <a:rPr lang="en-IN" b="1"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config.set(</a:t>
            </a:r>
            <a:r>
              <a:rPr lang="en-IN" b="1"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xmlns=""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xmlns=""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524000" y="14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927094" y="5488776"/>
            <a:ext cx="10337812"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 job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 { job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grpSp>
        <p:nvGrpSpPr>
          <p:cNvPr id="23" name="Group 22"/>
          <p:cNvGrpSpPr/>
          <p:nvPr/>
        </p:nvGrpSpPr>
        <p:grpSpPr>
          <a:xfrm>
            <a:off x="2343069" y="2696187"/>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xmlns="" val="391652235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xmlns="" val="223705882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524000" y="14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302949"/>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2000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xmlns="" val="378765106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xmlns="" val="371989654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xmlns="" val="369659282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all documents that match the filter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xmlns="" val="411038976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xmlns="" val="377191680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xmlns="" val="1148130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xmlns=""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546719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xmlns=""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xmlns=""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xmlns=""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xmlns=""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xmlns=""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xmlns=""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xmlns=""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xmlns=""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xmlns="" val="1921061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xmlns=""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232694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xmlns=""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xmlns=""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xmlns=""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Rectangle 10">
            <a:extLst>
              <a:ext uri="{FF2B5EF4-FFF2-40B4-BE49-F238E27FC236}">
                <a16:creationId xmlns:a16="http://schemas.microsoft.com/office/drawing/2014/main" xmlns=""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xmlns="" val="448246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xmlns="" val="3479239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xmlns="" val="39517130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xmlns="" val="386062971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xmlns=""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Tree>
    <p:extLst>
      <p:ext uri="{BB962C8B-B14F-4D97-AF65-F5344CB8AC3E}">
        <p14:creationId xmlns:p14="http://schemas.microsoft.com/office/powerpoint/2010/main" xmlns=""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723823" cy="2246769"/>
          </a:xfrm>
          <a:prstGeom prst="rect">
            <a:avLst/>
          </a:prstGeom>
        </p:spPr>
        <p:txBody>
          <a:bodyPr wrap="non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value1,</a:t>
            </a:r>
          </a:p>
          <a:p>
            <a:r>
              <a:rPr lang="en-US" sz="2000" dirty="0">
                <a:solidFill>
                  <a:schemeClr val="accent2">
                    <a:lumMod val="50000"/>
                  </a:schemeClr>
                </a:solidFill>
                <a:latin typeface="Consolas" panose="020B0609020204030204" pitchFamily="49" charset="0"/>
                <a:cs typeface="Calibri" panose="020F0502020204030204" pitchFamily="34" charset="0"/>
              </a:rPr>
              <a:t>   field2: value2,</a:t>
            </a:r>
          </a:p>
          <a:p>
            <a:r>
              <a:rPr lang="en-US" sz="2000" dirty="0">
                <a:solidFill>
                  <a:schemeClr val="accent2">
                    <a:lumMod val="50000"/>
                  </a:schemeClr>
                </a:solidFill>
                <a:latin typeface="Consolas" panose="020B0609020204030204" pitchFamily="49" charset="0"/>
                <a:cs typeface="Calibri" panose="020F0502020204030204" pitchFamily="34" charset="0"/>
              </a:rPr>
              <a:t>   field3: value3,</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xmlns="" id="{8B17C8C1-48AC-49A7-9BB3-8FAFEB181F12}"/>
              </a:ext>
            </a:extLst>
          </p:cNvPr>
          <p:cNvSpPr txBox="1"/>
          <p:nvPr/>
        </p:nvSpPr>
        <p:spPr>
          <a:xfrm>
            <a:off x="407367" y="5601434"/>
            <a:ext cx="11377265"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xmlns=""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xmlns=""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xmlns="" val="20000"/>
                    </a:ext>
                  </a:extLst>
                </a:gridCol>
                <a:gridCol w="1524000">
                  <a:extLst>
                    <a:ext uri="{9D8B030D-6E8A-4147-A177-3AD203B41FA5}">
                      <a16:colId xmlns:a16="http://schemas.microsoft.com/office/drawing/2014/main" xmlns="" val="20001"/>
                    </a:ext>
                  </a:extLst>
                </a:gridCol>
                <a:gridCol w="1752600">
                  <a:extLst>
                    <a:ext uri="{9D8B030D-6E8A-4147-A177-3AD203B41FA5}">
                      <a16:colId xmlns:a16="http://schemas.microsoft.com/office/drawing/2014/main" xmlns="" val="20002"/>
                    </a:ext>
                  </a:extLst>
                </a:gridCol>
                <a:gridCol w="1752600">
                  <a:extLst>
                    <a:ext uri="{9D8B030D-6E8A-4147-A177-3AD203B41FA5}">
                      <a16:colId xmlns:a16="http://schemas.microsoft.com/office/drawing/2014/main" xmlns="" val="20003"/>
                    </a:ext>
                  </a:extLst>
                </a:gridCol>
                <a:gridCol w="1752600">
                  <a:extLst>
                    <a:ext uri="{9D8B030D-6E8A-4147-A177-3AD203B41FA5}">
                      <a16:colId xmlns:a16="http://schemas.microsoft.com/office/drawing/2014/main" xmlns=""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xmlns=""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xmlns=""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xmlns=""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t>.</a:t>
            </a:r>
            <a:endParaRPr lang="en-IN" dirty="0"/>
          </a:p>
        </p:txBody>
      </p:sp>
      <p:sp>
        <p:nvSpPr>
          <p:cNvPr id="4" name="Rectangle 3"/>
          <p:cNvSpPr/>
          <p:nvPr/>
        </p:nvSpPr>
        <p:spPr>
          <a:xfrm>
            <a:off x="407368" y="2564904"/>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p>
        </p:txBody>
      </p:sp>
      <p:sp>
        <p:nvSpPr>
          <p:cNvPr id="5" name="Rectangle 4"/>
          <p:cNvSpPr/>
          <p:nvPr/>
        </p:nvSpPr>
        <p:spPr>
          <a:xfrm>
            <a:off x="407368" y="942400"/>
            <a:ext cx="10517021"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4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4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t>.</a:t>
            </a:r>
            <a:endParaRPr lang="en-IN"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"192.168.100.20:27017/db1"</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xmlns="" id="{DD65624A-ADDF-4139-B059-8CDA82F55957}"/>
              </a:ext>
            </a:extLst>
          </p:cNvPr>
          <p:cNvSpPr txBox="1"/>
          <p:nvPr/>
        </p:nvSpPr>
        <p:spPr>
          <a:xfrm>
            <a:off x="7033798" y="679996"/>
            <a:ext cx="5038866" cy="461665"/>
          </a:xfrm>
          <a:prstGeom prst="rect">
            <a:avLst/>
          </a:prstGeom>
          <a:solidFill>
            <a:schemeClr val="accent6">
              <a:lumMod val="20000"/>
              <a:lumOff val="80000"/>
            </a:schemeClr>
          </a:solidFill>
        </p:spPr>
        <p:txBody>
          <a:bodyPr wrap="square">
            <a:spAutoFit/>
          </a:bodyPr>
          <a:lstStyle/>
          <a:p>
            <a:r>
              <a:rPr lang="en-US" sz="2400" dirty="0">
                <a:solidFill>
                  <a:srgbClr val="C00000"/>
                </a:solidFill>
                <a:latin typeface="Calibri" panose="020F0502020204030204" pitchFamily="34" charset="0"/>
                <a:cs typeface="Calibri" panose="020F0502020204030204" pitchFamily="34" charset="0"/>
              </a:rPr>
              <a:t>Note: </a:t>
            </a:r>
            <a:r>
              <a:rPr lang="en-US" sz="2400" dirty="0">
                <a:latin typeface="Calibri" panose="020F0502020204030204" pitchFamily="34" charset="0"/>
                <a:cs typeface="Calibri" panose="020F0502020204030204" pitchFamily="34" charset="0"/>
              </a:rPr>
              <a:t>Always give --dbpath in "" </a:t>
            </a:r>
            <a:endParaRPr lang="en-IN" sz="2400" dirty="0">
              <a:latin typeface="Calibri" panose="020F0502020204030204" pitchFamily="34" charset="0"/>
              <a:cs typeface="Calibri" panose="020F0502020204030204" pitchFamily="34" charset="0"/>
            </a:endParaRPr>
          </a:p>
        </p:txBody>
      </p:sp>
      <p:grpSp>
        <p:nvGrpSpPr>
          <p:cNvPr id="3" name="Group 2">
            <a:extLst>
              <a:ext uri="{FF2B5EF4-FFF2-40B4-BE49-F238E27FC236}">
                <a16:creationId xmlns:a16="http://schemas.microsoft.com/office/drawing/2014/main" xmlns="" id="{5A22E77C-AD82-4728-ABB2-F84E6D207612}"/>
              </a:ext>
            </a:extLst>
          </p:cNvPr>
          <p:cNvGrpSpPr/>
          <p:nvPr/>
        </p:nvGrpSpPr>
        <p:grpSpPr>
          <a:xfrm>
            <a:off x="7120719" y="4313975"/>
            <a:ext cx="3871825" cy="786598"/>
            <a:chOff x="6354577" y="4605724"/>
            <a:chExt cx="3871825" cy="786598"/>
          </a:xfrm>
        </p:grpSpPr>
        <p:cxnSp>
          <p:nvCxnSpPr>
            <p:cNvPr id="9" name="Connector: Elbow 8">
              <a:extLst>
                <a:ext uri="{FF2B5EF4-FFF2-40B4-BE49-F238E27FC236}">
                  <a16:creationId xmlns:a16="http://schemas.microsoft.com/office/drawing/2014/main" xmlns="" id="{5AD6C71B-C7A2-441F-AFBB-0E6837B475B4}"/>
                </a:ext>
              </a:extLst>
            </p:cNvPr>
            <p:cNvCxnSpPr>
              <a:cxnSpLocks/>
            </p:cNvCxnSpPr>
            <p:nvPr/>
          </p:nvCxnSpPr>
          <p:spPr>
            <a:xfrm>
              <a:off x="6354577" y="4605724"/>
              <a:ext cx="1238975" cy="620898"/>
            </a:xfrm>
            <a:prstGeom prst="bentConnector3">
              <a:avLst>
                <a:gd name="adj1" fmla="val -18"/>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xmlns="" id="{28C3A2A0-F79F-441B-9B72-DDE3759B8DFF}"/>
                </a:ext>
              </a:extLst>
            </p:cNvPr>
            <p:cNvSpPr txBox="1"/>
            <p:nvPr/>
          </p:nvSpPr>
          <p:spPr>
            <a:xfrm>
              <a:off x="7559318" y="5007601"/>
              <a:ext cx="2667084" cy="384721"/>
            </a:xfrm>
            <a:prstGeom prst="rect">
              <a:avLst/>
            </a:prstGeom>
            <a:noFill/>
          </p:spPr>
          <p:txBody>
            <a:bodyPr wrap="square">
              <a:spAutoFit/>
            </a:bodyPr>
            <a:lstStyle/>
            <a:p>
              <a:r>
                <a:rPr lang="en-US" sz="1900" b="1" dirty="0">
                  <a:solidFill>
                    <a:srgbClr val="0070C0"/>
                  </a:solidFill>
                </a:rPr>
                <a:t>must be empty folder</a:t>
              </a:r>
              <a:endParaRPr lang="en-IN" sz="1900" dirty="0">
                <a:solidFill>
                  <a:srgbClr val="0070C0"/>
                </a:solidFill>
              </a:endParaRPr>
            </a:p>
          </p:txBody>
        </p:sp>
      </p:grpSp>
    </p:spTree>
    <p:extLst>
      <p:ext uri="{BB962C8B-B14F-4D97-AF65-F5344CB8AC3E}">
        <p14:creationId xmlns:p14="http://schemas.microsoft.com/office/powerpoint/2010/main" xmlns=""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xmlns=""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xmlns="" val="675277694"/>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xmlns="" val="20000"/>
                    </a:ext>
                  </a:extLst>
                </a:gridCol>
                <a:gridCol w="8226679">
                  <a:extLst>
                    <a:ext uri="{9D8B030D-6E8A-4147-A177-3AD203B41FA5}">
                      <a16:colId xmlns:a16="http://schemas.microsoft.com/office/drawing/2014/main" xmlns=""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xmlns=""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68159"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977371"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68159"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977371"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499443"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xmlns="" id="{838E0800-5F04-488D-A032-B8C33F75C159}"/>
              </a:ext>
            </a:extLst>
          </p:cNvPr>
          <p:cNvSpPr/>
          <p:nvPr/>
        </p:nvSpPr>
        <p:spPr>
          <a:xfrm>
            <a:off x="1806242" y="5711698"/>
            <a:ext cx="768159"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xmlns="" id="{984A8564-20BF-4A2D-884F-5253CCB490F3}"/>
              </a:ext>
            </a:extLst>
          </p:cNvPr>
          <p:cNvSpPr/>
          <p:nvPr/>
        </p:nvSpPr>
        <p:spPr>
          <a:xfrm>
            <a:off x="1741609" y="6140623"/>
            <a:ext cx="8645315"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xmlns=""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xmlns=""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xmlns="" val="2229380801"/>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xmlns="" val="20000"/>
                    </a:ext>
                  </a:extLst>
                </a:gridCol>
                <a:gridCol w="8226679">
                  <a:extLst>
                    <a:ext uri="{9D8B030D-6E8A-4147-A177-3AD203B41FA5}">
                      <a16:colId xmlns:a16="http://schemas.microsoft.com/office/drawing/2014/main" xmlns=""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grpSp>
        <p:nvGrpSpPr>
          <p:cNvPr id="10" name="Group 9"/>
          <p:cNvGrpSpPr/>
          <p:nvPr/>
        </p:nvGrpSpPr>
        <p:grpSpPr>
          <a:xfrm>
            <a:off x="1524000" y="4221088"/>
            <a:ext cx="9144000" cy="1409527"/>
            <a:chOff x="228600" y="4191000"/>
            <a:chExt cx="7391401" cy="1409527"/>
          </a:xfrm>
        </p:grpSpPr>
        <p:sp>
          <p:nvSpPr>
            <p:cNvPr id="6" name="Rectangle 5"/>
            <p:cNvSpPr/>
            <p:nvPr/>
          </p:nvSpPr>
          <p:spPr>
            <a:xfrm>
              <a:off x="228600" y="4191000"/>
              <a:ext cx="7391401" cy="384721"/>
            </a:xfrm>
            <a:prstGeom prst="rect">
              <a:avLst/>
            </a:prstGeom>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&lt;exprN&gt; } ] }</a:t>
              </a:r>
            </a:p>
          </p:txBody>
        </p:sp>
        <p:sp>
          <p:nvSpPr>
            <p:cNvPr id="8" name="Rectangle 7"/>
            <p:cNvSpPr/>
            <p:nvPr/>
          </p:nvSpPr>
          <p:spPr>
            <a:xfrm>
              <a:off x="228601" y="4703403"/>
              <a:ext cx="7391400" cy="384721"/>
            </a:xfrm>
            <a:prstGeom prst="rect">
              <a:avLst/>
            </a:prstGeom>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&lt;exprN&gt; } ] }</a:t>
              </a:r>
            </a:p>
          </p:txBody>
        </p:sp>
        <p:sp>
          <p:nvSpPr>
            <p:cNvPr id="9" name="Rectangle 8"/>
            <p:cNvSpPr/>
            <p:nvPr/>
          </p:nvSpPr>
          <p:spPr>
            <a:xfrm>
              <a:off x="228600" y="5215806"/>
              <a:ext cx="7391401" cy="384721"/>
            </a:xfrm>
            <a:prstGeom prst="rect">
              <a:avLst/>
            </a:prstGeom>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grpSp>
      <p:sp>
        <p:nvSpPr>
          <p:cNvPr id="3" name="Rectangle 2">
            <a:extLst>
              <a:ext uri="{FF2B5EF4-FFF2-40B4-BE49-F238E27FC236}">
                <a16:creationId xmlns:a16="http://schemas.microsoft.com/office/drawing/2014/main" xmlns="" id="{CCC7FFE9-78C9-4609-9BB6-88A0F0E584F5}"/>
              </a:ext>
            </a:extLst>
          </p:cNvPr>
          <p:cNvSpPr/>
          <p:nvPr/>
        </p:nvSpPr>
        <p:spPr>
          <a:xfrm>
            <a:off x="695400" y="5947534"/>
            <a:ext cx="10801200"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:3000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xmlns=""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xmlns=""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8353569"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8499443"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894836"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98069"/>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xmlns=""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xmlns=""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a:t>
            </a:r>
            <a:r>
              <a:rPr lang="en-US" sz="2200" dirty="0">
                <a:solidFill>
                  <a:srgbClr val="036883"/>
                </a:solidFill>
                <a:latin typeface="Calibri" panose="020F0502020204030204" pitchFamily="34" charset="0"/>
                <a:cs typeface="Calibri" panose="020F0502020204030204" pitchFamily="34" charset="0"/>
              </a:rPr>
              <a:t>ObjectId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xmlns=""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xmlns=""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84721"/>
          </a:xfrm>
          <a:prstGeom prst="rect">
            <a:avLst/>
          </a:prstGeom>
        </p:spPr>
        <p:txBody>
          <a:bodyPr wrap="square">
            <a:spAutoFit/>
          </a:bodyPr>
          <a:lstStyle/>
          <a:p>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 Returns: all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73188" y="3288268"/>
            <a:ext cx="8845624" cy="384721"/>
          </a:xfrm>
          <a:prstGeom prst="rect">
            <a:avLst/>
          </a:prstGeom>
        </p:spPr>
        <p:txBody>
          <a:bodyPr wrap="square">
            <a:spAutoFit/>
          </a:bodyPr>
          <a:lstStyle/>
          <a:p>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xmlns=""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xmlns=""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84721"/>
          </a:xfrm>
          <a:prstGeom prst="rect">
            <a:avLst/>
          </a:prstGeom>
        </p:spPr>
        <p:txBody>
          <a:bodyPr wrap="square">
            <a:spAutoFit/>
          </a:bodyPr>
          <a:lstStyle/>
          <a:p>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use</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db1</a:t>
            </a:r>
          </a:p>
        </p:txBody>
      </p:sp>
    </p:spTree>
    <p:extLst>
      <p:ext uri="{BB962C8B-B14F-4D97-AF65-F5344CB8AC3E}">
        <p14:creationId xmlns:p14="http://schemas.microsoft.com/office/powerpoint/2010/main" xmlns=""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xmlns=""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0" name="Footer Placeholder 2">
            <a:extLst>
              <a:ext uri="{FF2B5EF4-FFF2-40B4-BE49-F238E27FC236}">
                <a16:creationId xmlns:a16="http://schemas.microsoft.com/office/drawing/2014/main" xmlns="" id="{3FFF4A64-6DFC-4D9E-8A3D-C72BE34528EB}"/>
              </a:ext>
            </a:extLst>
          </p:cNvPr>
          <p:cNvSpPr txBox="1">
            <a:spLocks/>
          </p:cNvSpPr>
          <p:nvPr/>
        </p:nvSpPr>
        <p:spPr>
          <a:xfrm>
            <a:off x="3238225" y="6523038"/>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11" name="Rectangle 10">
            <a:extLst>
              <a:ext uri="{FF2B5EF4-FFF2-40B4-BE49-F238E27FC236}">
                <a16:creationId xmlns:a16="http://schemas.microsoft.com/office/drawing/2014/main" xmlns=""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xmlns=""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xmlns=""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xmlns=""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xmlns=""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xmlns=""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xmlns=""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xmlns=""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xmlns=""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xmlns="" id="{74C1F028-9126-483E-B767-699D381C1F4B}"/>
              </a:ext>
            </a:extLst>
          </p:cNvPr>
          <p:cNvSpPr/>
          <p:nvPr/>
        </p:nvSpPr>
        <p:spPr>
          <a:xfrm>
            <a:off x="1524000" y="1846565"/>
            <a:ext cx="9114971" cy="969496"/>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xmlns="" id="{7AFF414A-62F2-450D-8BE6-83E751263D5A}"/>
              </a:ext>
            </a:extLst>
          </p:cNvPr>
          <p:cNvSpPr txBox="1"/>
          <p:nvPr/>
        </p:nvSpPr>
        <p:spPr>
          <a:xfrm>
            <a:off x="1523998" y="3131676"/>
            <a:ext cx="9684570" cy="707886"/>
          </a:xfrm>
          <a:prstGeom prst="rect">
            <a:avLst/>
          </a:prstGeom>
          <a:noFill/>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if the documents are in array i.e. in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endParaRPr lang="en-US" sz="2000" dirty="0">
              <a:solidFill>
                <a:srgbClr val="92D050"/>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drops the collection if exists</a:t>
            </a:r>
            <a:endParaRPr lang="en-IN" sz="2000"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xmlns=""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41201"/>
            <a:ext cx="11737304" cy="2308324"/>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xmlns=""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xmlns="" id="{EF2DE1DF-594E-4503-85A6-60EA380DE8A3}"/>
              </a:ext>
            </a:extLst>
          </p:cNvPr>
          <p:cNvSpPr/>
          <p:nvPr/>
        </p:nvSpPr>
        <p:spPr>
          <a:xfrm>
            <a:off x="623392" y="1692115"/>
            <a:ext cx="10404649" cy="969496"/>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xmlns=""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xmlns=""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9" name="Rectangle 8">
            <a:extLst>
              <a:ext uri="{FF2B5EF4-FFF2-40B4-BE49-F238E27FC236}">
                <a16:creationId xmlns:a16="http://schemas.microsoft.com/office/drawing/2014/main" xmlns=""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xmlns="" id="{CC8778CD-18BF-4A26-B025-E874C94EB00D}"/>
              </a:ext>
            </a:extLst>
          </p:cNvPr>
          <p:cNvSpPr txBox="1"/>
          <p:nvPr/>
        </p:nvSpPr>
        <p:spPr>
          <a:xfrm>
            <a:off x="407368" y="3090118"/>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xmlns=""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4" name="Rectangle 13">
            <a:extLst>
              <a:ext uri="{FF2B5EF4-FFF2-40B4-BE49-F238E27FC236}">
                <a16:creationId xmlns:a16="http://schemas.microsoft.com/office/drawing/2014/main" xmlns="" id="{D578FF82-94F6-421C-BFA2-877E55ADCE2C}"/>
              </a:ext>
            </a:extLst>
          </p:cNvPr>
          <p:cNvSpPr/>
          <p:nvPr/>
        </p:nvSpPr>
        <p:spPr>
          <a:xfrm>
            <a:off x="623392" y="1692115"/>
            <a:ext cx="10404649" cy="969496"/>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xmlns=""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xmlns=""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767408" y="1628198"/>
            <a:ext cx="10404648" cy="677108"/>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xmlns="" id="{4DA6407A-3B6A-4FBC-B525-F9BD07DCC809}"/>
              </a:ext>
            </a:extLst>
          </p:cNvPr>
          <p:cNvSpPr/>
          <p:nvPr/>
        </p:nvSpPr>
        <p:spPr>
          <a:xfrm>
            <a:off x="263352" y="2564904"/>
            <a:ext cx="11665296"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192.168.0.6 --port 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xmlns="" id="{2B7ED64D-2B17-4246-B07A-76BCCFBFB756}"/>
              </a:ext>
            </a:extLst>
          </p:cNvPr>
          <p:cNvSpPr txBox="1"/>
          <p:nvPr/>
        </p:nvSpPr>
        <p:spPr>
          <a:xfrm>
            <a:off x="407368" y="5253588"/>
            <a:ext cx="6096000" cy="1415772"/>
          </a:xfrm>
          <a:prstGeom prst="rect">
            <a:avLst/>
          </a:prstGeom>
          <a:noFill/>
        </p:spPr>
        <p:txBody>
          <a:bodyPr wrap="square">
            <a:spAutoFit/>
          </a:bodyPr>
          <a:lstStyle/>
          <a:p>
            <a:r>
              <a:rPr lang="en-US" sz="24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xmlns=""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TODO</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xmlns=""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xmlns=""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xmlns=""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xmlns=""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xmlns=""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xmlns=""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xmlns=""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xmlns=""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xmlns=""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xmlns="" val="5018658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xmlns=""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4,</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xmlns="" val="20798364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xmlns="" val="27909430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xmlns="" val="27947484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xmlns="" val="11420207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xmlns="" val="18771330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xmlns="" val="1235406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xmlns=""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xmlns=""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xmlns=""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(&lt;options&gt;)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xmlns="" val="4589971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xmlns=""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
        <p:nvSpPr>
          <p:cNvPr id="9" name="TextBox 8">
            <a:extLst>
              <a:ext uri="{FF2B5EF4-FFF2-40B4-BE49-F238E27FC236}">
                <a16:creationId xmlns:a16="http://schemas.microsoft.com/office/drawing/2014/main" xmlns="" id="{207E4145-3E07-407A-A157-964CFB4C54A1}"/>
              </a:ext>
            </a:extLst>
          </p:cNvPr>
          <p:cNvSpPr txBox="1"/>
          <p:nvPr/>
        </p:nvSpPr>
        <p:spPr>
          <a:xfrm>
            <a:off x="3791744" y="174337"/>
            <a:ext cx="8280920" cy="1508105"/>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000" dirty="0">
                <a:solidFill>
                  <a:schemeClr val="accent1">
                    <a:lumMod val="75000"/>
                  </a:schemeClr>
                </a:solidFill>
              </a:rPr>
              <a:t>For fields in an embedded documents, you can specify the field using either:</a:t>
            </a:r>
          </a:p>
          <a:p>
            <a:endParaRPr lang="en-IN" sz="8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xmlns="" id="{DE1D1401-BC0E-481E-B6E6-B139E6033EA1}"/>
              </a:ext>
            </a:extLst>
          </p:cNvPr>
          <p:cNvSpPr txBox="1"/>
          <p:nvPr/>
        </p:nvSpPr>
        <p:spPr>
          <a:xfrm>
            <a:off x="3791744" y="1743780"/>
            <a:ext cx="6336704" cy="677108"/>
          </a:xfrm>
          <a:prstGeom prst="rect">
            <a:avLst/>
          </a:prstGeom>
          <a:noFill/>
        </p:spPr>
        <p:txBody>
          <a:bodyPr wrap="square">
            <a:spAutoFit/>
          </a:bodyPr>
          <a:lstStyle/>
          <a:p>
            <a:r>
              <a:rPr lang="en-IN" sz="2000" dirty="0">
                <a:solidFill>
                  <a:schemeClr val="accent1">
                    <a:lumMod val="75000"/>
                  </a:schemeClr>
                </a:solidFill>
              </a:rPr>
              <a:t>For query on array elements:</a:t>
            </a: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sp>
        <p:nvSpPr>
          <p:cNvPr id="11" name="TextBox 10">
            <a:extLst>
              <a:ext uri="{FF2B5EF4-FFF2-40B4-BE49-F238E27FC236}">
                <a16:creationId xmlns:a16="http://schemas.microsoft.com/office/drawing/2014/main" xmlns=""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b="1"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xmlns="" val="32374658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56792"/>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Rectangle 7"/>
          <p:cNvSpPr/>
          <p:nvPr/>
        </p:nvSpPr>
        <p:spPr>
          <a:xfrm>
            <a:off x="335360" y="2889518"/>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1524000" y="5661248"/>
            <a:ext cx="9756576" cy="769441"/>
          </a:xfrm>
          <a:prstGeom prst="rect">
            <a:avLst/>
          </a:prstGeom>
        </p:spPr>
        <p:txBody>
          <a:bodyPr wrap="square">
            <a:spAutoFit/>
          </a:bodyPr>
          <a:lstStyle/>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Tree>
    <p:extLst>
      <p:ext uri="{BB962C8B-B14F-4D97-AF65-F5344CB8AC3E}">
        <p14:creationId xmlns:p14="http://schemas.microsoft.com/office/powerpoint/2010/main" xmlns="" val="6398872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4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xmlns=""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xmlns=""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xmlns="" val="6352172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xmlns=""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xmlns=""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xmlns=""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6000, $lt: 6500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xmlns=""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xmlns=""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xmlns=""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xmlns=""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xmlns="" val="266542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 db.collection.find() </a:t>
            </a:r>
          </a:p>
        </p:txBody>
      </p:sp>
      <p:sp>
        <p:nvSpPr>
          <p:cNvPr id="7" name="Rectangle 6"/>
          <p:cNvSpPr/>
          <p:nvPr/>
        </p:nvSpPr>
        <p:spPr>
          <a:xfrm>
            <a:off x="1673188" y="1331476"/>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1988840"/>
            <a:ext cx="10404648" cy="175432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xmlns="" val="35675986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p:txBody>
      </p:sp>
    </p:spTree>
    <p:extLst>
      <p:ext uri="{BB962C8B-B14F-4D97-AF65-F5344CB8AC3E}">
        <p14:creationId xmlns:p14="http://schemas.microsoft.com/office/powerpoint/2010/main" xmlns="" val="27626726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xmlns="" val="15040069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xmlns="" val="12756891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xmlns="" val="3558721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xmlns=""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xmlns="" val="22790839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xmlns="" val="11809993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xmlns="" val="37197844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xmlns="" val="15470128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xmlns="" val="8877104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xmlns="" val="6904666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xmlns="" val="148021308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5000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xmlns="" val="34597635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TODO</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xmlns="" val="425476143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xmlns=""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xmlns="" val="20000"/>
                    </a:ext>
                  </a:extLst>
                </a:gridCol>
                <a:gridCol w="7328962">
                  <a:extLst>
                    <a:ext uri="{9D8B030D-6E8A-4147-A177-3AD203B41FA5}">
                      <a16:colId xmlns:a16="http://schemas.microsoft.com/office/drawing/2014/main" xmlns=""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xmlns=""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xmlns=""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xmlns="" val="10002"/>
                  </a:ext>
                </a:extLst>
              </a:tr>
            </a:tbl>
          </a:graphicData>
        </a:graphic>
      </p:graphicFrame>
      <p:sp>
        <p:nvSpPr>
          <p:cNvPr id="10" name="Rectangle 9">
            <a:extLst>
              <a:ext uri="{FF2B5EF4-FFF2-40B4-BE49-F238E27FC236}">
                <a16:creationId xmlns:a16="http://schemas.microsoft.com/office/drawing/2014/main" xmlns=""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xmlns="" val="1001357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xmlns="" val="20000"/>
                    </a:ext>
                  </a:extLst>
                </a:gridCol>
                <a:gridCol w="8712968">
                  <a:extLst>
                    <a:ext uri="{9D8B030D-6E8A-4147-A177-3AD203B41FA5}">
                      <a16:colId xmlns:a16="http://schemas.microsoft.com/office/drawing/2014/main" xmlns=""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xmlns=""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xmlns=""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xmlns=""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xmlns=""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xmlns="" val="24769363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xmlns="" val="61175513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xmlns="" val="42485511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10,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5000,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xmlns="" val="385854597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xmlns="" val="53202247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1524000" y="2631103"/>
            <a:ext cx="9144000" cy="163121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 '</a:t>
            </a:r>
            <a:r>
              <a:rPr lang="en-US" dirty="0">
                <a:latin typeface="Source Code Pro" panose="020B0509030403020204" pitchFamily="49" charset="0"/>
                <a:ea typeface="Source Code Pro" panose="020B0509030403020204" pitchFamily="49" charset="0"/>
                <a:cs typeface="Calibri" panose="020F0502020204030204" pitchFamily="34" charset="0"/>
              </a:rPr>
              <a:t>, salary: 42000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xmlns="" id="{11B9C663-60B8-4D40-A919-D66798C3BE14}"/>
              </a:ext>
            </a:extLst>
          </p:cNvPr>
          <p:cNvSpPr txBox="1"/>
          <p:nvPr/>
        </p:nvSpPr>
        <p:spPr>
          <a:xfrm>
            <a:off x="803412" y="4621485"/>
            <a:ext cx="10585176"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20,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30,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xmlns="" val="29865413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xmlns="" val="250072832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2000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xmlns=""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20,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30,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xmlns="" val="168484086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TODO</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xmlns="" val="79994976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xmlns=""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xmlns="" val="1245960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xmlns=""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xmlns=""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xmlns=""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8">
            <a:extLst>
              <a:ext uri="{FF2B5EF4-FFF2-40B4-BE49-F238E27FC236}">
                <a16:creationId xmlns:a16="http://schemas.microsoft.com/office/drawing/2014/main" xmlns=""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xmlns=""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xmlns="" val="32705462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xmlns="" val="401788665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92D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doc.job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xmlns=""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 data.ename.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xmlns=""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doc.job.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xmlns=""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doc.job)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xmlns=""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 ": " + doc.ename.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xmlns=""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49072044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xmlns=""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92D050"/>
                </a:solidFill>
                <a:latin typeface="Consolas" panose="020B060902020403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doc.job==</a:t>
            </a:r>
            <a:r>
              <a:rPr lang="en-IN" dirty="0">
                <a:solidFill>
                  <a:srgbClr val="92D050"/>
                </a:solidFill>
                <a:latin typeface="Consolas" panose="020B060902020403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doc.job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xmlns=""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7" name="TextBox 6">
            <a:extLst>
              <a:ext uri="{FF2B5EF4-FFF2-40B4-BE49-F238E27FC236}">
                <a16:creationId xmlns:a16="http://schemas.microsoft.com/office/drawing/2014/main" xmlns="" id="{8409C3B5-C9E5-479D-84D8-63996D451785}"/>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3" name="Straight Connector 2">
            <a:extLst>
              <a:ext uri="{FF2B5EF4-FFF2-40B4-BE49-F238E27FC236}">
                <a16:creationId xmlns:a16="http://schemas.microsoft.com/office/drawing/2014/main" xmlns=""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F00E6AEC-0882-4090-9592-F134D022497D}"/>
              </a:ext>
            </a:extLst>
          </p:cNvPr>
          <p:cNvCxnSpPr>
            <a:cxnSpLocks/>
          </p:cNvCxnSpPr>
          <p:nvPr/>
        </p:nvCxnSpPr>
        <p:spPr>
          <a:xfrm>
            <a:off x="0" y="3778439"/>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48783507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xmlns="" id="{6B788DC8-2E81-47A1-BE5D-0BE42614FCA9}"/>
              </a:ext>
            </a:extLst>
          </p:cNvPr>
          <p:cNvSpPr txBox="1"/>
          <p:nvPr/>
        </p:nvSpPr>
        <p:spPr>
          <a:xfrm>
            <a:off x="1517936" y="691200"/>
            <a:ext cx="9396535"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00B050"/>
                </a:solidFill>
                <a:latin typeface="Consolas" panose="020B060902020403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_id</a:t>
            </a:r>
            <a:r>
              <a:rPr lang="en-IN" dirty="0">
                <a:latin typeface="Consolas" panose="020B0609020204030204" pitchFamily="49" charset="0"/>
              </a:rPr>
              <a:t> : id,</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ename</a:t>
            </a:r>
            <a:r>
              <a:rPr lang="en-IN" dirty="0">
                <a:latin typeface="Consolas" panose="020B0609020204030204" pitchFamily="49" charset="0"/>
              </a:rPr>
              <a:t> : _name,</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sal</a:t>
            </a:r>
            <a:r>
              <a:rPr lang="en-IN" dirty="0">
                <a:latin typeface="Consolas" panose="020B0609020204030204" pitchFamily="49" charset="0"/>
              </a:rPr>
              <a:t>: _sal,</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comm</a:t>
            </a:r>
            <a:r>
              <a:rPr lang="en-IN" dirty="0">
                <a:latin typeface="Consolas" panose="020B0609020204030204" pitchFamily="49" charset="0"/>
              </a:rPr>
              <a:t> : _comm,</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grandSalary</a:t>
            </a:r>
            <a:r>
              <a:rPr lang="en-IN" dirty="0">
                <a:latin typeface="Consolas" panose="020B0609020204030204" pitchFamily="49" charset="0"/>
              </a:rPr>
              <a:t> :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xmlns=""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7992971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xmlns="" id="{37D3F031-7462-4F18-80D5-4E0F75BF6053}"/>
              </a:ext>
            </a:extLst>
          </p:cNvPr>
          <p:cNvSpPr txBox="1"/>
          <p:nvPr/>
        </p:nvSpPr>
        <p:spPr>
          <a:xfrm>
            <a:off x="1524000" y="691200"/>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xmlns="" id="{E6A18FC7-B1C4-45C7-8100-025BB694D684}"/>
              </a:ext>
            </a:extLst>
          </p:cNvPr>
          <p:cNvCxnSpPr>
            <a:cxnSpLocks/>
          </p:cNvCxnSpPr>
          <p:nvPr/>
        </p:nvCxnSpPr>
        <p:spPr>
          <a:xfrm>
            <a:off x="0" y="170080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3237584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xmlns=""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findProductByRangeID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_startID, _endID</a:t>
            </a:r>
            <a:r>
              <a:rPr lang="en-IN" dirty="0">
                <a:solidFill>
                  <a:schemeClr val="bg1">
                    <a:lumMod val="50000"/>
                  </a:schemeClr>
                </a:solidFill>
                <a:latin typeface="Consolas" panose="020B0609020204030204" pitchFamily="49" charset="0"/>
              </a:rPr>
              <a:t>) {</a:t>
            </a:r>
          </a:p>
          <a:p>
            <a:pPr marL="900113" indent="-276225"/>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$and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$gte</a:t>
            </a:r>
            <a:r>
              <a:rPr lang="en-IN" dirty="0">
                <a:latin typeface="Consolas" panose="020B0609020204030204" pitchFamily="49" charset="0"/>
              </a:rPr>
              <a:t>: _startID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$lte</a:t>
            </a:r>
            <a:r>
              <a:rPr lang="en-IN" dirty="0">
                <a:latin typeface="Consolas" panose="020B0609020204030204" pitchFamily="49" charset="0"/>
              </a:rPr>
              <a:t>: _endID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6700"/>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xmlns="" id="{E7C0E1BA-5005-4AC5-8D6D-12F135B1F7EF}"/>
              </a:ext>
            </a:extLst>
          </p:cNvPr>
          <p:cNvSpPr txBox="1"/>
          <p:nvPr/>
        </p:nvSpPr>
        <p:spPr>
          <a:xfrm>
            <a:off x="1524000" y="3158966"/>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xmlns="" id="{07DC49E1-47BE-4B7B-963E-B04AD10F689C}"/>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8810345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xmlns="" val="284434841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xmlns="" val="247369102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xmlns="" val="21919419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30891</TotalTime>
  <Words>6103</Words>
  <Application>Microsoft Office PowerPoint</Application>
  <PresentationFormat>Custom</PresentationFormat>
  <Paragraphs>791</Paragraphs>
  <Slides>107</Slides>
  <Notes>3</Notes>
  <HiddenSlides>3</HiddenSlides>
  <MMClips>0</MMClips>
  <ScaleCrop>false</ScaleCrop>
  <HeadingPairs>
    <vt:vector size="4" baseType="variant">
      <vt:variant>
        <vt:lpstr>Theme</vt:lpstr>
      </vt:variant>
      <vt:variant>
        <vt:i4>1</vt:i4>
      </vt:variant>
      <vt:variant>
        <vt:lpstr>Slide Titles</vt:lpstr>
      </vt:variant>
      <vt:variant>
        <vt:i4>107</vt:i4>
      </vt:variant>
    </vt:vector>
  </HeadingPairs>
  <TitlesOfParts>
    <vt:vector size="108" baseType="lpstr">
      <vt:lpstr>Origin</vt:lpstr>
      <vt:lpstr>Database Technologies - MongoDB</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faculty</cp:lastModifiedBy>
  <cp:revision>6304</cp:revision>
  <dcterms:created xsi:type="dcterms:W3CDTF">2015-10-09T06:09:34Z</dcterms:created>
  <dcterms:modified xsi:type="dcterms:W3CDTF">2021-12-14T12:39:04Z</dcterms:modified>
</cp:coreProperties>
</file>