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146847062" r:id="rId9"/>
    <p:sldId id="265" r:id="rId10"/>
    <p:sldId id="266" r:id="rId11"/>
    <p:sldId id="2146847063" r:id="rId12"/>
    <p:sldId id="2146847064" r:id="rId13"/>
    <p:sldId id="2146847065" r:id="rId14"/>
    <p:sldId id="2146847066" r:id="rId15"/>
    <p:sldId id="2146847067" r:id="rId16"/>
    <p:sldId id="267" r:id="rId17"/>
    <p:sldId id="2146847068" r:id="rId18"/>
    <p:sldId id="2146847069"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a:p>
        </p:txBody>
      </p:sp>
    </p:spTree>
    <p:extLst>
      <p:ext uri="{BB962C8B-B14F-4D97-AF65-F5344CB8AC3E}">
        <p14:creationId xmlns:p14="http://schemas.microsoft.com/office/powerpoint/2010/main" val="383801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1629449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13583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105FE-2C8E-F164-96B6-B69C0F6080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BE893C-B87C-4FF1-121D-C77B348F59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457841-FFBA-D307-245C-FB2B5B42ADC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53859E8-210F-E797-CC0E-9B5B37E0330D}"/>
              </a:ext>
            </a:extLst>
          </p:cNvPr>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04977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154342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31196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5EE50-4768-F5B3-E4FD-7CE13FA7E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F12C85-D4DE-3F45-69EB-3FDDBDCBB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FC2822-C434-D2EC-CE7A-7E95758C6DD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4C8A438-949E-11A7-A88D-71C704D31307}"/>
              </a:ext>
            </a:extLst>
          </p:cNvPr>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1498048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BC99D-135E-46F2-C475-0654666B81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D3BFC-CC61-C650-5BB7-51419851CB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CC0669-D897-ED44-296D-F13B0548EE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B239308-805C-8E2C-0863-B4D4394770AC}"/>
              </a:ext>
            </a:extLst>
          </p:cNvPr>
          <p:cNvSpPr>
            <a:spLocks noGrp="1"/>
          </p:cNvSpPr>
          <p:nvPr>
            <p:ph type="sldNum" sz="quarter" idx="5"/>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421013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anmathk31/failure_type_predictor_AI.git" TargetMode="External"/><Relationship Id="rId2" Type="http://schemas.openxmlformats.org/officeDocument/2006/relationships/hyperlink" Target="https://cloud.ibm.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err="1"/>
              <a:t>failure_type_predictor_AI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4543539" y="4539472"/>
            <a:ext cx="856209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5">
                    <a:lumMod val="40000"/>
                    <a:lumOff val="60000"/>
                  </a:schemeClr>
                </a:solidFill>
                <a:latin typeface="Arial"/>
                <a:cs typeface="Arial"/>
              </a:rPr>
              <a:t>NAME : KORNULE MANMATH MAROTI </a:t>
            </a:r>
          </a:p>
          <a:p>
            <a:r>
              <a:rPr lang="en-US" sz="2000" b="1" dirty="0">
                <a:solidFill>
                  <a:schemeClr val="accent5">
                    <a:lumMod val="40000"/>
                    <a:lumOff val="60000"/>
                  </a:schemeClr>
                </a:solidFill>
                <a:latin typeface="Arial"/>
                <a:cs typeface="Arial"/>
              </a:rPr>
              <a:t>COLLEGE NAME : MIT ACDEMY OF ENGINEERING PUNE</a:t>
            </a:r>
          </a:p>
          <a:p>
            <a:r>
              <a:rPr lang="en-US" sz="2000" b="1" dirty="0">
                <a:solidFill>
                  <a:schemeClr val="accent5">
                    <a:lumMod val="40000"/>
                    <a:lumOff val="60000"/>
                  </a:schemeClr>
                </a:solidFill>
                <a:latin typeface="Arial"/>
                <a:cs typeface="Arial"/>
              </a:rPr>
              <a:t>DEPARTMENT : 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E8BBBC-2C96-75FA-B645-A2C3C48A4B0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BC5042A-6EBF-D246-F423-C32642B70161}"/>
              </a:ext>
            </a:extLst>
          </p:cNvPr>
          <p:cNvSpPr>
            <a:spLocks noGrp="1"/>
          </p:cNvSpPr>
          <p:nvPr>
            <p:ph type="title"/>
          </p:nvPr>
        </p:nvSpPr>
        <p:spPr/>
        <p:txBody>
          <a:bodyPr>
            <a:noAutofit/>
          </a:bodyPr>
          <a:lstStyle/>
          <a:p>
            <a:r>
              <a:rPr lang="en-US" sz="3200" b="1" dirty="0">
                <a:solidFill>
                  <a:schemeClr val="tx2"/>
                </a:solidFill>
                <a:latin typeface="Arial"/>
                <a:ea typeface="+mj-lt"/>
                <a:cs typeface="Arial"/>
              </a:rPr>
              <a:t>Algorithm &amp; Deployment</a:t>
            </a:r>
            <a:endParaRPr lang="en-US" sz="3200" dirty="0">
              <a:solidFill>
                <a:schemeClr val="tx2"/>
              </a:solidFill>
            </a:endParaRPr>
          </a:p>
        </p:txBody>
      </p:sp>
      <p:sp>
        <p:nvSpPr>
          <p:cNvPr id="6" name="TextBox 5">
            <a:extLst>
              <a:ext uri="{FF2B5EF4-FFF2-40B4-BE49-F238E27FC236}">
                <a16:creationId xmlns:a16="http://schemas.microsoft.com/office/drawing/2014/main" id="{D48810C0-8CCA-5D70-BA6E-A32487A04194}"/>
              </a:ext>
            </a:extLst>
          </p:cNvPr>
          <p:cNvSpPr txBox="1"/>
          <p:nvPr/>
        </p:nvSpPr>
        <p:spPr>
          <a:xfrm>
            <a:off x="662258" y="1439695"/>
            <a:ext cx="11380585" cy="45704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b="1" dirty="0"/>
              <a:t>Training Process:</a:t>
            </a:r>
          </a:p>
        </p:txBody>
      </p:sp>
      <p:sp>
        <p:nvSpPr>
          <p:cNvPr id="3" name="TextBox 2">
            <a:extLst>
              <a:ext uri="{FF2B5EF4-FFF2-40B4-BE49-F238E27FC236}">
                <a16:creationId xmlns:a16="http://schemas.microsoft.com/office/drawing/2014/main" id="{0EFBFF33-2840-5CBF-F354-14C4062235EE}"/>
              </a:ext>
            </a:extLst>
          </p:cNvPr>
          <p:cNvSpPr txBox="1"/>
          <p:nvPr/>
        </p:nvSpPr>
        <p:spPr>
          <a:xfrm>
            <a:off x="662258" y="1996882"/>
            <a:ext cx="11029616" cy="4196533"/>
          </a:xfrm>
          <a:prstGeom prst="rect">
            <a:avLst/>
          </a:prstGeom>
          <a:noFill/>
        </p:spPr>
        <p:txBody>
          <a:bodyPr wrap="square">
            <a:spAutoFit/>
          </a:bodyPr>
          <a:lstStyle/>
          <a:p>
            <a:pPr>
              <a:lnSpc>
                <a:spcPct val="150000"/>
              </a:lnSpc>
              <a:buNone/>
            </a:pPr>
            <a:r>
              <a:rPr lang="en-IN" dirty="0"/>
              <a:t>The model was trained using </a:t>
            </a:r>
            <a:r>
              <a:rPr lang="en-IN" b="1" dirty="0"/>
              <a:t>IBM Watsonx.ai Studio’s </a:t>
            </a:r>
            <a:r>
              <a:rPr lang="en-IN" b="1" dirty="0" err="1"/>
              <a:t>AutoAI</a:t>
            </a:r>
            <a:r>
              <a:rPr lang="en-IN" dirty="0"/>
              <a:t> tool, which automated the complete machine learning workflow. The process involved:</a:t>
            </a:r>
          </a:p>
          <a:p>
            <a:pPr>
              <a:lnSpc>
                <a:spcPct val="150000"/>
              </a:lnSpc>
              <a:buFont typeface="Arial" panose="020B0604020202020204" pitchFamily="34" charset="0"/>
              <a:buChar char="•"/>
            </a:pPr>
            <a:r>
              <a:rPr lang="en-IN" b="1" dirty="0"/>
              <a:t>Data preprocessing</a:t>
            </a:r>
            <a:r>
              <a:rPr lang="en-IN" dirty="0"/>
              <a:t> and intelligent feature engineering</a:t>
            </a:r>
          </a:p>
          <a:p>
            <a:pPr>
              <a:lnSpc>
                <a:spcPct val="150000"/>
              </a:lnSpc>
              <a:buFont typeface="Arial" panose="020B0604020202020204" pitchFamily="34" charset="0"/>
              <a:buChar char="•"/>
            </a:pPr>
            <a:r>
              <a:rPr lang="en-IN" b="1" dirty="0"/>
              <a:t>Automatic train-test split</a:t>
            </a:r>
            <a:r>
              <a:rPr lang="en-IN" dirty="0"/>
              <a:t> and pipeline generation</a:t>
            </a:r>
          </a:p>
          <a:p>
            <a:pPr>
              <a:lnSpc>
                <a:spcPct val="150000"/>
              </a:lnSpc>
              <a:buFont typeface="Arial" panose="020B0604020202020204" pitchFamily="34" charset="0"/>
              <a:buChar char="•"/>
            </a:pPr>
            <a:r>
              <a:rPr lang="en-IN" b="1" dirty="0"/>
              <a:t>Model selection and hyperparameter optimization</a:t>
            </a:r>
            <a:endParaRPr lang="en-IN" dirty="0"/>
          </a:p>
          <a:p>
            <a:pPr>
              <a:lnSpc>
                <a:spcPct val="150000"/>
              </a:lnSpc>
              <a:buFont typeface="Arial" panose="020B0604020202020204" pitchFamily="34" charset="0"/>
              <a:buChar char="•"/>
            </a:pPr>
            <a:r>
              <a:rPr lang="en-IN" b="1" dirty="0"/>
              <a:t>Cross-validation</a:t>
            </a:r>
            <a:r>
              <a:rPr lang="en-IN" dirty="0"/>
              <a:t> to ensure robust performance</a:t>
            </a:r>
          </a:p>
          <a:p>
            <a:pPr>
              <a:lnSpc>
                <a:spcPct val="150000"/>
              </a:lnSpc>
              <a:buNone/>
            </a:pPr>
            <a:r>
              <a:rPr lang="en-IN" dirty="0"/>
              <a:t>Watsonx.ai generated multiple model pipelines and evaluated them based on performance metrics like accuracy and F1-score.</a:t>
            </a:r>
            <a:br>
              <a:rPr lang="en-IN" dirty="0"/>
            </a:br>
            <a:r>
              <a:rPr lang="en-IN" dirty="0"/>
              <a:t>Among them, the </a:t>
            </a:r>
            <a:r>
              <a:rPr lang="en-IN" b="1" dirty="0"/>
              <a:t>top-performing pipeline (P5)</a:t>
            </a:r>
            <a:r>
              <a:rPr lang="en-IN" dirty="0"/>
              <a:t>, utilizing the </a:t>
            </a:r>
            <a:r>
              <a:rPr lang="en-IN" b="1" dirty="0"/>
              <a:t>Snap Random Forest Classifier</a:t>
            </a:r>
            <a:r>
              <a:rPr lang="en-IN" dirty="0"/>
              <a:t>, achieved an impressive </a:t>
            </a:r>
            <a:r>
              <a:rPr lang="en-IN" b="1" dirty="0"/>
              <a:t>accuracy of 0.995</a:t>
            </a:r>
            <a:r>
              <a:rPr lang="en-IN" dirty="0"/>
              <a:t>.</a:t>
            </a:r>
          </a:p>
        </p:txBody>
      </p:sp>
    </p:spTree>
    <p:extLst>
      <p:ext uri="{BB962C8B-B14F-4D97-AF65-F5344CB8AC3E}">
        <p14:creationId xmlns:p14="http://schemas.microsoft.com/office/powerpoint/2010/main" val="106657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77FF0C-A26D-0FA9-D095-0457DB741A2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A204C5C-E159-97AC-A663-EBBAE7E0B65E}"/>
              </a:ext>
            </a:extLst>
          </p:cNvPr>
          <p:cNvSpPr>
            <a:spLocks noGrp="1"/>
          </p:cNvSpPr>
          <p:nvPr>
            <p:ph type="title"/>
          </p:nvPr>
        </p:nvSpPr>
        <p:spPr/>
        <p:txBody>
          <a:bodyPr>
            <a:noAutofit/>
          </a:bodyPr>
          <a:lstStyle/>
          <a:p>
            <a:r>
              <a:rPr lang="en-US" sz="3200" b="1" dirty="0">
                <a:solidFill>
                  <a:schemeClr val="tx2"/>
                </a:solidFill>
                <a:latin typeface="Arial"/>
                <a:ea typeface="+mj-lt"/>
                <a:cs typeface="Arial"/>
              </a:rPr>
              <a:t>Algorithm &amp; Deployment</a:t>
            </a:r>
            <a:endParaRPr lang="en-US" sz="3200" dirty="0">
              <a:solidFill>
                <a:schemeClr val="tx2"/>
              </a:solidFill>
            </a:endParaRPr>
          </a:p>
        </p:txBody>
      </p:sp>
      <p:sp>
        <p:nvSpPr>
          <p:cNvPr id="6" name="TextBox 5">
            <a:extLst>
              <a:ext uri="{FF2B5EF4-FFF2-40B4-BE49-F238E27FC236}">
                <a16:creationId xmlns:a16="http://schemas.microsoft.com/office/drawing/2014/main" id="{3E8D4208-63D7-5D52-CFB6-456B50D61216}"/>
              </a:ext>
            </a:extLst>
          </p:cNvPr>
          <p:cNvSpPr txBox="1"/>
          <p:nvPr/>
        </p:nvSpPr>
        <p:spPr>
          <a:xfrm>
            <a:off x="652532" y="1165511"/>
            <a:ext cx="2197674" cy="45704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b="1" dirty="0"/>
              <a:t>Training Process:</a:t>
            </a:r>
          </a:p>
        </p:txBody>
      </p:sp>
      <p:pic>
        <p:nvPicPr>
          <p:cNvPr id="10" name="Picture 9">
            <a:extLst>
              <a:ext uri="{FF2B5EF4-FFF2-40B4-BE49-F238E27FC236}">
                <a16:creationId xmlns:a16="http://schemas.microsoft.com/office/drawing/2014/main" id="{C00851BA-E984-0FBD-B25A-D9FE2E925B2D}"/>
              </a:ext>
            </a:extLst>
          </p:cNvPr>
          <p:cNvPicPr>
            <a:picLocks noChangeAspect="1"/>
          </p:cNvPicPr>
          <p:nvPr/>
        </p:nvPicPr>
        <p:blipFill>
          <a:blip r:embed="rId3"/>
          <a:stretch>
            <a:fillRect/>
          </a:stretch>
        </p:blipFill>
        <p:spPr>
          <a:xfrm>
            <a:off x="755515" y="1697036"/>
            <a:ext cx="9458528" cy="4781974"/>
          </a:xfrm>
          <a:prstGeom prst="rect">
            <a:avLst/>
          </a:prstGeom>
          <a:effectLst>
            <a:outerShdw blurRad="50800" dist="50800" dir="5400000" algn="ctr" rotWithShape="0">
              <a:schemeClr val="accent1">
                <a:lumMod val="75000"/>
              </a:schemeClr>
            </a:outerShdw>
          </a:effectLst>
        </p:spPr>
      </p:pic>
    </p:spTree>
    <p:extLst>
      <p:ext uri="{BB962C8B-B14F-4D97-AF65-F5344CB8AC3E}">
        <p14:creationId xmlns:p14="http://schemas.microsoft.com/office/powerpoint/2010/main" val="241228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2F4F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5E2BF200-47DB-A982-F86D-DC5A845EF86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21DC53A-E8E1-2D1C-F921-14DD2919C167}"/>
              </a:ext>
            </a:extLst>
          </p:cNvPr>
          <p:cNvSpPr>
            <a:spLocks noGrp="1"/>
          </p:cNvSpPr>
          <p:nvPr>
            <p:ph type="title"/>
          </p:nvPr>
        </p:nvSpPr>
        <p:spPr/>
        <p:txBody>
          <a:bodyPr>
            <a:noAutofit/>
          </a:bodyPr>
          <a:lstStyle/>
          <a:p>
            <a:r>
              <a:rPr lang="en-US" sz="3200" b="1" dirty="0">
                <a:solidFill>
                  <a:schemeClr val="tx2"/>
                </a:solidFill>
                <a:latin typeface="Arial"/>
                <a:ea typeface="+mj-lt"/>
                <a:cs typeface="Arial"/>
              </a:rPr>
              <a:t>Algorithm &amp; Deployment</a:t>
            </a:r>
            <a:endParaRPr lang="en-US" sz="3200" dirty="0">
              <a:solidFill>
                <a:schemeClr val="tx2"/>
              </a:solidFill>
            </a:endParaRPr>
          </a:p>
        </p:txBody>
      </p:sp>
      <p:sp>
        <p:nvSpPr>
          <p:cNvPr id="6" name="TextBox 5">
            <a:extLst>
              <a:ext uri="{FF2B5EF4-FFF2-40B4-BE49-F238E27FC236}">
                <a16:creationId xmlns:a16="http://schemas.microsoft.com/office/drawing/2014/main" id="{6754960A-127D-43CA-59FC-972BCA3B3621}"/>
              </a:ext>
            </a:extLst>
          </p:cNvPr>
          <p:cNvSpPr txBox="1"/>
          <p:nvPr/>
        </p:nvSpPr>
        <p:spPr>
          <a:xfrm>
            <a:off x="662258" y="1439695"/>
            <a:ext cx="11380585"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b="1" dirty="0">
                <a:latin typeface="Calibri" panose="020F0502020204030204" pitchFamily="34" charset="0"/>
                <a:ea typeface="Calibri" panose="020F0502020204030204" pitchFamily="34" charset="0"/>
                <a:cs typeface="Calibri" panose="020F0502020204030204" pitchFamily="34" charset="0"/>
              </a:rPr>
              <a:t>Prediction Process:</a:t>
            </a:r>
          </a:p>
        </p:txBody>
      </p:sp>
      <p:sp>
        <p:nvSpPr>
          <p:cNvPr id="13" name="Rectangle 8">
            <a:extLst>
              <a:ext uri="{FF2B5EF4-FFF2-40B4-BE49-F238E27FC236}">
                <a16:creationId xmlns:a16="http://schemas.microsoft.com/office/drawing/2014/main" id="{FC32DD83-9147-365B-6553-A648E8B57D2D}"/>
              </a:ext>
            </a:extLst>
          </p:cNvPr>
          <p:cNvSpPr>
            <a:spLocks noChangeArrowheads="1"/>
          </p:cNvSpPr>
          <p:nvPr/>
        </p:nvSpPr>
        <p:spPr bwMode="auto">
          <a:xfrm>
            <a:off x="581192" y="2111809"/>
            <a:ext cx="1017937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r>
              <a:rPr lang="en-US" b="1" dirty="0"/>
              <a:t>Live Sensor Data:</a:t>
            </a:r>
            <a:br>
              <a:rPr lang="en-US" dirty="0"/>
            </a:br>
            <a:r>
              <a:rPr lang="en-US" dirty="0"/>
              <a:t>Machines continuously send real-time sensor readings like temperature, speed, torque, and tool wear.</a:t>
            </a:r>
          </a:p>
          <a:p>
            <a:pPr marL="285750" indent="-285750">
              <a:buFont typeface="Wingdings" panose="05000000000000000000" pitchFamily="2" charset="2"/>
              <a:buChar char="Ø"/>
            </a:pPr>
            <a:r>
              <a:rPr lang="en-US" b="1" dirty="0"/>
              <a:t>Data Processed:</a:t>
            </a:r>
            <a:br>
              <a:rPr lang="en-US" dirty="0"/>
            </a:br>
            <a:r>
              <a:rPr lang="en-US" dirty="0"/>
              <a:t>This raw data is cleaned and prepared (just like during training) so the model can understand it.</a:t>
            </a:r>
          </a:p>
          <a:p>
            <a:pPr marL="285750" indent="-285750">
              <a:buFont typeface="Wingdings" panose="05000000000000000000" pitchFamily="2" charset="2"/>
              <a:buChar char="Ø"/>
            </a:pPr>
            <a:r>
              <a:rPr lang="en-US" b="1" dirty="0"/>
              <a:t>Model Predicts Failure:</a:t>
            </a:r>
            <a:br>
              <a:rPr lang="en-US" dirty="0"/>
            </a:br>
            <a:r>
              <a:rPr lang="en-US" dirty="0"/>
              <a:t>The model checks the data and predicts </a:t>
            </a:r>
            <a:r>
              <a:rPr lang="en-US" b="1" dirty="0"/>
              <a:t>if any failure might happen soon</a:t>
            </a:r>
            <a:r>
              <a:rPr lang="en-US" dirty="0"/>
              <a:t> (like tool wear or power failure). It also tells </a:t>
            </a:r>
            <a:r>
              <a:rPr lang="en-US" b="1" dirty="0"/>
              <a:t>what type of failure</a:t>
            </a:r>
            <a:r>
              <a:rPr lang="en-US" dirty="0"/>
              <a:t> is most likely.</a:t>
            </a:r>
          </a:p>
          <a:p>
            <a:pPr marL="285750" indent="-285750">
              <a:buFont typeface="Wingdings" panose="05000000000000000000" pitchFamily="2" charset="2"/>
              <a:buChar char="Ø"/>
            </a:pPr>
            <a:r>
              <a:rPr lang="en-US" b="1" dirty="0"/>
              <a:t>Alert Triggered:</a:t>
            </a:r>
            <a:br>
              <a:rPr lang="en-US" dirty="0"/>
            </a:br>
            <a:r>
              <a:rPr lang="en-US" dirty="0"/>
              <a:t>If the chance of failure is high, the system sends an </a:t>
            </a:r>
            <a:r>
              <a:rPr lang="en-US" b="1" dirty="0"/>
              <a:t>early warning</a:t>
            </a:r>
            <a:r>
              <a:rPr lang="en-US" dirty="0"/>
              <a:t> to the maintenance team.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9284167F-47BA-99F6-49A0-DA7BE2738C3A}"/>
              </a:ext>
            </a:extLst>
          </p:cNvPr>
          <p:cNvSpPr txBox="1"/>
          <p:nvPr/>
        </p:nvSpPr>
        <p:spPr>
          <a:xfrm>
            <a:off x="418289" y="5418305"/>
            <a:ext cx="10963073" cy="872547"/>
          </a:xfrm>
          <a:prstGeom prst="rect">
            <a:avLst/>
          </a:prstGeom>
          <a:noFill/>
        </p:spPr>
        <p:txBody>
          <a:bodyPr wrap="square" rtlCol="0" anchor="t">
            <a:spAutoFit/>
          </a:bodyPr>
          <a:lstStyle/>
          <a:p>
            <a:pPr>
              <a:lnSpc>
                <a:spcPct val="150000"/>
              </a:lnSpc>
            </a:pPr>
            <a:r>
              <a:rPr lang="en-IN" b="1" dirty="0"/>
              <a:t>Machines send sensor data → IBM </a:t>
            </a:r>
            <a:r>
              <a:rPr lang="en-IN" b="1" dirty="0" err="1"/>
              <a:t>Watsonx</a:t>
            </a:r>
            <a:r>
              <a:rPr lang="en-IN" b="1" dirty="0"/>
              <a:t> model </a:t>
            </a:r>
            <a:r>
              <a:rPr lang="en-IN" b="1" dirty="0" err="1"/>
              <a:t>analyzes</a:t>
            </a:r>
            <a:r>
              <a:rPr lang="en-IN" b="1" dirty="0"/>
              <a:t> it → Predicts possible failures → Sends alerts → Maintenance team takes early action → Prevents breakdowns and saves cost</a:t>
            </a:r>
          </a:p>
        </p:txBody>
      </p:sp>
    </p:spTree>
    <p:extLst>
      <p:ext uri="{BB962C8B-B14F-4D97-AF65-F5344CB8AC3E}">
        <p14:creationId xmlns:p14="http://schemas.microsoft.com/office/powerpoint/2010/main" val="2037671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4" name="Picture 3">
            <a:extLst>
              <a:ext uri="{FF2B5EF4-FFF2-40B4-BE49-F238E27FC236}">
                <a16:creationId xmlns:a16="http://schemas.microsoft.com/office/drawing/2014/main" id="{FE6134D7-330F-31C3-B3E9-01F6A182AA9D}"/>
              </a:ext>
            </a:extLst>
          </p:cNvPr>
          <p:cNvPicPr>
            <a:picLocks noChangeAspect="1"/>
          </p:cNvPicPr>
          <p:nvPr/>
        </p:nvPicPr>
        <p:blipFill>
          <a:blip r:embed="rId2"/>
          <a:stretch>
            <a:fillRect/>
          </a:stretch>
        </p:blipFill>
        <p:spPr>
          <a:xfrm>
            <a:off x="581192" y="1953846"/>
            <a:ext cx="8464061" cy="4829908"/>
          </a:xfrm>
          <a:prstGeom prst="rect">
            <a:avLst/>
          </a:prstGeom>
        </p:spPr>
      </p:pic>
      <p:pic>
        <p:nvPicPr>
          <p:cNvPr id="7" name="Picture 6">
            <a:extLst>
              <a:ext uri="{FF2B5EF4-FFF2-40B4-BE49-F238E27FC236}">
                <a16:creationId xmlns:a16="http://schemas.microsoft.com/office/drawing/2014/main" id="{52AA4EEB-EAA0-4F8C-5287-C2F46C49751D}"/>
              </a:ext>
            </a:extLst>
          </p:cNvPr>
          <p:cNvPicPr>
            <a:picLocks noChangeAspect="1"/>
          </p:cNvPicPr>
          <p:nvPr/>
        </p:nvPicPr>
        <p:blipFill>
          <a:blip r:embed="rId3"/>
          <a:stretch>
            <a:fillRect/>
          </a:stretch>
        </p:blipFill>
        <p:spPr>
          <a:xfrm>
            <a:off x="581192" y="1469306"/>
            <a:ext cx="8754697" cy="24768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B9069-16AD-F97A-096B-EC40646920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0853D82-CA5D-4C56-CB3E-FDA25AA6529B}"/>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3" name="Picture 2">
            <a:extLst>
              <a:ext uri="{FF2B5EF4-FFF2-40B4-BE49-F238E27FC236}">
                <a16:creationId xmlns:a16="http://schemas.microsoft.com/office/drawing/2014/main" id="{545009E4-218F-FE57-5D0A-993A6B4E0E26}"/>
              </a:ext>
            </a:extLst>
          </p:cNvPr>
          <p:cNvPicPr>
            <a:picLocks noChangeAspect="1"/>
          </p:cNvPicPr>
          <p:nvPr/>
        </p:nvPicPr>
        <p:blipFill>
          <a:blip r:embed="rId2"/>
          <a:stretch>
            <a:fillRect/>
          </a:stretch>
        </p:blipFill>
        <p:spPr>
          <a:xfrm>
            <a:off x="290596" y="1232452"/>
            <a:ext cx="11610808" cy="5137086"/>
          </a:xfrm>
          <a:prstGeom prst="rect">
            <a:avLst/>
          </a:prstGeom>
        </p:spPr>
      </p:pic>
    </p:spTree>
    <p:extLst>
      <p:ext uri="{BB962C8B-B14F-4D97-AF65-F5344CB8AC3E}">
        <p14:creationId xmlns:p14="http://schemas.microsoft.com/office/powerpoint/2010/main" val="3933540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37DF2-8DC5-B3DC-D59A-A96735CA89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38A8B70-9C40-6B68-F01E-0078E72874DA}"/>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4" name="Picture 3">
            <a:extLst>
              <a:ext uri="{FF2B5EF4-FFF2-40B4-BE49-F238E27FC236}">
                <a16:creationId xmlns:a16="http://schemas.microsoft.com/office/drawing/2014/main" id="{21459D17-B9DE-6827-CC3D-6F3FBD6BEF6B}"/>
              </a:ext>
            </a:extLst>
          </p:cNvPr>
          <p:cNvPicPr>
            <a:picLocks noChangeAspect="1"/>
          </p:cNvPicPr>
          <p:nvPr/>
        </p:nvPicPr>
        <p:blipFill>
          <a:blip r:embed="rId2"/>
          <a:stretch>
            <a:fillRect/>
          </a:stretch>
        </p:blipFill>
        <p:spPr>
          <a:xfrm>
            <a:off x="581192" y="1305169"/>
            <a:ext cx="10915239" cy="5048740"/>
          </a:xfrm>
          <a:prstGeom prst="rect">
            <a:avLst/>
          </a:prstGeom>
        </p:spPr>
      </p:pic>
    </p:spTree>
    <p:extLst>
      <p:ext uri="{BB962C8B-B14F-4D97-AF65-F5344CB8AC3E}">
        <p14:creationId xmlns:p14="http://schemas.microsoft.com/office/powerpoint/2010/main" val="156294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Rectangle 2">
            <a:extLst>
              <a:ext uri="{FF2B5EF4-FFF2-40B4-BE49-F238E27FC236}">
                <a16:creationId xmlns:a16="http://schemas.microsoft.com/office/drawing/2014/main" id="{A726DBD4-264D-F017-90DC-14D34C02338B}"/>
              </a:ext>
            </a:extLst>
          </p:cNvPr>
          <p:cNvSpPr>
            <a:spLocks noGrp="1" noChangeArrowheads="1"/>
          </p:cNvSpPr>
          <p:nvPr>
            <p:ph idx="1"/>
          </p:nvPr>
        </p:nvSpPr>
        <p:spPr bwMode="auto">
          <a:xfrm>
            <a:off x="492368" y="2085304"/>
            <a:ext cx="10829269"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Key Findings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Random Forest Ensemble Classifier</a:t>
            </a:r>
            <a:r>
              <a:rPr kumimoji="0" lang="en-US" altLang="en-US" sz="1600" b="0" i="0" u="none" strike="noStrike" cap="none" normalizeH="0" baseline="0" dirty="0">
                <a:ln>
                  <a:noFill/>
                </a:ln>
                <a:solidFill>
                  <a:schemeClr val="tx1"/>
                </a:solidFill>
                <a:effectLst/>
                <a:latin typeface="Arial" panose="020B0604020202020204" pitchFamily="34" charset="0"/>
              </a:rPr>
              <a:t> delivered the best performance after extensive hyperparameter tuning and cross-validation.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rPr>
              <a:t>Real-time sensor features like </a:t>
            </a:r>
            <a:r>
              <a:rPr kumimoji="0" lang="en-US" altLang="en-US" sz="1600" b="1" i="0" u="none" strike="noStrike" cap="none" normalizeH="0" baseline="0" dirty="0">
                <a:ln>
                  <a:noFill/>
                </a:ln>
                <a:solidFill>
                  <a:schemeClr val="tx1"/>
                </a:solidFill>
                <a:effectLst/>
                <a:latin typeface="Arial" panose="020B0604020202020204" pitchFamily="34" charset="0"/>
              </a:rPr>
              <a:t>Air/Process Temperature, Torque, Rotational Speed, and Tool Wear</a:t>
            </a:r>
            <a:r>
              <a:rPr kumimoji="0" lang="en-US" altLang="en-US" sz="1600" b="0" i="0" u="none" strike="noStrike" cap="none" normalizeH="0" baseline="0" dirty="0">
                <a:ln>
                  <a:noFill/>
                </a:ln>
                <a:solidFill>
                  <a:schemeClr val="tx1"/>
                </a:solidFill>
                <a:effectLst/>
                <a:latin typeface="Arial" panose="020B0604020202020204" pitchFamily="34" charset="0"/>
              </a:rPr>
              <a:t> were highly influential in predicting failures.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Challenges Encountered</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visualization of prediction results</a:t>
            </a:r>
            <a:r>
              <a:rPr kumimoji="0" lang="en-US" altLang="en-US" sz="1600" b="0" i="0" u="none" strike="noStrike" cap="none" normalizeH="0" baseline="0" dirty="0">
                <a:ln>
                  <a:noFill/>
                </a:ln>
                <a:solidFill>
                  <a:schemeClr val="tx1"/>
                </a:solidFill>
                <a:effectLst/>
                <a:latin typeface="Arial" panose="020B0604020202020204" pitchFamily="34" charset="0"/>
              </a:rPr>
              <a:t> was inconsistent at times—especially when switching between pipelines or formats. This made performance interpretation and presentation harder.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rPr>
              <a:t>Exporting prediction metrics like </a:t>
            </a:r>
            <a:r>
              <a:rPr kumimoji="0" lang="en-US" altLang="en-US" sz="1600" b="1" i="0" u="none" strike="noStrike" cap="none" normalizeH="0" baseline="0" dirty="0">
                <a:ln>
                  <a:noFill/>
                </a:ln>
                <a:solidFill>
                  <a:schemeClr val="tx1"/>
                </a:solidFill>
                <a:effectLst/>
                <a:latin typeface="Arial" panose="020B0604020202020204" pitchFamily="34" charset="0"/>
              </a:rPr>
              <a:t>accuracy, precision, and recall</a:t>
            </a:r>
            <a:r>
              <a:rPr kumimoji="0" lang="en-US" altLang="en-US" sz="1600" b="0" i="0" u="none" strike="noStrike" cap="none" normalizeH="0" baseline="0" dirty="0">
                <a:ln>
                  <a:noFill/>
                </a:ln>
                <a:solidFill>
                  <a:schemeClr val="tx1"/>
                </a:solidFill>
                <a:effectLst/>
                <a:latin typeface="Arial" panose="020B0604020202020204" pitchFamily="34" charset="0"/>
              </a:rPr>
              <a:t> sometimes required schema adjustments or custom post-processing.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2C90DEC-0EDB-C12F-A278-1FD066F85137}"/>
              </a:ext>
            </a:extLst>
          </p:cNvPr>
          <p:cNvSpPr>
            <a:spLocks noChangeArrowheads="1"/>
          </p:cNvSpPr>
          <p:nvPr/>
        </p:nvSpPr>
        <p:spPr bwMode="auto">
          <a:xfrm>
            <a:off x="492368" y="1331240"/>
            <a:ext cx="111184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machine learning model </a:t>
            </a:r>
            <a:r>
              <a:rPr kumimoji="0" lang="en-US" altLang="en-US" sz="1600" b="1" i="0" u="none" strike="noStrike" cap="none" normalizeH="0" baseline="0" dirty="0" err="1">
                <a:ln>
                  <a:noFill/>
                </a:ln>
                <a:solidFill>
                  <a:schemeClr val="tx1"/>
                </a:solidFill>
                <a:effectLst/>
                <a:latin typeface="Arial Unicode MS"/>
              </a:rPr>
              <a:t>failure_type_predictor_AI</a:t>
            </a:r>
            <a:r>
              <a:rPr kumimoji="0" lang="en-US" altLang="en-US" sz="1600" b="0" i="0" u="none" strike="noStrike" cap="none" normalizeH="0" baseline="0" dirty="0">
                <a:ln>
                  <a:noFill/>
                </a:ln>
                <a:solidFill>
                  <a:schemeClr val="tx1"/>
                </a:solidFill>
                <a:effectLst/>
              </a:rPr>
              <a:t>, developed using IBM Watsonx.ai, was designed to accurately classify various machine failure types, including power failure, tool wear, heat dissipation, overstrain, and random failures. The model demonstrated high effectiveness, achieving an impressive accuracy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1760807D-9B4E-0892-684A-706D580F09DF}"/>
              </a:ext>
            </a:extLst>
          </p:cNvPr>
          <p:cNvSpPr>
            <a:spLocks noChangeArrowheads="1"/>
          </p:cNvSpPr>
          <p:nvPr/>
        </p:nvSpPr>
        <p:spPr bwMode="auto">
          <a:xfrm>
            <a:off x="535670" y="1954531"/>
            <a:ext cx="998806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the future, the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failure_type_predictor_AI</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 can be improved to make it even more accurate and powerful. We can add more sensor data like vibration levels or oil quality to give the model a deeper understanding of machine conditions. The algorithm itself can also be further optimized using advanced techniques like deep learning or ensemble models. The system could be trained to work in different types of industries, not just the current one. Real-time deployment at the machine edge using edge computing can make predictions faster and more useful. We can also create a mobile-friendly dashboard for maintenance staff. Integrating alerts with IoT devices would help trigger automatic responses. Regular model retraining with fresh data can keep the system smart and up to date. Adding explainability tools can help users understand how the model makes decisions. Overall, the model has a strong future in making industrial systems smarter and more reliable. </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TextBox 2">
            <a:extLst>
              <a:ext uri="{FF2B5EF4-FFF2-40B4-BE49-F238E27FC236}">
                <a16:creationId xmlns:a16="http://schemas.microsoft.com/office/drawing/2014/main" id="{5FD7EE6D-97D2-B0D2-6FA0-7C4BA6E7386B}"/>
              </a:ext>
            </a:extLst>
          </p:cNvPr>
          <p:cNvSpPr txBox="1"/>
          <p:nvPr/>
        </p:nvSpPr>
        <p:spPr>
          <a:xfrm>
            <a:off x="652585" y="1434123"/>
            <a:ext cx="10718800" cy="3139321"/>
          </a:xfrm>
          <a:prstGeom prst="rect">
            <a:avLst/>
          </a:prstGeom>
          <a:noFill/>
        </p:spPr>
        <p:txBody>
          <a:bodyPr wrap="square" rtlCol="0">
            <a:spAutoFit/>
          </a:bodyPr>
          <a:lstStyle/>
          <a:p>
            <a:r>
              <a:rPr lang="en-US" dirty="0"/>
              <a:t>Dataset Source:</a:t>
            </a:r>
            <a:r>
              <a:rPr lang="fi-FI" dirty="0"/>
              <a:t>– https://www.kaggle.com/datasets/ziya07/power-system faults-dataset</a:t>
            </a:r>
          </a:p>
          <a:p>
            <a:r>
              <a:rPr lang="en-US" dirty="0"/>
              <a:t>– Source of the predictive maintenance dataset used for model training and testing.</a:t>
            </a:r>
          </a:p>
          <a:p>
            <a:endParaRPr lang="en-US" dirty="0"/>
          </a:p>
          <a:p>
            <a:r>
              <a:rPr lang="en-IN" dirty="0"/>
              <a:t>BM watsonx.ai Studio </a:t>
            </a:r>
            <a:r>
              <a:rPr lang="en-IN" dirty="0" err="1"/>
              <a:t>Docs:https</a:t>
            </a:r>
            <a:r>
              <a:rPr lang="en-IN" dirty="0"/>
              <a:t>://au-syd.dai.cloud.ibm.com/docs/content/</a:t>
            </a:r>
            <a:r>
              <a:rPr lang="en-IN" dirty="0" err="1"/>
              <a:t>wsj</a:t>
            </a:r>
            <a:r>
              <a:rPr lang="en-IN" dirty="0"/>
              <a:t>/getting-started/</a:t>
            </a:r>
            <a:r>
              <a:rPr lang="en-IN" dirty="0" err="1"/>
              <a:t>welcome-main.html?context</a:t>
            </a:r>
            <a:r>
              <a:rPr lang="en-IN" dirty="0"/>
              <a:t>=</a:t>
            </a:r>
            <a:r>
              <a:rPr lang="en-IN" dirty="0" err="1"/>
              <a:t>wx&amp;audience</a:t>
            </a:r>
            <a:r>
              <a:rPr lang="en-IN" dirty="0"/>
              <a:t>=</a:t>
            </a:r>
            <a:r>
              <a:rPr lang="en-IN" dirty="0" err="1"/>
              <a:t>wdp</a:t>
            </a:r>
            <a:endParaRPr lang="en-IN" dirty="0"/>
          </a:p>
          <a:p>
            <a:endParaRPr lang="en-IN" dirty="0"/>
          </a:p>
          <a:p>
            <a:r>
              <a:rPr lang="en-IN" dirty="0"/>
              <a:t>IBM cloud : </a:t>
            </a:r>
            <a:r>
              <a:rPr lang="en-IN" dirty="0">
                <a:hlinkClick r:id="rId2"/>
              </a:rPr>
              <a:t>https://cloud.ibm.com/</a:t>
            </a:r>
            <a:endParaRPr lang="en-IN" dirty="0"/>
          </a:p>
          <a:p>
            <a:endParaRPr lang="en-IN" dirty="0"/>
          </a:p>
          <a:p>
            <a:r>
              <a:rPr lang="en-IN" dirty="0"/>
              <a:t>GitHub Repository Link : </a:t>
            </a:r>
            <a:r>
              <a:rPr lang="en-IN" dirty="0">
                <a:hlinkClick r:id="rId3"/>
              </a:rPr>
              <a:t>https://github.com/manmathk31/failure_type_predictor_AI.git</a:t>
            </a:r>
            <a:endParaRPr lang="en-IN" dirty="0"/>
          </a:p>
          <a:p>
            <a:endParaRPr lang="en-US" dirty="0"/>
          </a:p>
          <a:p>
            <a:endParaRPr lang="en-IN"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A5B22CC6-DBFF-53DA-DB55-E2592B03BB73}"/>
              </a:ext>
            </a:extLst>
          </p:cNvPr>
          <p:cNvPicPr>
            <a:picLocks noGrp="1" noChangeAspect="1"/>
          </p:cNvPicPr>
          <p:nvPr>
            <p:ph idx="1"/>
          </p:nvPr>
        </p:nvPicPr>
        <p:blipFill>
          <a:blip r:embed="rId2"/>
          <a:stretch>
            <a:fillRect/>
          </a:stretch>
        </p:blipFill>
        <p:spPr>
          <a:xfrm>
            <a:off x="3064542" y="1301750"/>
            <a:ext cx="6062915" cy="4673600"/>
          </a:xfr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97881" y="640861"/>
            <a:ext cx="10515600" cy="516339"/>
          </a:xfrm>
        </p:spPr>
        <p:txBody>
          <a:bodyPr>
            <a:normAutofit fontScale="90000"/>
          </a:bodyPr>
          <a:lstStyle/>
          <a:p>
            <a:r>
              <a:rPr lang="en-US" b="1" dirty="0">
                <a:solidFill>
                  <a:srgbClr val="002060"/>
                </a:solidFill>
                <a:latin typeface="Arial" panose="020B06040202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97881" y="104059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accent6">
                    <a:lumMod val="50000"/>
                  </a:schemeClr>
                </a:solidFill>
                <a:latin typeface="Arial" panose="020B0604020202020204" pitchFamily="34" charset="0"/>
                <a:ea typeface="+mn-lt"/>
                <a:cs typeface="Arial" panose="020B0604020202020204" pitchFamily="34" charset="0"/>
              </a:rPr>
              <a:t>Problem Statement </a:t>
            </a:r>
            <a:r>
              <a:rPr lang="en-US" sz="2000" dirty="0">
                <a:solidFill>
                  <a:schemeClr val="accent6">
                    <a:lumMod val="50000"/>
                  </a:schemeClr>
                </a:solidFill>
                <a:latin typeface="Arial" panose="020B0604020202020204" pitchFamily="34" charset="0"/>
                <a:ea typeface="+mn-lt"/>
                <a:cs typeface="Arial" panose="020B0604020202020204" pitchFamily="34" charset="0"/>
              </a:rPr>
              <a:t>(Should not include solution)</a:t>
            </a:r>
            <a:endParaRPr lang="en-US" dirty="0">
              <a:solidFill>
                <a:schemeClr val="accent6">
                  <a:lumMod val="50000"/>
                </a:schemeClr>
              </a:solidFill>
              <a:latin typeface="Arial" panose="020B0604020202020204" pitchFamily="34" charset="0"/>
              <a:cs typeface="Arial" panose="020B0604020202020204" pitchFamily="34" charset="0"/>
            </a:endParaRPr>
          </a:p>
          <a:p>
            <a:pPr marL="305435" indent="-305435"/>
            <a:r>
              <a:rPr lang="en-US" sz="2000" b="1" dirty="0">
                <a:solidFill>
                  <a:schemeClr val="accent6">
                    <a:lumMod val="50000"/>
                  </a:schemeClr>
                </a:solidFill>
                <a:latin typeface="Arial" panose="020B0604020202020204" pitchFamily="34" charset="0"/>
                <a:ea typeface="+mn-lt"/>
                <a:cs typeface="Arial" panose="020B0604020202020204" pitchFamily="34" charset="0"/>
              </a:rPr>
              <a:t>Proposed System/Solution</a:t>
            </a:r>
            <a:endParaRPr lang="en-US" dirty="0">
              <a:solidFill>
                <a:schemeClr val="accent6">
                  <a:lumMod val="50000"/>
                </a:schemeClr>
              </a:solidFill>
              <a:latin typeface="Arial" panose="020B0604020202020204" pitchFamily="34" charset="0"/>
              <a:cs typeface="Arial" panose="020B0604020202020204" pitchFamily="34" charset="0"/>
            </a:endParaRPr>
          </a:p>
          <a:p>
            <a:pPr marL="305435" indent="-305435"/>
            <a:r>
              <a:rPr lang="en-US" sz="2000" b="1" dirty="0">
                <a:solidFill>
                  <a:schemeClr val="accent6">
                    <a:lumMod val="50000"/>
                  </a:schemeClr>
                </a:solidFill>
                <a:latin typeface="Arial" panose="020B0604020202020204" pitchFamily="34" charset="0"/>
                <a:ea typeface="+mn-lt"/>
                <a:cs typeface="Arial" panose="020B0604020202020204" pitchFamily="34" charset="0"/>
              </a:rPr>
              <a:t>System Development Approach </a:t>
            </a:r>
            <a:r>
              <a:rPr lang="en-US" sz="2000" dirty="0">
                <a:solidFill>
                  <a:schemeClr val="accent6">
                    <a:lumMod val="50000"/>
                  </a:schemeClr>
                </a:solidFill>
                <a:latin typeface="Arial" panose="020B0604020202020204" pitchFamily="34" charset="0"/>
                <a:ea typeface="+mn-lt"/>
                <a:cs typeface="Arial" panose="020B0604020202020204" pitchFamily="34" charset="0"/>
              </a:rPr>
              <a:t>(Technology Used) </a:t>
            </a:r>
            <a:endParaRPr lang="en-US" dirty="0">
              <a:solidFill>
                <a:schemeClr val="accent6">
                  <a:lumMod val="50000"/>
                </a:schemeClr>
              </a:solidFill>
              <a:latin typeface="Arial" panose="020B0604020202020204" pitchFamily="34" charset="0"/>
              <a:ea typeface="+mn-lt"/>
              <a:cs typeface="Arial" panose="020B0604020202020204" pitchFamily="34" charset="0"/>
            </a:endParaRPr>
          </a:p>
          <a:p>
            <a:pPr marL="305435" indent="-305435"/>
            <a:r>
              <a:rPr lang="en-US" sz="2000" b="1" dirty="0">
                <a:solidFill>
                  <a:schemeClr val="accent6">
                    <a:lumMod val="50000"/>
                  </a:schemeClr>
                </a:solidFill>
                <a:latin typeface="Arial" panose="020B0604020202020204" pitchFamily="34" charset="0"/>
                <a:ea typeface="+mn-lt"/>
                <a:cs typeface="Arial" panose="020B0604020202020204" pitchFamily="34" charset="0"/>
              </a:rPr>
              <a:t>Algorithm &amp; Deployment  </a:t>
            </a:r>
            <a:endParaRPr lang="en-US" dirty="0">
              <a:solidFill>
                <a:schemeClr val="accent6">
                  <a:lumMod val="50000"/>
                </a:schemeClr>
              </a:solidFill>
              <a:latin typeface="Arial" panose="020B0604020202020204" pitchFamily="34" charset="0"/>
              <a:cs typeface="Arial" panose="020B0604020202020204" pitchFamily="34" charset="0"/>
            </a:endParaRPr>
          </a:p>
          <a:p>
            <a:pPr marL="305435" indent="-305435"/>
            <a:r>
              <a:rPr lang="en-US" sz="2000" b="1" dirty="0">
                <a:solidFill>
                  <a:schemeClr val="accent6">
                    <a:lumMod val="50000"/>
                  </a:schemeClr>
                </a:solidFill>
                <a:latin typeface="Arial" panose="020B0604020202020204" pitchFamily="34" charset="0"/>
                <a:ea typeface="+mn-lt"/>
                <a:cs typeface="Arial" panose="020B0604020202020204" pitchFamily="34" charset="0"/>
              </a:rPr>
              <a:t>Result (Output Image)</a:t>
            </a:r>
          </a:p>
          <a:p>
            <a:pPr marL="305435" indent="-305435"/>
            <a:r>
              <a:rPr lang="en-US" sz="2000" b="1" dirty="0">
                <a:solidFill>
                  <a:schemeClr val="accent6">
                    <a:lumMod val="50000"/>
                  </a:schemeClr>
                </a:solidFill>
                <a:latin typeface="Arial" panose="020B0604020202020204" pitchFamily="34" charset="0"/>
                <a:ea typeface="+mn-lt"/>
                <a:cs typeface="Arial" panose="020B0604020202020204" pitchFamily="34" charset="0"/>
              </a:rPr>
              <a:t>Conclusion</a:t>
            </a:r>
            <a:endParaRPr lang="en-US" dirty="0">
              <a:solidFill>
                <a:schemeClr val="accent6">
                  <a:lumMod val="50000"/>
                </a:schemeClr>
              </a:solidFill>
              <a:latin typeface="Arial" panose="020B0604020202020204" pitchFamily="34" charset="0"/>
              <a:cs typeface="Arial" panose="020B0604020202020204" pitchFamily="34" charset="0"/>
            </a:endParaRPr>
          </a:p>
          <a:p>
            <a:pPr marL="305435" indent="-305435"/>
            <a:r>
              <a:rPr lang="en-US" sz="2000" b="1" dirty="0">
                <a:solidFill>
                  <a:schemeClr val="accent6">
                    <a:lumMod val="50000"/>
                  </a:schemeClr>
                </a:solidFill>
                <a:latin typeface="Arial" panose="020B0604020202020204" pitchFamily="34" charset="0"/>
                <a:ea typeface="+mn-lt"/>
                <a:cs typeface="Arial" panose="020B0604020202020204" pitchFamily="34" charset="0"/>
              </a:rPr>
              <a:t>Future Scope</a:t>
            </a:r>
          </a:p>
          <a:p>
            <a:pPr marL="305435" indent="-305435"/>
            <a:r>
              <a:rPr lang="en-US" sz="2000" b="1" dirty="0">
                <a:solidFill>
                  <a:schemeClr val="accent6">
                    <a:lumMod val="50000"/>
                  </a:schemeClr>
                </a:solidFill>
                <a:latin typeface="Arial" panose="020B0604020202020204" pitchFamily="34" charset="0"/>
                <a:ea typeface="+mn-lt"/>
                <a:cs typeface="Arial" panose="020B0604020202020204" pitchFamily="34" charset="0"/>
              </a:rPr>
              <a:t>References</a:t>
            </a:r>
            <a:endParaRPr lang="en-US" dirty="0">
              <a:solidFill>
                <a:schemeClr val="accent6">
                  <a:lumMod val="50000"/>
                </a:schemeClr>
              </a:solidFill>
              <a:latin typeface="Arial" panose="020B0604020202020204" pitchFamily="34" charset="0"/>
              <a:cs typeface="Arial" panose="020B0604020202020204" pitchFamily="34"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AB74BF1-0C4C-0D13-5DD9-15AF08690464}"/>
              </a:ext>
            </a:extLst>
          </p:cNvPr>
          <p:cNvPicPr>
            <a:picLocks noGrp="1" noChangeAspect="1"/>
          </p:cNvPicPr>
          <p:nvPr>
            <p:ph idx="1"/>
          </p:nvPr>
        </p:nvPicPr>
        <p:blipFill>
          <a:blip r:embed="rId2"/>
          <a:stretch>
            <a:fillRect/>
          </a:stretch>
        </p:blipFill>
        <p:spPr>
          <a:xfrm>
            <a:off x="3088348" y="1301750"/>
            <a:ext cx="6015303" cy="4673600"/>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988FC3B-DE87-A32A-6758-275F75BBCB6E}"/>
              </a:ext>
            </a:extLst>
          </p:cNvPr>
          <p:cNvPicPr>
            <a:picLocks noGrp="1" noChangeAspect="1"/>
          </p:cNvPicPr>
          <p:nvPr>
            <p:ph idx="1"/>
          </p:nvPr>
        </p:nvPicPr>
        <p:blipFill>
          <a:blip r:embed="rId2"/>
          <a:stretch>
            <a:fillRect/>
          </a:stretch>
        </p:blipFill>
        <p:spPr>
          <a:xfrm>
            <a:off x="3080538" y="1301750"/>
            <a:ext cx="6030924" cy="4673600"/>
          </a:xfr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u="sng" dirty="0">
                <a:solidFill>
                  <a:schemeClr val="accent1">
                    <a:lumMod val="50000"/>
                  </a:schemeClr>
                </a:solidFill>
                <a:latin typeface="Arial" panose="020B0604020202020204" pitchFamily="34" charset="0"/>
                <a:cs typeface="Arial" panose="020B0604020202020204" pitchFamily="34" charset="0"/>
              </a:rPr>
              <a:t>Problem Statement</a:t>
            </a:r>
            <a:endParaRPr lang="en-US" sz="3600" u="sng" dirty="0">
              <a:solidFill>
                <a:schemeClr val="accent1">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 y="1232452"/>
            <a:ext cx="11482018" cy="4678504"/>
          </a:xfrm>
        </p:spPr>
        <p:txBody>
          <a:bodyPr/>
          <a:lstStyle/>
          <a:p>
            <a:pPr marL="629435" lvl="1" indent="-305435"/>
            <a:r>
              <a:rPr lang="en-US" sz="2200" dirty="0"/>
              <a:t>Industrial machines are prone to unexpected failures that lead to increased downtime and operational costs. Traditional maintenance methods often fail to predict these issues in advance. There is a need for an intelligent system that can analyze real-time sensor data and accurately identify early signs of failure. The problem is to develop a </a:t>
            </a:r>
            <a:r>
              <a:rPr lang="en-US" sz="2200" b="1" dirty="0"/>
              <a:t>predictive maintenance model</a:t>
            </a:r>
            <a:r>
              <a:rPr lang="en-US" sz="2200" dirty="0"/>
              <a:t> that can classify the </a:t>
            </a:r>
            <a:r>
              <a:rPr lang="en-US" sz="2200" b="1" dirty="0"/>
              <a:t>type of failure</a:t>
            </a:r>
            <a:r>
              <a:rPr lang="en-US" sz="2200" dirty="0"/>
              <a:t> (such as tool wear, heat dissipation, or power failure) before it occurs. This will enable industries to perform </a:t>
            </a:r>
            <a:r>
              <a:rPr lang="en-US" sz="2200" b="1" dirty="0"/>
              <a:t>proactive maintenance</a:t>
            </a:r>
            <a:r>
              <a:rPr lang="en-US" sz="2200" dirty="0"/>
              <a:t>, reduce machine downtime, and optimize operational efficiency.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642012"/>
            <a:ext cx="11029616" cy="530296"/>
          </a:xfrm>
        </p:spPr>
        <p:txBody>
          <a:bodyPr>
            <a:noAutofit/>
          </a:bodyPr>
          <a:lstStyle/>
          <a:p>
            <a:r>
              <a:rPr lang="en-US" sz="3200" b="1" dirty="0">
                <a:solidFill>
                  <a:schemeClr val="accent1">
                    <a:lumMod val="50000"/>
                  </a:schemeClr>
                </a:solidFill>
                <a:latin typeface="Arial" panose="020B0604020202020204" pitchFamily="34" charset="0"/>
                <a:cs typeface="Arial" panose="020B0604020202020204" pitchFamily="34" charset="0"/>
              </a:rPr>
              <a:t>Proposed Solution</a:t>
            </a:r>
            <a:endParaRPr lang="en-US" sz="3200" dirty="0">
              <a:solidFill>
                <a:schemeClr val="accent1">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12985"/>
            <a:ext cx="11613485" cy="5392615"/>
          </a:xfrm>
        </p:spPr>
        <p:txBody>
          <a:bodyPr vert="horz" lIns="91440" tIns="45720" rIns="91440" bIns="45720" rtlCol="0" anchor="ctr">
            <a:noAutofit/>
          </a:bodyPr>
          <a:lstStyle/>
          <a:p>
            <a:pPr marL="305435" indent="-305435"/>
            <a:endParaRPr lang="en-IN" sz="1200" b="1" dirty="0">
              <a:latin typeface="Calibri"/>
              <a:cs typeface="Calibri"/>
            </a:endParaRPr>
          </a:p>
          <a:p>
            <a:pPr>
              <a:buFont typeface="Wingdings" panose="05000000000000000000" pitchFamily="2" charset="2"/>
              <a:buChar char="Ø"/>
            </a:pPr>
            <a:r>
              <a:rPr lang="en-US" sz="1400" dirty="0">
                <a:latin typeface="Arial" panose="020B0604020202020204" pitchFamily="34" charset="0"/>
                <a:ea typeface="Verdana" panose="020B0604030504040204" pitchFamily="34" charset="0"/>
                <a:cs typeface="Arial" panose="020B0604020202020204" pitchFamily="34" charset="0"/>
              </a:rPr>
              <a:t>The proposed system aims to predict potential failures in industrial machinery before they occur, using real-time sensor data and machine learning techniques. This proactive approach will help reduce unplanned downtime, optimize maintenance schedules, and lower operational costs. </a:t>
            </a:r>
          </a:p>
          <a:p>
            <a:pPr>
              <a:buFont typeface="Wingdings" panose="05000000000000000000" pitchFamily="2" charset="2"/>
              <a:buChar char="Ø"/>
            </a:pPr>
            <a:r>
              <a:rPr lang="en-US" sz="1400" dirty="0">
                <a:latin typeface="Arial" panose="020B0604020202020204" pitchFamily="34" charset="0"/>
                <a:ea typeface="Verdana" panose="020B0604030504040204" pitchFamily="34" charset="0"/>
                <a:cs typeface="Arial" panose="020B0604020202020204" pitchFamily="34" charset="0"/>
              </a:rPr>
              <a:t>The solution consists of the following key components:</a:t>
            </a:r>
          </a:p>
          <a:p>
            <a:pPr marL="305435" indent="-305435"/>
            <a:r>
              <a:rPr lang="en-IN" sz="1600" b="1" dirty="0">
                <a:latin typeface="Calibri"/>
                <a:ea typeface="+mn-lt"/>
                <a:cs typeface="+mn-lt"/>
              </a:rPr>
              <a:t>Data Collection:</a:t>
            </a:r>
          </a:p>
          <a:p>
            <a:pPr>
              <a:buFont typeface="Wingdings" panose="05000000000000000000" pitchFamily="2" charset="2"/>
              <a:buChar char="ü"/>
            </a:pPr>
            <a:r>
              <a:rPr lang="en-US" sz="1400" dirty="0"/>
              <a:t>Collect sensor data from industrial machines, including temperature, pressure, vibration, torque, and voltage.</a:t>
            </a:r>
          </a:p>
          <a:p>
            <a:pPr>
              <a:buFont typeface="Wingdings" panose="05000000000000000000" pitchFamily="2" charset="2"/>
              <a:buChar char="ü"/>
            </a:pPr>
            <a:r>
              <a:rPr lang="en-US" sz="1400" dirty="0"/>
              <a:t>Monitor machine health in real time to capture operational behaviors leading up to failure.</a:t>
            </a:r>
            <a:endParaRPr lang="en-IN" sz="1400" b="1" dirty="0">
              <a:latin typeface="Calibri"/>
              <a:ea typeface="+mn-lt"/>
              <a:cs typeface="+mn-lt"/>
            </a:endParaRPr>
          </a:p>
          <a:p>
            <a:pPr marL="0" indent="0">
              <a:buNone/>
            </a:pPr>
            <a:endParaRPr lang="en-IN" sz="1400" b="1" dirty="0">
              <a:latin typeface="Calibri"/>
              <a:cs typeface="Calibri"/>
            </a:endParaRPr>
          </a:p>
          <a:p>
            <a:pPr marL="305435" indent="-305435"/>
            <a:r>
              <a:rPr lang="en-IN" sz="1600" b="1" dirty="0">
                <a:latin typeface="Calibri"/>
                <a:ea typeface="+mn-lt"/>
                <a:cs typeface="+mn-lt"/>
              </a:rPr>
              <a:t>Data Preprocessing:</a:t>
            </a:r>
          </a:p>
          <a:p>
            <a:pPr>
              <a:buFont typeface="Wingdings" panose="05000000000000000000" pitchFamily="2" charset="2"/>
              <a:buChar char="ü"/>
            </a:pPr>
            <a:r>
              <a:rPr lang="en-US" sz="1400" dirty="0"/>
              <a:t>Clean the data by handling missing values, noise, and anomalies.</a:t>
            </a:r>
          </a:p>
          <a:p>
            <a:pPr>
              <a:buFont typeface="Wingdings" panose="05000000000000000000" pitchFamily="2" charset="2"/>
              <a:buChar char="ü"/>
            </a:pPr>
            <a:r>
              <a:rPr lang="en-US" sz="1400" dirty="0"/>
              <a:t>Perform feature engineering to extract meaningful indicators that signal machine degradation or risk of failure.</a:t>
            </a:r>
          </a:p>
          <a:p>
            <a:pPr marL="0" indent="0">
              <a:buNone/>
            </a:pPr>
            <a:endParaRPr lang="en-IN" sz="1400" b="1" dirty="0">
              <a:latin typeface="Calibri"/>
              <a:ea typeface="+mn-lt"/>
              <a:cs typeface="+mn-lt"/>
            </a:endParaRP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Machine Learning Algorithm:</a:t>
            </a:r>
          </a:p>
          <a:p>
            <a:pPr>
              <a:buFont typeface="Wingdings" panose="05000000000000000000" pitchFamily="2" charset="2"/>
              <a:buChar char="ü"/>
            </a:pPr>
            <a:r>
              <a:rPr lang="en-IN" sz="1400" dirty="0"/>
              <a:t>Train a supervised classification model (e.g., Random Forest, </a:t>
            </a:r>
            <a:r>
              <a:rPr lang="en-IN" sz="1400" dirty="0" err="1"/>
              <a:t>XGBoost</a:t>
            </a:r>
            <a:r>
              <a:rPr lang="en-IN" sz="1400" dirty="0"/>
              <a:t>, or SVM) to categorize failure types such as tool wear, power failure, and heat issues.</a:t>
            </a:r>
          </a:p>
          <a:p>
            <a:pPr>
              <a:buFont typeface="Wingdings" panose="05000000000000000000" pitchFamily="2" charset="2"/>
              <a:buChar char="ü"/>
            </a:pPr>
            <a:r>
              <a:rPr lang="en-IN" sz="1400" dirty="0"/>
              <a:t>Optimize the model using cross-validation and hyperparameter tuning for better prediction accuracy.</a:t>
            </a:r>
            <a:endParaRPr lang="en-US" sz="1400" b="1" dirty="0">
              <a:latin typeface="Calibri"/>
              <a:cs typeface="Calibri"/>
            </a:endParaRPr>
          </a:p>
          <a:p>
            <a:pPr marL="0" indent="0">
              <a:buNone/>
            </a:pPr>
            <a:endParaRPr lang="en-US" sz="1400" b="1" dirty="0">
              <a:latin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09AE5-29BF-3BA9-06DC-4440A9F97AC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41B889-D88D-3289-60C0-86AE09602DED}"/>
              </a:ext>
            </a:extLst>
          </p:cNvPr>
          <p:cNvSpPr>
            <a:spLocks noGrp="1"/>
          </p:cNvSpPr>
          <p:nvPr>
            <p:ph type="title"/>
          </p:nvPr>
        </p:nvSpPr>
        <p:spPr>
          <a:xfrm>
            <a:off x="441671" y="642012"/>
            <a:ext cx="11029616" cy="530296"/>
          </a:xfrm>
        </p:spPr>
        <p:txBody>
          <a:bodyPr>
            <a:noAutofit/>
          </a:bodyPr>
          <a:lstStyle/>
          <a:p>
            <a:r>
              <a:rPr lang="en-US" sz="3200" b="1" dirty="0">
                <a:solidFill>
                  <a:schemeClr val="accent1">
                    <a:lumMod val="50000"/>
                  </a:schemeClr>
                </a:solidFill>
                <a:latin typeface="Arial" panose="020B0604020202020204" pitchFamily="34" charset="0"/>
                <a:cs typeface="Arial" panose="020B0604020202020204" pitchFamily="34" charset="0"/>
              </a:rPr>
              <a:t>Proposed Solution</a:t>
            </a:r>
            <a:endParaRPr lang="en-US" sz="3200" dirty="0">
              <a:solidFill>
                <a:schemeClr val="accent1">
                  <a:lumMod val="50000"/>
                </a:schemeClr>
              </a:solidFill>
            </a:endParaRPr>
          </a:p>
        </p:txBody>
      </p:sp>
      <p:sp>
        <p:nvSpPr>
          <p:cNvPr id="2" name="Content Placeholder 1">
            <a:extLst>
              <a:ext uri="{FF2B5EF4-FFF2-40B4-BE49-F238E27FC236}">
                <a16:creationId xmlns:a16="http://schemas.microsoft.com/office/drawing/2014/main" id="{E0012673-DFBF-5096-FBF9-CA579B54419E}"/>
              </a:ext>
            </a:extLst>
          </p:cNvPr>
          <p:cNvSpPr>
            <a:spLocks noGrp="1"/>
          </p:cNvSpPr>
          <p:nvPr>
            <p:ph idx="1"/>
          </p:nvPr>
        </p:nvSpPr>
        <p:spPr>
          <a:xfrm>
            <a:off x="441671" y="1242646"/>
            <a:ext cx="11613485" cy="3915508"/>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Deployment:</a:t>
            </a:r>
          </a:p>
          <a:p>
            <a:pPr>
              <a:buFont typeface="Wingdings" panose="05000000000000000000" pitchFamily="2" charset="2"/>
              <a:buChar char="v"/>
            </a:pPr>
            <a:r>
              <a:rPr lang="en-US" sz="1400" dirty="0"/>
              <a:t>Deploy the trained machine learning model directly through </a:t>
            </a:r>
            <a:r>
              <a:rPr lang="en-US" sz="1400" b="1" dirty="0"/>
              <a:t>IBM Watsonx.ai Studio</a:t>
            </a:r>
            <a:r>
              <a:rPr lang="en-US" sz="1400" dirty="0"/>
              <a:t> as an online endpoint .</a:t>
            </a:r>
          </a:p>
          <a:p>
            <a:pPr>
              <a:buFont typeface="Wingdings" panose="05000000000000000000" pitchFamily="2" charset="2"/>
              <a:buChar char="v"/>
            </a:pPr>
            <a:r>
              <a:rPr lang="en-US" sz="1400" dirty="0"/>
              <a:t>Use </a:t>
            </a:r>
            <a:r>
              <a:rPr lang="en-US" sz="1400" b="1" dirty="0"/>
              <a:t>IBM Cloud Lite services</a:t>
            </a:r>
            <a:r>
              <a:rPr lang="en-US" sz="1400" dirty="0"/>
              <a:t> to host the model, allowing real-time access for predictions and integration with external systems if needed.</a:t>
            </a:r>
          </a:p>
          <a:p>
            <a:pPr marL="0" indent="0">
              <a:buNone/>
            </a:pPr>
            <a:endParaRPr lang="en-IN" sz="1400" b="1" dirty="0">
              <a:latin typeface="Calibri"/>
              <a:cs typeface="Calibri"/>
            </a:endParaRP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Evaluation:</a:t>
            </a:r>
          </a:p>
          <a:p>
            <a:pPr>
              <a:buFont typeface="Wingdings" panose="05000000000000000000" pitchFamily="2" charset="2"/>
              <a:buChar char="v"/>
            </a:pPr>
            <a:r>
              <a:rPr lang="en-US" sz="1400" dirty="0"/>
              <a:t>Evaluate the model using built-in classification metrics provided by </a:t>
            </a:r>
            <a:r>
              <a:rPr lang="en-US" sz="1400" b="1" dirty="0"/>
              <a:t>Watsonx.ai Studio</a:t>
            </a:r>
            <a:r>
              <a:rPr lang="en-US" sz="1400" dirty="0"/>
              <a:t>, such as </a:t>
            </a:r>
            <a:r>
              <a:rPr lang="en-US" sz="1400" b="1" dirty="0"/>
              <a:t>Accuracy</a:t>
            </a:r>
            <a:r>
              <a:rPr lang="en-US" sz="1400" dirty="0"/>
              <a:t>, </a:t>
            </a:r>
            <a:r>
              <a:rPr lang="en-US" sz="1400" b="1" dirty="0"/>
              <a:t>Precision</a:t>
            </a:r>
            <a:r>
              <a:rPr lang="en-US" sz="1400" dirty="0"/>
              <a:t>, </a:t>
            </a:r>
            <a:r>
              <a:rPr lang="en-US" sz="1400" b="1" dirty="0"/>
              <a:t>Recall</a:t>
            </a:r>
            <a:r>
              <a:rPr lang="en-US" sz="1400" dirty="0"/>
              <a:t>, </a:t>
            </a:r>
            <a:r>
              <a:rPr lang="en-US" sz="1400" b="1" dirty="0"/>
              <a:t>F1-score</a:t>
            </a:r>
            <a:r>
              <a:rPr lang="en-US" sz="1400" dirty="0"/>
              <a:t>, and </a:t>
            </a:r>
            <a:r>
              <a:rPr lang="en-US" sz="1400" b="1" dirty="0"/>
              <a:t>ROC-AUC</a:t>
            </a:r>
            <a:r>
              <a:rPr lang="en-US" sz="1400" dirty="0"/>
              <a:t>.</a:t>
            </a:r>
          </a:p>
          <a:p>
            <a:pPr>
              <a:buFont typeface="Wingdings" panose="05000000000000000000" pitchFamily="2" charset="2"/>
              <a:buChar char="v"/>
            </a:pPr>
            <a:r>
              <a:rPr lang="en-US" sz="1400" dirty="0"/>
              <a:t>Compare different model pipelines and select the best one based on performance.</a:t>
            </a:r>
          </a:p>
          <a:p>
            <a:pPr>
              <a:buFont typeface="Wingdings" panose="05000000000000000000" pitchFamily="2" charset="2"/>
              <a:buChar char="v"/>
            </a:pPr>
            <a:r>
              <a:rPr lang="en-US" sz="1400" dirty="0"/>
              <a:t>Use </a:t>
            </a:r>
            <a:r>
              <a:rPr lang="en-US" sz="1400" dirty="0" err="1"/>
              <a:t>Watsonx’s</a:t>
            </a:r>
            <a:r>
              <a:rPr lang="en-US" sz="1400" dirty="0"/>
              <a:t> visual tools to analyze feature importance and understand model behavior.</a:t>
            </a:r>
          </a:p>
          <a:p>
            <a:pPr>
              <a:buFont typeface="Wingdings" panose="05000000000000000000" pitchFamily="2" charset="2"/>
              <a:buChar char="ü"/>
            </a:pPr>
            <a:endParaRPr lang="en-IN" sz="1400" b="1" dirty="0">
              <a:latin typeface="Calibri"/>
              <a:ea typeface="+mn-lt"/>
              <a:cs typeface="+mn-lt"/>
            </a:endParaRPr>
          </a:p>
        </p:txBody>
      </p:sp>
    </p:spTree>
    <p:extLst>
      <p:ext uri="{BB962C8B-B14F-4D97-AF65-F5344CB8AC3E}">
        <p14:creationId xmlns:p14="http://schemas.microsoft.com/office/powerpoint/2010/main" val="197816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200" b="1" dirty="0">
                <a:solidFill>
                  <a:schemeClr val="accent2">
                    <a:lumMod val="75000"/>
                  </a:schemeClr>
                </a:solidFill>
                <a:latin typeface="Arial"/>
                <a:ea typeface="+mj-lt"/>
                <a:cs typeface="Arial"/>
              </a:rPr>
              <a:t>System  Approach</a:t>
            </a:r>
            <a:endParaRPr lang="en-US" sz="3200" dirty="0">
              <a:solidFill>
                <a:schemeClr val="accent2">
                  <a:lumMod val="75000"/>
                </a:schemeClr>
              </a:solidFill>
              <a:latin typeface="Calibri Light"/>
              <a:cs typeface="Calibri Light"/>
            </a:endParaRPr>
          </a:p>
        </p:txBody>
      </p:sp>
      <p:sp>
        <p:nvSpPr>
          <p:cNvPr id="3" name="TextBox 2">
            <a:extLst>
              <a:ext uri="{FF2B5EF4-FFF2-40B4-BE49-F238E27FC236}">
                <a16:creationId xmlns:a16="http://schemas.microsoft.com/office/drawing/2014/main" id="{81E33B3C-6DBA-9AC9-35C8-FBF77B271D54}"/>
              </a:ext>
            </a:extLst>
          </p:cNvPr>
          <p:cNvSpPr txBox="1"/>
          <p:nvPr/>
        </p:nvSpPr>
        <p:spPr>
          <a:xfrm>
            <a:off x="581192" y="1336430"/>
            <a:ext cx="1021470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The "System Approach" section outlines the overall methodology for developing and deploying the predictive maintenance model using IBM Watsonx.ai Studio.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The following are the key components:</a:t>
            </a:r>
          </a:p>
        </p:txBody>
      </p:sp>
      <p:sp>
        <p:nvSpPr>
          <p:cNvPr id="6" name="TextBox 5">
            <a:extLst>
              <a:ext uri="{FF2B5EF4-FFF2-40B4-BE49-F238E27FC236}">
                <a16:creationId xmlns:a16="http://schemas.microsoft.com/office/drawing/2014/main" id="{5BF1E450-C9BA-D180-D860-4BED0B9A5272}"/>
              </a:ext>
            </a:extLst>
          </p:cNvPr>
          <p:cNvSpPr txBox="1"/>
          <p:nvPr/>
        </p:nvSpPr>
        <p:spPr>
          <a:xfrm>
            <a:off x="789356" y="2836985"/>
            <a:ext cx="4493844" cy="3416320"/>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Calibri" panose="020F0502020204030204" pitchFamily="34" charset="0"/>
                <a:ea typeface="Calibri" panose="020F0502020204030204" pitchFamily="34" charset="0"/>
                <a:cs typeface="Calibri" panose="020F0502020204030204" pitchFamily="34" charset="0"/>
              </a:rPr>
              <a:t>System Requirements :</a:t>
            </a:r>
          </a:p>
          <a:p>
            <a:endParaRPr lang="en-IN"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1" dirty="0"/>
              <a:t>IBM Cloud account (Lite plan)</a:t>
            </a:r>
            <a:r>
              <a:rPr lang="en-US" dirty="0"/>
              <a:t> with access to Watsonx.ai Studio and Cloud Object Storage</a:t>
            </a:r>
          </a:p>
          <a:p>
            <a:pPr marL="285750" indent="-285750">
              <a:buFont typeface="Wingdings" panose="05000000000000000000" pitchFamily="2" charset="2"/>
              <a:buChar char="§"/>
            </a:pPr>
            <a:r>
              <a:rPr lang="en-US" dirty="0"/>
              <a:t>A dataset of machine sensor readings (CSV format)</a:t>
            </a:r>
          </a:p>
          <a:p>
            <a:pPr marL="285750" indent="-285750">
              <a:buFont typeface="Wingdings" panose="05000000000000000000" pitchFamily="2" charset="2"/>
              <a:buChar char="§"/>
            </a:pPr>
            <a:r>
              <a:rPr lang="en-US" dirty="0"/>
              <a:t>Supported web browser (Chrome, Firefox, or Edge)</a:t>
            </a:r>
          </a:p>
          <a:p>
            <a:pPr marL="285750" indent="-285750">
              <a:buFont typeface="Wingdings" panose="05000000000000000000" pitchFamily="2" charset="2"/>
              <a:buChar char="§"/>
            </a:pPr>
            <a:r>
              <a:rPr lang="en-US" dirty="0"/>
              <a:t>No local software needed — the entire workflow is done via the cloud</a:t>
            </a:r>
          </a:p>
          <a:p>
            <a:endParaRPr lang="en-IN" dirty="0"/>
          </a:p>
        </p:txBody>
      </p:sp>
      <p:sp>
        <p:nvSpPr>
          <p:cNvPr id="7" name="TextBox 6">
            <a:extLst>
              <a:ext uri="{FF2B5EF4-FFF2-40B4-BE49-F238E27FC236}">
                <a16:creationId xmlns:a16="http://schemas.microsoft.com/office/drawing/2014/main" id="{63E486E2-C8B3-CBC3-7F79-FB4835EC7963}"/>
              </a:ext>
            </a:extLst>
          </p:cNvPr>
          <p:cNvSpPr txBox="1"/>
          <p:nvPr/>
        </p:nvSpPr>
        <p:spPr>
          <a:xfrm>
            <a:off x="5924062" y="2836985"/>
            <a:ext cx="5752122" cy="3693319"/>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Calibri" panose="020F0502020204030204" pitchFamily="34" charset="0"/>
                <a:ea typeface="Calibri" panose="020F0502020204030204" pitchFamily="34" charset="0"/>
                <a:cs typeface="Calibri" panose="020F0502020204030204" pitchFamily="34" charset="0"/>
              </a:rPr>
              <a:t>Libraries and Tools Used </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b="1" dirty="0"/>
              <a:t>IBM Watsonx.ai Studio</a:t>
            </a:r>
            <a:r>
              <a:rPr lang="en-IN" dirty="0"/>
              <a:t> – to automate model building using </a:t>
            </a:r>
            <a:r>
              <a:rPr lang="en-IN" dirty="0" err="1"/>
              <a:t>AutoAI</a:t>
            </a:r>
            <a:endParaRPr lang="en-IN" dirty="0"/>
          </a:p>
          <a:p>
            <a:pPr marL="285750" indent="-285750">
              <a:buFont typeface="Wingdings" panose="05000000000000000000" pitchFamily="2" charset="2"/>
              <a:buChar char="§"/>
            </a:pPr>
            <a:r>
              <a:rPr lang="en-IN" b="1" dirty="0"/>
              <a:t>Cloud Object Storage</a:t>
            </a:r>
            <a:r>
              <a:rPr lang="en-IN" dirty="0"/>
              <a:t> – to upload and manage input datasets</a:t>
            </a:r>
          </a:p>
          <a:p>
            <a:pPr marL="285750" indent="-285750">
              <a:buFont typeface="Wingdings" panose="05000000000000000000" pitchFamily="2" charset="2"/>
              <a:buChar char="§"/>
            </a:pPr>
            <a:r>
              <a:rPr lang="en-IN" b="1" dirty="0" err="1"/>
              <a:t>AutoAI</a:t>
            </a:r>
            <a:r>
              <a:rPr lang="en-IN" dirty="0"/>
              <a:t> – </a:t>
            </a:r>
            <a:r>
              <a:rPr lang="en-IN" dirty="0" err="1"/>
              <a:t>AutoML</a:t>
            </a:r>
            <a:r>
              <a:rPr lang="en-IN" dirty="0"/>
              <a:t> tool for automatic preprocessing, feature engineering, model training, and optimization</a:t>
            </a:r>
          </a:p>
          <a:p>
            <a:pPr marL="285750" indent="-285750">
              <a:buFont typeface="Wingdings" panose="05000000000000000000" pitchFamily="2" charset="2"/>
              <a:buChar char="§"/>
            </a:pPr>
            <a:r>
              <a:rPr lang="en-IN" b="1" dirty="0"/>
              <a:t>Deployment Space</a:t>
            </a:r>
            <a:r>
              <a:rPr lang="en-IN" dirty="0"/>
              <a:t> – to deploy the trained model and create a REST API endpoint</a:t>
            </a:r>
          </a:p>
          <a:p>
            <a:pPr marL="285750" indent="-285750">
              <a:buFont typeface="Wingdings" panose="05000000000000000000" pitchFamily="2" charset="2"/>
              <a:buChar char="§"/>
            </a:pPr>
            <a:r>
              <a:rPr lang="en-IN" b="1" dirty="0"/>
              <a:t>Built-in Evaluation Metrics</a:t>
            </a:r>
            <a:r>
              <a:rPr lang="en-IN" dirty="0"/>
              <a:t> – including Accuracy, Precision, Recall, F1-score, and ROC-AUC</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tx2"/>
                </a:solidFill>
                <a:latin typeface="Arial"/>
                <a:ea typeface="+mj-lt"/>
                <a:cs typeface="Arial"/>
              </a:rPr>
              <a:t>Algorithm &amp; Deployment</a:t>
            </a:r>
            <a:endParaRPr lang="en-US" sz="3200" dirty="0">
              <a:solidFill>
                <a:schemeClr val="tx2"/>
              </a:solidFill>
            </a:endParaRPr>
          </a:p>
        </p:txBody>
      </p:sp>
      <p:sp>
        <p:nvSpPr>
          <p:cNvPr id="6" name="TextBox 5">
            <a:extLst>
              <a:ext uri="{FF2B5EF4-FFF2-40B4-BE49-F238E27FC236}">
                <a16:creationId xmlns:a16="http://schemas.microsoft.com/office/drawing/2014/main" id="{0C3A6AA1-2667-3A60-5743-AD6299028A75}"/>
              </a:ext>
            </a:extLst>
          </p:cNvPr>
          <p:cNvSpPr txBox="1"/>
          <p:nvPr/>
        </p:nvSpPr>
        <p:spPr>
          <a:xfrm>
            <a:off x="6586403" y="1313235"/>
            <a:ext cx="5024405" cy="535531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Algorithm Selection:</a:t>
            </a:r>
          </a:p>
          <a:p>
            <a:pPr>
              <a:lnSpc>
                <a:spcPct val="150000"/>
              </a:lnSpc>
            </a:pPr>
            <a:r>
              <a:rPr lang="en-US" dirty="0"/>
              <a:t>IBM Watsonx.ai Studio's </a:t>
            </a:r>
            <a:r>
              <a:rPr lang="en-US" b="1" dirty="0" err="1"/>
              <a:t>AutoAI</a:t>
            </a:r>
            <a:r>
              <a:rPr lang="en-US" dirty="0"/>
              <a:t> feature was utilized to automate model selection and optimization. </a:t>
            </a:r>
            <a:r>
              <a:rPr lang="en-US" dirty="0" err="1"/>
              <a:t>AutoAI</a:t>
            </a:r>
            <a:r>
              <a:rPr lang="en-US" dirty="0"/>
              <a:t> tested various classification algorithms, </a:t>
            </a:r>
            <a:r>
              <a:rPr lang="en-US" dirty="0">
                <a:latin typeface="Calibri" panose="020F0502020204030204" pitchFamily="34" charset="0"/>
                <a:ea typeface="Calibri" panose="020F0502020204030204" pitchFamily="34" charset="0"/>
                <a:cs typeface="Calibri" panose="020F0502020204030204" pitchFamily="34" charset="0"/>
              </a:rPr>
              <a:t>including:</a:t>
            </a:r>
          </a:p>
          <a:p>
            <a:pPr marL="285750" indent="-285750">
              <a:lnSpc>
                <a:spcPct val="150000"/>
              </a:lnSpc>
              <a:buFont typeface="Wingdings" panose="05000000000000000000" pitchFamily="2" charset="2"/>
              <a:buChar char="Ø"/>
            </a:pPr>
            <a:r>
              <a:rPr lang="en-US" b="1" dirty="0"/>
              <a:t>Random Forest</a:t>
            </a:r>
            <a:endParaRPr lang="en-US" dirty="0"/>
          </a:p>
          <a:p>
            <a:pPr marL="285750" indent="-285750">
              <a:lnSpc>
                <a:spcPct val="150000"/>
              </a:lnSpc>
              <a:buFont typeface="Wingdings" panose="05000000000000000000" pitchFamily="2" charset="2"/>
              <a:buChar char="Ø"/>
            </a:pPr>
            <a:r>
              <a:rPr lang="en-US" b="1" dirty="0" err="1"/>
              <a:t>XGBoost</a:t>
            </a:r>
            <a:endParaRPr lang="en-US" dirty="0"/>
          </a:p>
          <a:p>
            <a:pPr marL="285750" indent="-285750">
              <a:lnSpc>
                <a:spcPct val="150000"/>
              </a:lnSpc>
              <a:buFont typeface="Wingdings" panose="05000000000000000000" pitchFamily="2" charset="2"/>
              <a:buChar char="Ø"/>
            </a:pPr>
            <a:r>
              <a:rPr lang="en-US" b="1" dirty="0"/>
              <a:t>Logistic Regression</a:t>
            </a:r>
          </a:p>
          <a:p>
            <a:pPr>
              <a:lnSpc>
                <a:spcPct val="150000"/>
              </a:lnSpc>
            </a:pPr>
            <a:r>
              <a:rPr lang="en-US" dirty="0"/>
              <a:t>The best-performing model was selected based on accuracy and F1-score. The selected model effectively classifies failure types like </a:t>
            </a:r>
            <a:r>
              <a:rPr lang="en-US" b="1" dirty="0"/>
              <a:t>Tool Wear</a:t>
            </a:r>
            <a:r>
              <a:rPr lang="en-US" dirty="0"/>
              <a:t>, </a:t>
            </a:r>
            <a:r>
              <a:rPr lang="en-US" b="1" dirty="0"/>
              <a:t>Power Failure</a:t>
            </a:r>
            <a:r>
              <a:rPr lang="en-US" dirty="0"/>
              <a:t>, and </a:t>
            </a:r>
            <a:r>
              <a:rPr lang="en-US" b="1" dirty="0"/>
              <a:t>Heat Dissipation</a:t>
            </a:r>
            <a:r>
              <a:rPr lang="en-US" dirty="0"/>
              <a:t>.</a:t>
            </a:r>
          </a:p>
          <a:p>
            <a:endParaRPr lang="en-IN" dirty="0"/>
          </a:p>
        </p:txBody>
      </p:sp>
      <p:pic>
        <p:nvPicPr>
          <p:cNvPr id="9" name="Picture 8">
            <a:extLst>
              <a:ext uri="{FF2B5EF4-FFF2-40B4-BE49-F238E27FC236}">
                <a16:creationId xmlns:a16="http://schemas.microsoft.com/office/drawing/2014/main" id="{C574EA6E-688C-6E08-EA45-5D7D1F01CABB}"/>
              </a:ext>
            </a:extLst>
          </p:cNvPr>
          <p:cNvPicPr>
            <a:picLocks noChangeAspect="1"/>
          </p:cNvPicPr>
          <p:nvPr/>
        </p:nvPicPr>
        <p:blipFill>
          <a:blip r:embed="rId2"/>
          <a:stretch>
            <a:fillRect/>
          </a:stretch>
        </p:blipFill>
        <p:spPr>
          <a:xfrm>
            <a:off x="581192" y="1482037"/>
            <a:ext cx="4439270" cy="4842609"/>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892846-D660-2C7C-D4F9-AA795D04D6D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C84C7CD-4366-028F-E09D-1BC324A485FA}"/>
              </a:ext>
            </a:extLst>
          </p:cNvPr>
          <p:cNvSpPr>
            <a:spLocks noGrp="1"/>
          </p:cNvSpPr>
          <p:nvPr>
            <p:ph type="title"/>
          </p:nvPr>
        </p:nvSpPr>
        <p:spPr/>
        <p:txBody>
          <a:bodyPr>
            <a:noAutofit/>
          </a:bodyPr>
          <a:lstStyle/>
          <a:p>
            <a:r>
              <a:rPr lang="en-US" sz="3200" b="1" dirty="0">
                <a:solidFill>
                  <a:schemeClr val="tx2"/>
                </a:solidFill>
                <a:latin typeface="Arial"/>
                <a:ea typeface="+mj-lt"/>
                <a:cs typeface="Arial"/>
              </a:rPr>
              <a:t>Algorithm &amp; Deployment</a:t>
            </a:r>
            <a:endParaRPr lang="en-US" sz="3200" dirty="0">
              <a:solidFill>
                <a:schemeClr val="tx2"/>
              </a:solidFill>
            </a:endParaRPr>
          </a:p>
        </p:txBody>
      </p:sp>
      <p:sp>
        <p:nvSpPr>
          <p:cNvPr id="6" name="TextBox 5">
            <a:extLst>
              <a:ext uri="{FF2B5EF4-FFF2-40B4-BE49-F238E27FC236}">
                <a16:creationId xmlns:a16="http://schemas.microsoft.com/office/drawing/2014/main" id="{A4C51C81-0C45-D712-6B01-B5010AE31D2F}"/>
              </a:ext>
            </a:extLst>
          </p:cNvPr>
          <p:cNvSpPr txBox="1"/>
          <p:nvPr/>
        </p:nvSpPr>
        <p:spPr>
          <a:xfrm>
            <a:off x="662259" y="1439695"/>
            <a:ext cx="8588746" cy="410881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Data Input:</a:t>
            </a:r>
          </a:p>
          <a:p>
            <a:pPr>
              <a:lnSpc>
                <a:spcPct val="150000"/>
              </a:lnSpc>
            </a:pPr>
            <a:r>
              <a:rPr lang="en-US" dirty="0"/>
              <a:t>The input dataset includes real-time sensor readings from industrial machines:</a:t>
            </a:r>
          </a:p>
          <a:p>
            <a:pPr marL="285750" indent="-285750">
              <a:lnSpc>
                <a:spcPct val="150000"/>
              </a:lnSpc>
              <a:buFont typeface="Wingdings" panose="05000000000000000000" pitchFamily="2" charset="2"/>
              <a:buChar char="Ø"/>
            </a:pPr>
            <a:r>
              <a:rPr lang="en-US" b="1" dirty="0"/>
              <a:t>Air Temperature [K]</a:t>
            </a:r>
            <a:endParaRPr lang="en-US" dirty="0"/>
          </a:p>
          <a:p>
            <a:pPr marL="285750" indent="-285750">
              <a:lnSpc>
                <a:spcPct val="150000"/>
              </a:lnSpc>
              <a:buFont typeface="Wingdings" panose="05000000000000000000" pitchFamily="2" charset="2"/>
              <a:buChar char="Ø"/>
            </a:pPr>
            <a:r>
              <a:rPr lang="en-US" b="1" dirty="0"/>
              <a:t>Process Temperature [K]</a:t>
            </a:r>
            <a:endParaRPr lang="en-US" dirty="0"/>
          </a:p>
          <a:p>
            <a:pPr marL="285750" indent="-285750">
              <a:lnSpc>
                <a:spcPct val="150000"/>
              </a:lnSpc>
              <a:buFont typeface="Wingdings" panose="05000000000000000000" pitchFamily="2" charset="2"/>
              <a:buChar char="Ø"/>
            </a:pPr>
            <a:r>
              <a:rPr lang="en-US" b="1" dirty="0"/>
              <a:t>Rotational Speed [rpm]</a:t>
            </a:r>
            <a:endParaRPr lang="en-US" dirty="0"/>
          </a:p>
          <a:p>
            <a:pPr marL="285750" indent="-285750">
              <a:lnSpc>
                <a:spcPct val="150000"/>
              </a:lnSpc>
              <a:buFont typeface="Wingdings" panose="05000000000000000000" pitchFamily="2" charset="2"/>
              <a:buChar char="Ø"/>
            </a:pPr>
            <a:r>
              <a:rPr lang="en-US" b="1" dirty="0"/>
              <a:t>Torque [Nm]</a:t>
            </a:r>
            <a:endParaRPr lang="en-US" dirty="0"/>
          </a:p>
          <a:p>
            <a:pPr marL="285750" indent="-285750">
              <a:lnSpc>
                <a:spcPct val="150000"/>
              </a:lnSpc>
              <a:buFont typeface="Wingdings" panose="05000000000000000000" pitchFamily="2" charset="2"/>
              <a:buChar char="Ø"/>
            </a:pPr>
            <a:r>
              <a:rPr lang="en-US" b="1" dirty="0"/>
              <a:t>Tool Wear [min]</a:t>
            </a:r>
            <a:endParaRPr lang="en-US" dirty="0"/>
          </a:p>
          <a:p>
            <a:pPr marL="285750" indent="-285750">
              <a:lnSpc>
                <a:spcPct val="150000"/>
              </a:lnSpc>
              <a:buFont typeface="Wingdings" panose="05000000000000000000" pitchFamily="2" charset="2"/>
              <a:buChar char="Ø"/>
            </a:pPr>
            <a:r>
              <a:rPr lang="en-US" b="1" dirty="0"/>
              <a:t>Product ID</a:t>
            </a:r>
            <a:r>
              <a:rPr lang="en-US" dirty="0"/>
              <a:t> and </a:t>
            </a:r>
            <a:r>
              <a:rPr lang="en-US" b="1" dirty="0"/>
              <a:t>Machine Type</a:t>
            </a:r>
            <a:br>
              <a:rPr lang="en-US" dirty="0"/>
            </a:br>
            <a:r>
              <a:rPr lang="en-US" dirty="0"/>
              <a:t>The </a:t>
            </a:r>
            <a:r>
              <a:rPr lang="en-US" b="1" dirty="0"/>
              <a:t>target variable</a:t>
            </a:r>
            <a:r>
              <a:rPr lang="en-US" dirty="0"/>
              <a:t> was the </a:t>
            </a:r>
            <a:r>
              <a:rPr lang="en-US" b="1" dirty="0"/>
              <a:t>type of machine failure</a:t>
            </a:r>
            <a:r>
              <a:rPr lang="en-US" dirty="0"/>
              <a:t>, labeled across five categories.</a:t>
            </a:r>
          </a:p>
          <a:p>
            <a:endParaRPr lang="en-IN" dirty="0"/>
          </a:p>
        </p:txBody>
      </p:sp>
      <p:sp>
        <p:nvSpPr>
          <p:cNvPr id="9" name="TextBox 8">
            <a:extLst>
              <a:ext uri="{FF2B5EF4-FFF2-40B4-BE49-F238E27FC236}">
                <a16:creationId xmlns:a16="http://schemas.microsoft.com/office/drawing/2014/main" id="{F5A20A42-6918-7268-B4EC-5E0E0300090E}"/>
              </a:ext>
            </a:extLst>
          </p:cNvPr>
          <p:cNvSpPr txBox="1"/>
          <p:nvPr/>
        </p:nvSpPr>
        <p:spPr>
          <a:xfrm>
            <a:off x="9251005" y="1080721"/>
            <a:ext cx="2429483" cy="5016758"/>
          </a:xfrm>
          <a:prstGeom prst="rect">
            <a:avLst/>
          </a:prstGeom>
          <a:solidFill>
            <a:schemeClr val="bg2">
              <a:lumMod val="90000"/>
            </a:schemeClr>
          </a:solidFill>
          <a:effectLst>
            <a:softEdge rad="0"/>
          </a:effectLst>
        </p:spPr>
        <p:txBody>
          <a:bodyPr wrap="square">
            <a:spAutoFit/>
          </a:bodyPr>
          <a:lstStyle/>
          <a:p>
            <a:r>
              <a:rPr lang="en-IN" sz="1000" b="1" dirty="0"/>
              <a:t>{</a:t>
            </a:r>
          </a:p>
          <a:p>
            <a:r>
              <a:rPr lang="en-IN" sz="1000" b="1" dirty="0"/>
              <a:t>        "</a:t>
            </a:r>
            <a:r>
              <a:rPr lang="en-IN" sz="1000" b="1" dirty="0" err="1"/>
              <a:t>input_data</a:t>
            </a:r>
            <a:r>
              <a:rPr lang="en-IN" sz="1000" b="1" dirty="0"/>
              <a:t>": [</a:t>
            </a:r>
          </a:p>
          <a:p>
            <a:r>
              <a:rPr lang="en-IN" sz="1000" b="1" dirty="0"/>
              <a:t>                {</a:t>
            </a:r>
          </a:p>
          <a:p>
            <a:r>
              <a:rPr lang="en-IN" sz="1000" b="1" dirty="0"/>
              <a:t>                        "fields": [</a:t>
            </a:r>
          </a:p>
          <a:p>
            <a:r>
              <a:rPr lang="en-IN" sz="1000" b="1" dirty="0"/>
              <a:t>                                "UDI",</a:t>
            </a:r>
          </a:p>
          <a:p>
            <a:r>
              <a:rPr lang="en-IN" sz="1000" b="1" dirty="0"/>
              <a:t>                                "Product ID",</a:t>
            </a:r>
          </a:p>
          <a:p>
            <a:r>
              <a:rPr lang="en-IN" sz="1000" b="1" dirty="0"/>
              <a:t>                                "Type",</a:t>
            </a:r>
          </a:p>
          <a:p>
            <a:r>
              <a:rPr lang="en-IN" sz="1000" b="1" dirty="0"/>
              <a:t>                                "Air temperature [K]",</a:t>
            </a:r>
          </a:p>
          <a:p>
            <a:r>
              <a:rPr lang="en-IN" sz="1000" b="1" dirty="0"/>
              <a:t>                                "Process temperature [K]",</a:t>
            </a:r>
          </a:p>
          <a:p>
            <a:r>
              <a:rPr lang="en-IN" sz="1000" b="1" dirty="0"/>
              <a:t>                                "Rotational speed [rpm]",</a:t>
            </a:r>
          </a:p>
          <a:p>
            <a:r>
              <a:rPr lang="en-IN" sz="1000" b="1" dirty="0"/>
              <a:t>                                "Torque [Nm]",</a:t>
            </a:r>
          </a:p>
          <a:p>
            <a:r>
              <a:rPr lang="en-IN" sz="1000" b="1" dirty="0"/>
              <a:t>                                "Tool wear [min]",</a:t>
            </a:r>
          </a:p>
          <a:p>
            <a:r>
              <a:rPr lang="en-IN" sz="1000" b="1" dirty="0"/>
              <a:t>                                "Target"</a:t>
            </a:r>
          </a:p>
          <a:p>
            <a:r>
              <a:rPr lang="en-IN" sz="1000" b="1" dirty="0"/>
              <a:t>                        ],</a:t>
            </a:r>
          </a:p>
          <a:p>
            <a:r>
              <a:rPr lang="en-IN" sz="1000" b="1" dirty="0"/>
              <a:t>                        "values": [</a:t>
            </a:r>
          </a:p>
          <a:p>
            <a:r>
              <a:rPr lang="en-IN" sz="1000" b="1" dirty="0"/>
              <a:t>                                [</a:t>
            </a:r>
          </a:p>
          <a:p>
            <a:r>
              <a:rPr lang="en-IN" sz="1000" b="1" dirty="0"/>
              <a:t>                                        78,</a:t>
            </a:r>
          </a:p>
          <a:p>
            <a:r>
              <a:rPr lang="en-IN" sz="1000" b="1" dirty="0"/>
              <a:t>                                        "L45627",</a:t>
            </a:r>
          </a:p>
          <a:p>
            <a:r>
              <a:rPr lang="en-IN" sz="1000" b="1" dirty="0"/>
              <a:t>                                        "455.9",</a:t>
            </a:r>
          </a:p>
          <a:p>
            <a:r>
              <a:rPr lang="en-IN" sz="1000" b="1" dirty="0"/>
              <a:t>                                        66.4,</a:t>
            </a:r>
          </a:p>
          <a:p>
            <a:r>
              <a:rPr lang="en-IN" sz="1000" b="1" dirty="0"/>
              <a:t>                                        67.9,</a:t>
            </a:r>
          </a:p>
          <a:p>
            <a:r>
              <a:rPr lang="en-IN" sz="1000" b="1" dirty="0"/>
              <a:t>                                        90.8,</a:t>
            </a:r>
          </a:p>
          <a:p>
            <a:r>
              <a:rPr lang="en-IN" sz="1000" b="1" dirty="0"/>
              <a:t>                                        89.8,</a:t>
            </a:r>
          </a:p>
          <a:p>
            <a:r>
              <a:rPr lang="en-IN" sz="1000" b="1" dirty="0"/>
              <a:t>                                        34.4,</a:t>
            </a:r>
          </a:p>
          <a:p>
            <a:r>
              <a:rPr lang="en-IN" sz="1000" b="1" dirty="0"/>
              <a:t>                                        1</a:t>
            </a:r>
          </a:p>
          <a:p>
            <a:r>
              <a:rPr lang="en-IN" sz="1000" b="1" dirty="0"/>
              <a:t>                                ]</a:t>
            </a:r>
          </a:p>
          <a:p>
            <a:r>
              <a:rPr lang="en-IN" sz="1000" b="1" dirty="0"/>
              <a:t>                        ]</a:t>
            </a:r>
          </a:p>
          <a:p>
            <a:r>
              <a:rPr lang="en-IN" sz="1000" b="1" dirty="0"/>
              <a:t>                }</a:t>
            </a:r>
          </a:p>
          <a:p>
            <a:r>
              <a:rPr lang="en-IN" sz="1000" b="1" dirty="0"/>
              <a:t>        ]</a:t>
            </a:r>
          </a:p>
          <a:p>
            <a:r>
              <a:rPr lang="en-IN" sz="1000" b="1" dirty="0"/>
              <a:t>}</a:t>
            </a:r>
          </a:p>
        </p:txBody>
      </p:sp>
    </p:spTree>
    <p:extLst>
      <p:ext uri="{BB962C8B-B14F-4D97-AF65-F5344CB8AC3E}">
        <p14:creationId xmlns:p14="http://schemas.microsoft.com/office/powerpoint/2010/main" val="89767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601C0B-08CF-5295-422D-1CFB05C433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D6F2BEA-34EE-8128-814C-5A1E3E0CC406}"/>
              </a:ext>
            </a:extLst>
          </p:cNvPr>
          <p:cNvSpPr>
            <a:spLocks noGrp="1"/>
          </p:cNvSpPr>
          <p:nvPr>
            <p:ph type="title"/>
          </p:nvPr>
        </p:nvSpPr>
        <p:spPr/>
        <p:txBody>
          <a:bodyPr>
            <a:noAutofit/>
          </a:bodyPr>
          <a:lstStyle/>
          <a:p>
            <a:r>
              <a:rPr lang="en-US" sz="3200" b="1" dirty="0">
                <a:solidFill>
                  <a:schemeClr val="tx2"/>
                </a:solidFill>
                <a:latin typeface="Arial"/>
                <a:ea typeface="+mj-lt"/>
                <a:cs typeface="Arial"/>
              </a:rPr>
              <a:t>Algorithm &amp; Deployment</a:t>
            </a:r>
            <a:endParaRPr lang="en-US" sz="3200" dirty="0">
              <a:solidFill>
                <a:schemeClr val="tx2"/>
              </a:solidFill>
            </a:endParaRPr>
          </a:p>
        </p:txBody>
      </p:sp>
      <p:sp>
        <p:nvSpPr>
          <p:cNvPr id="6" name="TextBox 5">
            <a:extLst>
              <a:ext uri="{FF2B5EF4-FFF2-40B4-BE49-F238E27FC236}">
                <a16:creationId xmlns:a16="http://schemas.microsoft.com/office/drawing/2014/main" id="{B6051FDF-6E27-6E4C-3490-E92A8E9E8E3C}"/>
              </a:ext>
            </a:extLst>
          </p:cNvPr>
          <p:cNvSpPr txBox="1"/>
          <p:nvPr/>
        </p:nvSpPr>
        <p:spPr>
          <a:xfrm>
            <a:off x="662258" y="1230624"/>
            <a:ext cx="11380585" cy="7848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Data Input:</a:t>
            </a:r>
          </a:p>
          <a:p>
            <a:endParaRPr lang="en-IN" dirty="0"/>
          </a:p>
        </p:txBody>
      </p:sp>
      <p:pic>
        <p:nvPicPr>
          <p:cNvPr id="3" name="Picture 2">
            <a:extLst>
              <a:ext uri="{FF2B5EF4-FFF2-40B4-BE49-F238E27FC236}">
                <a16:creationId xmlns:a16="http://schemas.microsoft.com/office/drawing/2014/main" id="{782A6841-34D5-E72A-2DE0-97C7E66D8960}"/>
              </a:ext>
            </a:extLst>
          </p:cNvPr>
          <p:cNvPicPr>
            <a:picLocks noChangeAspect="1"/>
          </p:cNvPicPr>
          <p:nvPr/>
        </p:nvPicPr>
        <p:blipFill>
          <a:blip r:embed="rId3"/>
          <a:stretch>
            <a:fillRect/>
          </a:stretch>
        </p:blipFill>
        <p:spPr>
          <a:xfrm>
            <a:off x="662258" y="1760920"/>
            <a:ext cx="10948550" cy="4649609"/>
          </a:xfrm>
          <a:prstGeom prst="rect">
            <a:avLst/>
          </a:prstGeom>
        </p:spPr>
      </p:pic>
    </p:spTree>
    <p:extLst>
      <p:ext uri="{BB962C8B-B14F-4D97-AF65-F5344CB8AC3E}">
        <p14:creationId xmlns:p14="http://schemas.microsoft.com/office/powerpoint/2010/main" val="15507246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Black and White Modern Tech Company Presentation</Template>
  <TotalTime>687</TotalTime>
  <Words>1529</Words>
  <Application>Microsoft Office PowerPoint</Application>
  <PresentationFormat>Widescreen</PresentationFormat>
  <Paragraphs>166</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Unicode MS</vt:lpstr>
      <vt:lpstr>Calibri</vt:lpstr>
      <vt:lpstr>Calibri Light</vt:lpstr>
      <vt:lpstr>Franklin Gothic Book</vt:lpstr>
      <vt:lpstr>Franklin Gothic Demi</vt:lpstr>
      <vt:lpstr>Wingdings</vt:lpstr>
      <vt:lpstr>Wingdings 2</vt:lpstr>
      <vt:lpstr>DividendVTI</vt:lpstr>
      <vt:lpstr>failure_type_predictor_AI</vt:lpstr>
      <vt:lpstr>OUTLINE :</vt:lpstr>
      <vt:lpstr>Problem Statement</vt:lpstr>
      <vt:lpstr>Proposed Solution</vt:lpstr>
      <vt:lpstr>Proposed Solution</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Manmath Kornule</cp:lastModifiedBy>
  <cp:revision>25</cp:revision>
  <dcterms:created xsi:type="dcterms:W3CDTF">2021-05-26T16:50:10Z</dcterms:created>
  <dcterms:modified xsi:type="dcterms:W3CDTF">2025-08-04T18:24:18Z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