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2D3B45"/>
                </a:solidFill>
                <a:highlight>
                  <a:srgbClr val="FFFFFF"/>
                </a:highlight>
              </a:rPr>
              <a:t>Upload a short ppt slide deck (3-4 slides) to cover a </a:t>
            </a:r>
            <a:r>
              <a:rPr b="1" lang="en" sz="1200">
                <a:solidFill>
                  <a:srgbClr val="2D3B45"/>
                </a:solidFill>
                <a:highlight>
                  <a:srgbClr val="FFFFFF"/>
                </a:highlight>
              </a:rPr>
              <a:t>4 minute</a:t>
            </a:r>
            <a:r>
              <a:rPr lang="en" sz="1200">
                <a:solidFill>
                  <a:srgbClr val="2D3B45"/>
                </a:solidFill>
                <a:highlight>
                  <a:srgbClr val="FFFFFF"/>
                </a:highlight>
              </a:rPr>
              <a:t> presentation per group providing an update of where you are on the project.  Be sure to include </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1) Overall description of the project</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2) current challenges</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3) a copy of your Gantt and PERT charts. Make sure they are of sufficient size to be read at the back of the room. Words should be no less than 20 point font.   </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4) the name of the contributor of each slide on the bottom right corner. </a:t>
            </a:r>
            <a:endParaRPr sz="1200">
              <a:solidFill>
                <a:srgbClr val="2D3B45"/>
              </a:solidFill>
              <a:highlight>
                <a:srgbClr val="FFFFFF"/>
              </a:highlight>
            </a:endParaRPr>
          </a:p>
          <a:p>
            <a:pPr indent="0" lvl="0" marL="0" rtl="0" algn="l">
              <a:spcBef>
                <a:spcPts val="9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1c23be21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1c23be21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2D3B45"/>
                </a:solidFill>
                <a:highlight>
                  <a:srgbClr val="FFFFFF"/>
                </a:highlight>
              </a:rPr>
              <a:t>Upload a short ppt slide deck (3-4 slides) to cover a </a:t>
            </a:r>
            <a:r>
              <a:rPr b="1" lang="en" sz="1200">
                <a:solidFill>
                  <a:srgbClr val="2D3B45"/>
                </a:solidFill>
                <a:highlight>
                  <a:srgbClr val="FFFFFF"/>
                </a:highlight>
              </a:rPr>
              <a:t>4 minute</a:t>
            </a:r>
            <a:r>
              <a:rPr lang="en" sz="1200">
                <a:solidFill>
                  <a:srgbClr val="2D3B45"/>
                </a:solidFill>
                <a:highlight>
                  <a:srgbClr val="FFFFFF"/>
                </a:highlight>
              </a:rPr>
              <a:t> presentation per group providing an update of where you are on the project.  Be sure to include </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1) Overall description of the project</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2) current challenges</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3) a copy of your Gantt and PERT charts. Make sure they are of sufficient size to be read at the back of the room. Words should be no less than 20 point font.   </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4) the name of the contributor of each slide on the bottom right corner. </a:t>
            </a:r>
            <a:endParaRPr sz="1200">
              <a:solidFill>
                <a:srgbClr val="2D3B45"/>
              </a:solidFill>
              <a:highlight>
                <a:srgbClr val="FFFFFF"/>
              </a:highlight>
            </a:endParaRPr>
          </a:p>
          <a:p>
            <a:pPr indent="0" lvl="0" marL="0" rtl="0" algn="l">
              <a:spcBef>
                <a:spcPts val="9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07ce186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07ce186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07ce186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07ce186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2599e61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599e61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599e611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2599e611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1c23be21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1c23be21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2D3B45"/>
                </a:solidFill>
                <a:highlight>
                  <a:srgbClr val="FFFFFF"/>
                </a:highlight>
              </a:rPr>
              <a:t>Upload a short ppt slide deck (3-4 slides) to cover a </a:t>
            </a:r>
            <a:r>
              <a:rPr b="1" lang="en" sz="1200">
                <a:solidFill>
                  <a:srgbClr val="2D3B45"/>
                </a:solidFill>
                <a:highlight>
                  <a:srgbClr val="FFFFFF"/>
                </a:highlight>
              </a:rPr>
              <a:t>4 minute</a:t>
            </a:r>
            <a:r>
              <a:rPr lang="en" sz="1200">
                <a:solidFill>
                  <a:srgbClr val="2D3B45"/>
                </a:solidFill>
                <a:highlight>
                  <a:srgbClr val="FFFFFF"/>
                </a:highlight>
              </a:rPr>
              <a:t> presentation per group providing an update of where you are on the project.  Be sure to include </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1) Overall description of the project</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2) current challenges</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3) a copy of your Gantt and PERT charts. Make sure they are of sufficient size to be read at the back of the room. Words should be no less than 20 point font.   </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4) the name of the contributor of each slide on the bottom right corner. </a:t>
            </a:r>
            <a:endParaRPr sz="1200">
              <a:solidFill>
                <a:srgbClr val="2D3B45"/>
              </a:solidFill>
              <a:highlight>
                <a:srgbClr val="FFFFFF"/>
              </a:highlight>
            </a:endParaRPr>
          </a:p>
          <a:p>
            <a:pPr indent="0" lvl="0" marL="0" rtl="0" algn="l">
              <a:spcBef>
                <a:spcPts val="9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1c23be21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1c23be21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200">
                <a:solidFill>
                  <a:srgbClr val="2D3B45"/>
                </a:solidFill>
                <a:highlight>
                  <a:srgbClr val="FFFFFF"/>
                </a:highlight>
              </a:rPr>
              <a:t>Upload a short ppt slide deck (3-4 slides) to cover a </a:t>
            </a:r>
            <a:r>
              <a:rPr b="1" lang="en" sz="1200">
                <a:solidFill>
                  <a:srgbClr val="2D3B45"/>
                </a:solidFill>
                <a:highlight>
                  <a:srgbClr val="FFFFFF"/>
                </a:highlight>
              </a:rPr>
              <a:t>4 minute</a:t>
            </a:r>
            <a:r>
              <a:rPr lang="en" sz="1200">
                <a:solidFill>
                  <a:srgbClr val="2D3B45"/>
                </a:solidFill>
                <a:highlight>
                  <a:srgbClr val="FFFFFF"/>
                </a:highlight>
              </a:rPr>
              <a:t> presentation per group providing an update of where you are on the project.  Be sure to include </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1) Overall description of the project</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2) current challenges</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3) a copy of your Gantt and PERT charts. Make sure they are of sufficient size to be read at the back of the room. Words should be no less than 20 point font.   </a:t>
            </a:r>
            <a:endParaRPr sz="1200">
              <a:solidFill>
                <a:srgbClr val="2D3B45"/>
              </a:solidFill>
              <a:highlight>
                <a:srgbClr val="FFFFFF"/>
              </a:highlight>
            </a:endParaRPr>
          </a:p>
          <a:p>
            <a:pPr indent="0" lvl="0" marL="0" rtl="0" algn="l">
              <a:lnSpc>
                <a:spcPct val="115000"/>
              </a:lnSpc>
              <a:spcBef>
                <a:spcPts val="900"/>
              </a:spcBef>
              <a:spcAft>
                <a:spcPts val="0"/>
              </a:spcAft>
              <a:buNone/>
            </a:pPr>
            <a:r>
              <a:rPr lang="en" sz="1200">
                <a:solidFill>
                  <a:srgbClr val="2D3B45"/>
                </a:solidFill>
                <a:highlight>
                  <a:srgbClr val="FFFFFF"/>
                </a:highlight>
              </a:rPr>
              <a:t>4) the name of the contributor of each slide on the bottom right corner. </a:t>
            </a:r>
            <a:endParaRPr sz="1200">
              <a:solidFill>
                <a:srgbClr val="2D3B45"/>
              </a:solidFill>
              <a:highlight>
                <a:srgbClr val="FFFFFF"/>
              </a:highlight>
            </a:endParaRPr>
          </a:p>
          <a:p>
            <a:pPr indent="0" lvl="0" marL="0" rtl="0" algn="l">
              <a:spcBef>
                <a:spcPts val="9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07ce187b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07ce187b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876075" y="1822825"/>
            <a:ext cx="73644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t>Right Price</a:t>
            </a:r>
            <a:endParaRPr sz="4600"/>
          </a:p>
          <a:p>
            <a:pPr indent="0" lvl="0" marL="0" rtl="0" algn="ctr">
              <a:spcBef>
                <a:spcPts val="0"/>
              </a:spcBef>
              <a:spcAft>
                <a:spcPts val="0"/>
              </a:spcAft>
              <a:buNone/>
            </a:pPr>
            <a:r>
              <a:rPr lang="en" sz="3200"/>
              <a:t>An AI-Based Cost Estimation System</a:t>
            </a:r>
            <a:endParaRPr sz="3200"/>
          </a:p>
        </p:txBody>
      </p:sp>
      <p:sp>
        <p:nvSpPr>
          <p:cNvPr id="129" name="Google Shape;129;p13"/>
          <p:cNvSpPr txBox="1"/>
          <p:nvPr>
            <p:ph idx="1" type="subTitle"/>
          </p:nvPr>
        </p:nvSpPr>
        <p:spPr>
          <a:xfrm>
            <a:off x="876150" y="3413150"/>
            <a:ext cx="73644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By Manmeet Gill, Sidarth Shahri, Manpreet Singh, Karthik Tella</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a:t>
            </a:r>
            <a:r>
              <a:rPr lang="en"/>
              <a:t>Description</a:t>
            </a:r>
            <a:endParaRPr/>
          </a:p>
        </p:txBody>
      </p:sp>
      <p:sp>
        <p:nvSpPr>
          <p:cNvPr id="135" name="Google Shape;135;p14"/>
          <p:cNvSpPr txBox="1"/>
          <p:nvPr>
            <p:ph idx="1" type="body"/>
          </p:nvPr>
        </p:nvSpPr>
        <p:spPr>
          <a:xfrm>
            <a:off x="819150" y="1681525"/>
            <a:ext cx="7505700" cy="3072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Problem: Buying/selling a used or old product online is troublesome</a:t>
            </a:r>
            <a:endParaRPr sz="2000"/>
          </a:p>
          <a:p>
            <a:pPr indent="-355600" lvl="1" marL="914400" rtl="0" algn="l">
              <a:spcBef>
                <a:spcPts val="0"/>
              </a:spcBef>
              <a:spcAft>
                <a:spcPts val="0"/>
              </a:spcAft>
              <a:buSzPts val="2000"/>
              <a:buChar char="○"/>
            </a:pPr>
            <a:r>
              <a:rPr lang="en" sz="2000"/>
              <a:t>Unsure of the right price to pay/sell item for</a:t>
            </a:r>
            <a:endParaRPr sz="2000"/>
          </a:p>
          <a:p>
            <a:pPr indent="-355600" lvl="0" marL="457200" rtl="0" algn="l">
              <a:spcBef>
                <a:spcPts val="0"/>
              </a:spcBef>
              <a:spcAft>
                <a:spcPts val="0"/>
              </a:spcAft>
              <a:buSzPts val="2000"/>
              <a:buChar char="●"/>
            </a:pPr>
            <a:r>
              <a:rPr lang="en" sz="2000"/>
              <a:t>Solution: Tool that looks at data from online marketplaces like CraigsList, ebay, Amazon to determine the market price of an item</a:t>
            </a:r>
            <a:endParaRPr sz="2000"/>
          </a:p>
          <a:p>
            <a:pPr indent="-355600" lvl="1" marL="914400" rtl="0" algn="l">
              <a:spcBef>
                <a:spcPts val="0"/>
              </a:spcBef>
              <a:spcAft>
                <a:spcPts val="0"/>
              </a:spcAft>
              <a:buSzPts val="2000"/>
              <a:buChar char="○"/>
            </a:pPr>
            <a:r>
              <a:rPr lang="en" sz="2000"/>
              <a:t>Data must be processed to ensure accurate information</a:t>
            </a:r>
            <a:endParaRPr sz="2000"/>
          </a:p>
          <a:p>
            <a:pPr indent="-355600" lvl="1" marL="914400" rtl="0" algn="l">
              <a:spcBef>
                <a:spcPts val="0"/>
              </a:spcBef>
              <a:spcAft>
                <a:spcPts val="0"/>
              </a:spcAft>
              <a:buSzPts val="2000"/>
              <a:buChar char="○"/>
            </a:pPr>
            <a:r>
              <a:rPr lang="en" sz="2000"/>
              <a:t>Result must take into account various factors like brand, model, color, condition, etc.</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 </a:t>
            </a:r>
            <a:endParaRPr/>
          </a:p>
        </p:txBody>
      </p:sp>
      <p:pic>
        <p:nvPicPr>
          <p:cNvPr id="141" name="Google Shape;141;p15"/>
          <p:cNvPicPr preferRelativeResize="0"/>
          <p:nvPr/>
        </p:nvPicPr>
        <p:blipFill>
          <a:blip r:embed="rId3">
            <a:alphaModFix/>
          </a:blip>
          <a:stretch>
            <a:fillRect/>
          </a:stretch>
        </p:blipFill>
        <p:spPr>
          <a:xfrm>
            <a:off x="2657900" y="1463950"/>
            <a:ext cx="4020642" cy="303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pic>
        <p:nvPicPr>
          <p:cNvPr id="147" name="Google Shape;147;p16"/>
          <p:cNvPicPr preferRelativeResize="0"/>
          <p:nvPr/>
        </p:nvPicPr>
        <p:blipFill>
          <a:blip r:embed="rId3">
            <a:alphaModFix/>
          </a:blip>
          <a:stretch>
            <a:fillRect/>
          </a:stretch>
        </p:blipFill>
        <p:spPr>
          <a:xfrm>
            <a:off x="1484650" y="1270450"/>
            <a:ext cx="5936577" cy="36742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423300"/>
            <a:ext cx="7505700" cy="5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Wireframe</a:t>
            </a:r>
            <a:endParaRPr/>
          </a:p>
        </p:txBody>
      </p:sp>
      <p:pic>
        <p:nvPicPr>
          <p:cNvPr id="153" name="Google Shape;153;p17"/>
          <p:cNvPicPr preferRelativeResize="0"/>
          <p:nvPr/>
        </p:nvPicPr>
        <p:blipFill>
          <a:blip r:embed="rId3">
            <a:alphaModFix/>
          </a:blip>
          <a:stretch>
            <a:fillRect/>
          </a:stretch>
        </p:blipFill>
        <p:spPr>
          <a:xfrm>
            <a:off x="1191925" y="1017900"/>
            <a:ext cx="7066268" cy="382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423300"/>
            <a:ext cx="7505700" cy="5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Front-End Wireframe</a:t>
            </a:r>
            <a:endParaRPr/>
          </a:p>
        </p:txBody>
      </p:sp>
      <p:pic>
        <p:nvPicPr>
          <p:cNvPr id="159" name="Google Shape;159;p18"/>
          <p:cNvPicPr preferRelativeResize="0"/>
          <p:nvPr/>
        </p:nvPicPr>
        <p:blipFill>
          <a:blip r:embed="rId3">
            <a:alphaModFix/>
          </a:blip>
          <a:stretch>
            <a:fillRect/>
          </a:stretch>
        </p:blipFill>
        <p:spPr>
          <a:xfrm>
            <a:off x="1035175" y="1017900"/>
            <a:ext cx="7073644" cy="382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Challenges</a:t>
            </a:r>
            <a:endParaRPr/>
          </a:p>
        </p:txBody>
      </p:sp>
      <p:sp>
        <p:nvSpPr>
          <p:cNvPr id="165" name="Google Shape;165;p19"/>
          <p:cNvSpPr txBox="1"/>
          <p:nvPr>
            <p:ph idx="1" type="body"/>
          </p:nvPr>
        </p:nvSpPr>
        <p:spPr>
          <a:xfrm>
            <a:off x="819150" y="1495100"/>
            <a:ext cx="7505700" cy="2943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Data collection is in progress</a:t>
            </a:r>
            <a:endParaRPr sz="2400"/>
          </a:p>
          <a:p>
            <a:pPr indent="-381000" lvl="0" marL="457200" rtl="0" algn="l">
              <a:spcBef>
                <a:spcPts val="0"/>
              </a:spcBef>
              <a:spcAft>
                <a:spcPts val="0"/>
              </a:spcAft>
              <a:buSzPts val="2400"/>
              <a:buChar char="●"/>
            </a:pPr>
            <a:r>
              <a:rPr lang="en" sz="2400"/>
              <a:t>Cleaning data using Natural language </a:t>
            </a:r>
            <a:r>
              <a:rPr lang="en" sz="2400"/>
              <a:t>processing</a:t>
            </a:r>
            <a:endParaRPr sz="2400"/>
          </a:p>
          <a:p>
            <a:pPr indent="-381000" lvl="0" marL="457200" rtl="0" algn="l">
              <a:spcBef>
                <a:spcPts val="0"/>
              </a:spcBef>
              <a:spcAft>
                <a:spcPts val="0"/>
              </a:spcAft>
              <a:buSzPts val="2400"/>
              <a:buChar char="●"/>
            </a:pPr>
            <a:r>
              <a:rPr lang="en" sz="2400"/>
              <a:t>Refining feature list for the ML model</a:t>
            </a:r>
            <a:endParaRPr sz="2400"/>
          </a:p>
          <a:p>
            <a:pPr indent="-381000" lvl="0" marL="457200" rtl="0" algn="l">
              <a:spcBef>
                <a:spcPts val="0"/>
              </a:spcBef>
              <a:spcAft>
                <a:spcPts val="0"/>
              </a:spcAft>
              <a:buSzPts val="2400"/>
              <a:buChar char="●"/>
            </a:pPr>
            <a:r>
              <a:rPr lang="en" sz="2400"/>
              <a:t>Applying ML models to the dataset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0"/>
          <p:cNvPicPr preferRelativeResize="0"/>
          <p:nvPr/>
        </p:nvPicPr>
        <p:blipFill>
          <a:blip r:embed="rId3">
            <a:alphaModFix/>
          </a:blip>
          <a:stretch>
            <a:fillRect/>
          </a:stretch>
        </p:blipFill>
        <p:spPr>
          <a:xfrm>
            <a:off x="288188" y="0"/>
            <a:ext cx="856763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PERT Chart</a:t>
            </a:r>
            <a:endParaRPr/>
          </a:p>
        </p:txBody>
      </p:sp>
      <p:pic>
        <p:nvPicPr>
          <p:cNvPr id="176" name="Google Shape;176;p21"/>
          <p:cNvPicPr preferRelativeResize="0"/>
          <p:nvPr/>
        </p:nvPicPr>
        <p:blipFill>
          <a:blip r:embed="rId3">
            <a:alphaModFix/>
          </a:blip>
          <a:stretch>
            <a:fillRect/>
          </a:stretch>
        </p:blipFill>
        <p:spPr>
          <a:xfrm>
            <a:off x="1733988" y="1439075"/>
            <a:ext cx="5676027" cy="3038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