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5" r:id="rId9"/>
    <p:sldId id="264" r:id="rId10"/>
    <p:sldId id="25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31" autoAdjust="0"/>
  </p:normalViewPr>
  <p:slideViewPr>
    <p:cSldViewPr>
      <p:cViewPr varScale="1">
        <p:scale>
          <a:sx n="89" d="100"/>
          <a:sy n="89" d="100"/>
        </p:scale>
        <p:origin x="-22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28053-00AE-44EB-8887-B8A54A9FA55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0095-47FC-4AFD-A95B-F742396F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 Insufficient data</a:t>
            </a:r>
          </a:p>
          <a:p>
            <a:pPr lvl="1"/>
            <a:r>
              <a:rPr lang="en-US" dirty="0" smtClean="0"/>
              <a:t>- Unbalanced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0095-47FC-4AFD-A95B-F742396F14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[18] transformed hair color 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DiscoGAN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was introduced to discover cross-domain relations with unpaired data.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function was achieved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StarGAN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[19], whereas it could perform multi-domain translations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 model.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0095-47FC-4AFD-A95B-F742396F14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UV-GAN: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 the facial UV map and recover the self-occluded regions. virtual instances under arbitrary poses were generated by attaching the completed UV map to the fitted 3D face mesh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CAPG-GAN (Couple-Agent Pose-Guided GAN) to realize flexible face rotation of arbitrary head poses from a single image in 2D space</a:t>
            </a:r>
          </a:p>
          <a:p>
            <a:r>
              <a:rPr lang="en-US" dirty="0" smtClean="0"/>
              <a:t>Other GANs that try to preserve the identity by</a:t>
            </a:r>
            <a:r>
              <a:rPr lang="en-US" baseline="0" dirty="0" smtClean="0"/>
              <a:t> saving facial features and recasting them onto a rotated canvas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Expression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Based on reference and target images</a:t>
            </a:r>
          </a:p>
          <a:p>
            <a:pPr marL="0" indent="0">
              <a:buNone/>
            </a:pPr>
            <a:r>
              <a:rPr lang="en-US" baseline="0" dirty="0" smtClean="0"/>
              <a:t>2) Variable generation of expression codes</a:t>
            </a:r>
          </a:p>
          <a:p>
            <a:pPr marL="0" indent="0">
              <a:buNone/>
            </a:pPr>
            <a:r>
              <a:rPr lang="en-US" baseline="0" dirty="0" smtClean="0"/>
              <a:t>3) Continuous action unit coefficients.</a:t>
            </a:r>
          </a:p>
          <a:p>
            <a:pPr marL="0" indent="0">
              <a:buNone/>
            </a:pPr>
            <a:r>
              <a:rPr lang="en-US" baseline="0" dirty="0" smtClean="0"/>
              <a:t>4) Preserving identity in images using Geometry-Guided GAN,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0095-47FC-4AFD-A95B-F742396F14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Reality (AR) is a technique which supplements the real word with virtual (computer-generated) objects that appear to coexist in the same space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0095-47FC-4AFD-A95B-F742396F14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4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generative model maps a unit Gaussian distribution (grey) to another distribution ^p(x) (blue) through a neural network, which is a function with parameters 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Autoregressive Gen </a:t>
            </a:r>
            <a:r>
              <a:rPr lang="en-US" dirty="0" smtClean="0"/>
              <a:t>model joint distribution by </a:t>
            </a:r>
            <a:r>
              <a:rPr lang="en-US" dirty="0" err="1" smtClean="0"/>
              <a:t>decomp</a:t>
            </a:r>
            <a:r>
              <a:rPr lang="en-US" dirty="0" smtClean="0"/>
              <a:t> into product of conditional individual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idea of VAEs is to learn the latent variables, which are low-dimensional latent representations of the training data and reconstruct input based on those.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GANs</a:t>
            </a:r>
            <a:r>
              <a:rPr lang="en-US" baseline="0" dirty="0" smtClean="0"/>
              <a:t> are trained to generate auxiliary data for imbalanced datasets after training on complete datasets. </a:t>
            </a:r>
            <a:r>
              <a:rPr lang="en-US" baseline="0" dirty="0" err="1" smtClean="0"/>
              <a:t>CycleGAN</a:t>
            </a:r>
            <a:r>
              <a:rPr lang="en-US" baseline="0" dirty="0" smtClean="0"/>
              <a:t> is a popular one because it learns mapping between two high dimensional data domains.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Comparison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Flow based generative models learn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 density function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using normalizing flows.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0095-47FC-4AFD-A95B-F742396F14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1673352"/>
          </a:xfrm>
        </p:spPr>
        <p:txBody>
          <a:bodyPr/>
          <a:lstStyle/>
          <a:p>
            <a:r>
              <a:rPr lang="en-US" dirty="0" smtClean="0"/>
              <a:t>A Survey on Face Data Augmentation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8077200" cy="1499616"/>
          </a:xfrm>
        </p:spPr>
        <p:txBody>
          <a:bodyPr/>
          <a:lstStyle/>
          <a:p>
            <a:r>
              <a:rPr lang="en-US" dirty="0" smtClean="0"/>
              <a:t>By Manmeet Singh</a:t>
            </a:r>
          </a:p>
          <a:p>
            <a:r>
              <a:rPr lang="en-US" dirty="0"/>
              <a:t>Original Paper by Wang, et 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Preservation</a:t>
            </a:r>
          </a:p>
          <a:p>
            <a:pPr lvl="1"/>
            <a:r>
              <a:rPr lang="en-US" dirty="0" smtClean="0"/>
              <a:t>Lack realistic variations of make-up, hair color, etc.</a:t>
            </a:r>
          </a:p>
          <a:p>
            <a:r>
              <a:rPr lang="en-US" dirty="0" smtClean="0"/>
              <a:t>Disentangled Representation</a:t>
            </a:r>
          </a:p>
          <a:p>
            <a:r>
              <a:rPr lang="en-US" dirty="0" smtClean="0"/>
              <a:t>Unsupervised Data Augmentation</a:t>
            </a:r>
          </a:p>
          <a:p>
            <a:r>
              <a:rPr lang="en-US" dirty="0" smtClean="0"/>
              <a:t>Improvement of GANs</a:t>
            </a:r>
          </a:p>
        </p:txBody>
      </p:sp>
    </p:spTree>
    <p:extLst>
      <p:ext uri="{BB962C8B-B14F-4D97-AF65-F5344CB8AC3E}">
        <p14:creationId xmlns:p14="http://schemas.microsoft.com/office/powerpoint/2010/main" val="213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0" y="2667000"/>
            <a:ext cx="8229600" cy="125272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Overcome limitation of existing data</a:t>
            </a:r>
          </a:p>
          <a:p>
            <a:r>
              <a:rPr lang="en-US" dirty="0" smtClean="0"/>
              <a:t>Represent un-captured distributions </a:t>
            </a:r>
            <a:r>
              <a:rPr lang="en-US" dirty="0" smtClean="0"/>
              <a:t>synthetically </a:t>
            </a:r>
          </a:p>
          <a:p>
            <a:r>
              <a:rPr lang="en-US" dirty="0" smtClean="0"/>
              <a:t>Generate faces without self-occlusion</a:t>
            </a:r>
          </a:p>
          <a:p>
            <a:r>
              <a:rPr lang="en-US" dirty="0" smtClean="0"/>
              <a:t>Generate faces with more intra-class variation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71418"/>
            <a:ext cx="4470400" cy="278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7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Generic</a:t>
            </a:r>
          </a:p>
          <a:p>
            <a:pPr lvl="1"/>
            <a:r>
              <a:rPr lang="en-US" sz="1800" dirty="0" smtClean="0"/>
              <a:t>Geometric</a:t>
            </a:r>
          </a:p>
          <a:p>
            <a:pPr lvl="1"/>
            <a:r>
              <a:rPr lang="en-US" sz="1800" dirty="0" smtClean="0"/>
              <a:t>Photometric</a:t>
            </a:r>
          </a:p>
          <a:p>
            <a:r>
              <a:rPr lang="en-US" dirty="0" smtClean="0"/>
              <a:t>Component</a:t>
            </a:r>
          </a:p>
          <a:p>
            <a:pPr lvl="1"/>
            <a:r>
              <a:rPr lang="en-US" sz="1800" dirty="0" smtClean="0"/>
              <a:t>Hairstyle</a:t>
            </a:r>
          </a:p>
          <a:p>
            <a:pPr lvl="1"/>
            <a:r>
              <a:rPr lang="en-US" sz="1800" dirty="0" smtClean="0"/>
              <a:t>Makeup</a:t>
            </a:r>
          </a:p>
          <a:p>
            <a:pPr lvl="1"/>
            <a:r>
              <a:rPr lang="en-US" sz="1800" dirty="0" smtClean="0"/>
              <a:t>Accessory</a:t>
            </a:r>
          </a:p>
          <a:p>
            <a:r>
              <a:rPr lang="en-US" dirty="0" smtClean="0"/>
              <a:t>Attribute</a:t>
            </a:r>
          </a:p>
          <a:p>
            <a:pPr lvl="1"/>
            <a:r>
              <a:rPr lang="en-US" sz="1800" dirty="0" smtClean="0"/>
              <a:t>Pose</a:t>
            </a:r>
          </a:p>
          <a:p>
            <a:pPr lvl="1"/>
            <a:r>
              <a:rPr lang="en-US" sz="1800" dirty="0" smtClean="0"/>
              <a:t>Expression</a:t>
            </a:r>
          </a:p>
          <a:p>
            <a:pPr lvl="1"/>
            <a:r>
              <a:rPr lang="en-US" sz="1800" dirty="0" smtClean="0"/>
              <a:t>Age</a:t>
            </a:r>
            <a:endParaRPr lang="en-US" sz="18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06" y="1524000"/>
            <a:ext cx="316653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04" y="2895600"/>
            <a:ext cx="280869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46" y="4419600"/>
            <a:ext cx="2694094" cy="156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35" y="1828800"/>
            <a:ext cx="5410200" cy="4525963"/>
          </a:xfrm>
        </p:spPr>
        <p:txBody>
          <a:bodyPr/>
          <a:lstStyle/>
          <a:p>
            <a:r>
              <a:rPr lang="en-US" dirty="0" smtClean="0"/>
              <a:t>Geometric</a:t>
            </a:r>
          </a:p>
          <a:p>
            <a:pPr lvl="1"/>
            <a:r>
              <a:rPr lang="en-US" sz="2000" dirty="0" smtClean="0"/>
              <a:t>Flip orientation</a:t>
            </a:r>
          </a:p>
          <a:p>
            <a:pPr lvl="1"/>
            <a:r>
              <a:rPr lang="en-US" sz="2000" dirty="0" smtClean="0"/>
              <a:t>Crop and pad</a:t>
            </a:r>
          </a:p>
          <a:p>
            <a:endParaRPr lang="en-US" dirty="0" smtClean="0"/>
          </a:p>
          <a:p>
            <a:r>
              <a:rPr lang="en-US" dirty="0" smtClean="0"/>
              <a:t>Photometric</a:t>
            </a:r>
          </a:p>
          <a:p>
            <a:pPr lvl="1"/>
            <a:r>
              <a:rPr lang="en-US" sz="2000" dirty="0" smtClean="0"/>
              <a:t>Alter RGB channels</a:t>
            </a:r>
          </a:p>
          <a:p>
            <a:pPr lvl="1"/>
            <a:r>
              <a:rPr lang="en-US" sz="2000" dirty="0" smtClean="0"/>
              <a:t>Edge enhancement, blurring, etc.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298131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35" y="3962400"/>
            <a:ext cx="3210841" cy="112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6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638300"/>
            <a:ext cx="3733800" cy="4625609"/>
          </a:xfrm>
        </p:spPr>
        <p:txBody>
          <a:bodyPr/>
          <a:lstStyle/>
          <a:p>
            <a:r>
              <a:rPr lang="en-US" dirty="0" smtClean="0"/>
              <a:t>Hairstyle Transfer</a:t>
            </a:r>
          </a:p>
          <a:p>
            <a:pPr lvl="1"/>
            <a:r>
              <a:rPr lang="en-US" sz="1800" dirty="0" err="1" smtClean="0"/>
              <a:t>DiscoGAN</a:t>
            </a:r>
            <a:endParaRPr lang="en-US" sz="1800" dirty="0" smtClean="0"/>
          </a:p>
          <a:p>
            <a:pPr lvl="1"/>
            <a:r>
              <a:rPr lang="en-US" sz="1800" dirty="0" err="1" smtClean="0"/>
              <a:t>StarGAN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dirty="0"/>
              <a:t>Makeup </a:t>
            </a:r>
            <a:r>
              <a:rPr lang="en-US" dirty="0" smtClean="0"/>
              <a:t>Transfer</a:t>
            </a:r>
          </a:p>
          <a:p>
            <a:pPr lvl="1"/>
            <a:r>
              <a:rPr lang="en-US" sz="1800" dirty="0" smtClean="0"/>
              <a:t>Traditional image processing</a:t>
            </a:r>
          </a:p>
          <a:p>
            <a:pPr lvl="1"/>
            <a:r>
              <a:rPr lang="en-US" sz="1800" dirty="0" err="1" smtClean="0"/>
              <a:t>BeautyGAN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dirty="0" smtClean="0"/>
              <a:t>Accessory Transfer</a:t>
            </a:r>
          </a:p>
          <a:p>
            <a:pPr lvl="1"/>
            <a:r>
              <a:rPr lang="en-US" sz="1800" dirty="0" smtClean="0"/>
              <a:t>Info-GAN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600200"/>
            <a:ext cx="49720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24400"/>
            <a:ext cx="33623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3124200"/>
            <a:ext cx="47625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0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95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Pose</a:t>
            </a:r>
          </a:p>
          <a:p>
            <a:pPr lvl="1"/>
            <a:r>
              <a:rPr lang="en-US" sz="1800" dirty="0" smtClean="0"/>
              <a:t>PCA based 2D shape model</a:t>
            </a:r>
          </a:p>
          <a:p>
            <a:pPr lvl="1"/>
            <a:r>
              <a:rPr lang="en-US" sz="1800" dirty="0" smtClean="0"/>
              <a:t>GAN based 3D models</a:t>
            </a:r>
          </a:p>
          <a:p>
            <a:pPr lvl="2"/>
            <a:r>
              <a:rPr lang="en-US" sz="1400" dirty="0" smtClean="0"/>
              <a:t>UV-GAN</a:t>
            </a:r>
          </a:p>
          <a:p>
            <a:pPr lvl="2"/>
            <a:r>
              <a:rPr lang="en-US" sz="1400" dirty="0" smtClean="0"/>
              <a:t>CAPG-GAN</a:t>
            </a:r>
          </a:p>
          <a:p>
            <a:pPr lvl="2"/>
            <a:r>
              <a:rPr lang="en-US" sz="1400" dirty="0" smtClean="0"/>
              <a:t>Others</a:t>
            </a:r>
            <a:endParaRPr lang="en-US" dirty="0"/>
          </a:p>
          <a:p>
            <a:r>
              <a:rPr lang="en-US" dirty="0" smtClean="0"/>
              <a:t>Expression</a:t>
            </a:r>
          </a:p>
          <a:p>
            <a:pPr lvl="1"/>
            <a:r>
              <a:rPr lang="en-US" sz="1800" dirty="0" smtClean="0"/>
              <a:t>4 Primary GAN categories</a:t>
            </a:r>
            <a:endParaRPr lang="en-US" dirty="0"/>
          </a:p>
          <a:p>
            <a:r>
              <a:rPr lang="en-US" dirty="0" smtClean="0"/>
              <a:t>Age</a:t>
            </a:r>
          </a:p>
          <a:p>
            <a:pPr lvl="1"/>
            <a:r>
              <a:rPr lang="en-US" sz="1900" dirty="0" smtClean="0"/>
              <a:t>Input encoded into latent vectors</a:t>
            </a:r>
          </a:p>
          <a:p>
            <a:pPr lvl="1"/>
            <a:r>
              <a:rPr lang="en-US" sz="1900" dirty="0" smtClean="0"/>
              <a:t>Reconstructed with different age</a:t>
            </a:r>
            <a:endParaRPr lang="en-US" sz="19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02" y="1752601"/>
            <a:ext cx="36766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0"/>
          <a:stretch/>
        </p:blipFill>
        <p:spPr bwMode="auto">
          <a:xfrm>
            <a:off x="4830602" y="3962400"/>
            <a:ext cx="3751423" cy="76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5191"/>
            <a:ext cx="5486400" cy="4625609"/>
          </a:xfrm>
        </p:spPr>
        <p:txBody>
          <a:bodyPr/>
          <a:lstStyle/>
          <a:p>
            <a:r>
              <a:rPr lang="en-US" dirty="0" smtClean="0"/>
              <a:t>Basic Image Processing</a:t>
            </a:r>
          </a:p>
          <a:p>
            <a:pPr lvl="1"/>
            <a:r>
              <a:rPr lang="en-US" sz="1800" dirty="0" smtClean="0"/>
              <a:t>Transformations and playing with RGB channels</a:t>
            </a:r>
          </a:p>
          <a:p>
            <a:r>
              <a:rPr lang="en-US" dirty="0" smtClean="0"/>
              <a:t>Model-based Transformation</a:t>
            </a:r>
          </a:p>
          <a:p>
            <a:pPr lvl="1"/>
            <a:r>
              <a:rPr lang="en-US" sz="1800" dirty="0" smtClean="0"/>
              <a:t>Fit existing model to input image</a:t>
            </a:r>
          </a:p>
          <a:p>
            <a:r>
              <a:rPr lang="en-US" dirty="0" smtClean="0"/>
              <a:t>Realism Enhancement</a:t>
            </a:r>
          </a:p>
          <a:p>
            <a:r>
              <a:rPr lang="en-US" dirty="0" smtClean="0"/>
              <a:t>Generative-based Transformation</a:t>
            </a:r>
          </a:p>
          <a:p>
            <a:r>
              <a:rPr lang="en-US" dirty="0" smtClean="0"/>
              <a:t>Augmented Reality</a:t>
            </a:r>
          </a:p>
          <a:p>
            <a:r>
              <a:rPr lang="en-US" dirty="0" smtClean="0"/>
              <a:t>Auto Augmentation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10563"/>
            <a:ext cx="2971800" cy="132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76" y="3962400"/>
            <a:ext cx="3367824" cy="281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9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533900" cy="4625609"/>
          </a:xfrm>
        </p:spPr>
        <p:txBody>
          <a:bodyPr/>
          <a:lstStyle/>
          <a:p>
            <a:r>
              <a:rPr lang="en-US" dirty="0" smtClean="0"/>
              <a:t>Autoregressive Generative Models</a:t>
            </a:r>
          </a:p>
          <a:p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r>
              <a:rPr lang="en-US" dirty="0" smtClean="0"/>
              <a:t>GANs</a:t>
            </a:r>
          </a:p>
          <a:p>
            <a:r>
              <a:rPr lang="en-US" dirty="0" smtClean="0"/>
              <a:t>Flow Based Generative Models</a:t>
            </a:r>
          </a:p>
          <a:p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653218"/>
            <a:ext cx="4114800" cy="139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89" y="3394667"/>
            <a:ext cx="4448011" cy="292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30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Quantitative</a:t>
            </a:r>
          </a:p>
          <a:p>
            <a:pPr lvl="1"/>
            <a:r>
              <a:rPr lang="en-US" dirty="0" smtClean="0"/>
              <a:t>Distance Measurement</a:t>
            </a:r>
          </a:p>
          <a:p>
            <a:pPr lvl="2"/>
            <a:r>
              <a:rPr lang="en-US" sz="1800" dirty="0" smtClean="0"/>
              <a:t>L1 and L2 norm for color and spatial distance</a:t>
            </a:r>
          </a:p>
          <a:p>
            <a:pPr lvl="1"/>
            <a:r>
              <a:rPr lang="en-US" dirty="0" smtClean="0"/>
              <a:t>Accuracy and Error Rate</a:t>
            </a:r>
          </a:p>
          <a:p>
            <a:pPr lvl="2"/>
            <a:r>
              <a:rPr lang="en-US" sz="1800" dirty="0" smtClean="0"/>
              <a:t>Require balanced dataset</a:t>
            </a:r>
          </a:p>
          <a:p>
            <a:pPr lvl="1"/>
            <a:r>
              <a:rPr lang="en-US" dirty="0" smtClean="0"/>
              <a:t>Inception Score</a:t>
            </a:r>
          </a:p>
          <a:p>
            <a:pPr lvl="2"/>
            <a:r>
              <a:rPr lang="en-US" sz="1800" dirty="0" smtClean="0"/>
              <a:t>Relative entropy of two probability distributions</a:t>
            </a:r>
          </a:p>
          <a:p>
            <a:pPr lvl="1"/>
            <a:r>
              <a:rPr lang="en-US" dirty="0" err="1" smtClean="0"/>
              <a:t>Frechet</a:t>
            </a:r>
            <a:r>
              <a:rPr lang="en-US" dirty="0" smtClean="0"/>
              <a:t> Inception Distance</a:t>
            </a:r>
          </a:p>
          <a:p>
            <a:pPr lvl="2"/>
            <a:r>
              <a:rPr lang="en-US" sz="1800" dirty="0" smtClean="0"/>
              <a:t>Between multivariate Gaussian distributions of real and generated</a:t>
            </a:r>
          </a:p>
        </p:txBody>
      </p:sp>
    </p:spTree>
    <p:extLst>
      <p:ext uri="{BB962C8B-B14F-4D97-AF65-F5344CB8AC3E}">
        <p14:creationId xmlns:p14="http://schemas.microsoft.com/office/powerpoint/2010/main" val="12214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2513</TotalTime>
  <Words>521</Words>
  <Application>Microsoft Office PowerPoint</Application>
  <PresentationFormat>On-screen Show (4:3)</PresentationFormat>
  <Paragraphs>113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A Survey on Face Data Augmentation</vt:lpstr>
      <vt:lpstr>Motivation</vt:lpstr>
      <vt:lpstr>Transformation Types</vt:lpstr>
      <vt:lpstr>Generic Transformations</vt:lpstr>
      <vt:lpstr>Component Transformations</vt:lpstr>
      <vt:lpstr>Attribute Transformations</vt:lpstr>
      <vt:lpstr>Transformation Methods</vt:lpstr>
      <vt:lpstr>Generative Transformation</vt:lpstr>
      <vt:lpstr>Evaluation Metrics</vt:lpstr>
      <vt:lpstr>Challenges and Opportunities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Face Data Augmentation</dc:title>
  <dc:creator>manmeet singh</dc:creator>
  <cp:lastModifiedBy>manmeet singh</cp:lastModifiedBy>
  <cp:revision>23</cp:revision>
  <dcterms:created xsi:type="dcterms:W3CDTF">2020-05-16T01:45:19Z</dcterms:created>
  <dcterms:modified xsi:type="dcterms:W3CDTF">2020-05-17T19:39:07Z</dcterms:modified>
</cp:coreProperties>
</file>