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22384-782B-4CB0-BFF6-C05732D3BBB0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598C-132A-49F0-93B2-DBA1232A0F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4598C-132A-49F0-93B2-DBA1232A0F0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nce2299/MPI-Tutorials-ESM-School-2016/blob/master/1_HelloWorld/helloWorld.f9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2133600"/>
          </a:xfrm>
        </p:spPr>
        <p:txBody>
          <a:bodyPr/>
          <a:lstStyle/>
          <a:p>
            <a:r>
              <a:rPr lang="en-US" dirty="0" smtClean="0"/>
              <a:t>A Hands-on Session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on</a:t>
            </a:r>
            <a:br>
              <a:rPr lang="en-US" dirty="0" smtClean="0"/>
            </a:br>
            <a:r>
              <a:rPr lang="en-US" dirty="0" smtClean="0"/>
              <a:t>Message Passing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Manmeet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Centre for Climate Change Research</a:t>
            </a:r>
          </a:p>
          <a:p>
            <a:r>
              <a:rPr lang="en-US" dirty="0" smtClean="0"/>
              <a:t>Indian Institute of Tropical Meteorology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7467600" cy="457200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Parallelizing the trapezoidal rule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9400" y="4191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4191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3800" y="4191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1000" y="4191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052917"/>
            <a:ext cx="2438400" cy="206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762000"/>
            <a:ext cx="5410200" cy="5943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>
            <a:normAutofit fontScale="92500" lnSpcReduction="1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Find out what the local values are on each process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/>
              <a:t>local_N</a:t>
            </a:r>
            <a:r>
              <a:rPr lang="en-US" sz="1100" dirty="0" smtClean="0"/>
              <a:t> </a:t>
            </a:r>
            <a:r>
              <a:rPr lang="en-US" sz="1100" dirty="0" smtClean="0"/>
              <a:t>= N/</a:t>
            </a:r>
            <a:r>
              <a:rPr lang="en-US" sz="1100" dirty="0" err="1" smtClean="0"/>
              <a:t>numprocs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/>
              <a:t>local_a</a:t>
            </a:r>
            <a:r>
              <a:rPr lang="en-US" sz="1100" dirty="0" smtClean="0"/>
              <a:t> </a:t>
            </a:r>
            <a:r>
              <a:rPr lang="en-US" sz="1100" dirty="0" smtClean="0"/>
              <a:t>= a + </a:t>
            </a:r>
            <a:r>
              <a:rPr lang="en-US" sz="1100" dirty="0" err="1" smtClean="0"/>
              <a:t>my_rank</a:t>
            </a:r>
            <a:r>
              <a:rPr lang="en-US" sz="1100" dirty="0" smtClean="0"/>
              <a:t> * </a:t>
            </a:r>
            <a:r>
              <a:rPr lang="en-US" sz="1100" dirty="0" err="1" smtClean="0"/>
              <a:t>local_N</a:t>
            </a:r>
            <a:r>
              <a:rPr lang="en-US" sz="1100" dirty="0" smtClean="0"/>
              <a:t> * h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/>
              <a:t>local_b</a:t>
            </a:r>
            <a:r>
              <a:rPr lang="en-US" sz="1100" dirty="0" smtClean="0"/>
              <a:t> </a:t>
            </a:r>
            <a:r>
              <a:rPr lang="en-US" sz="1100" dirty="0" smtClean="0"/>
              <a:t>= </a:t>
            </a:r>
            <a:r>
              <a:rPr lang="en-US" sz="1100" dirty="0" err="1" smtClean="0"/>
              <a:t>local_a</a:t>
            </a:r>
            <a:r>
              <a:rPr lang="en-US" sz="1100" dirty="0" smtClean="0"/>
              <a:t> + </a:t>
            </a:r>
            <a:r>
              <a:rPr lang="en-US" sz="1100" dirty="0" err="1" smtClean="0"/>
              <a:t>local_N</a:t>
            </a:r>
            <a:r>
              <a:rPr lang="en-US" sz="1100" dirty="0" smtClean="0"/>
              <a:t> * h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begins local integration */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x </a:t>
            </a:r>
            <a:r>
              <a:rPr lang="en-US" sz="1100" dirty="0" smtClean="0"/>
              <a:t>= </a:t>
            </a:r>
            <a:r>
              <a:rPr lang="en-US" sz="1100" dirty="0" err="1" smtClean="0"/>
              <a:t>local_a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smtClean="0"/>
              <a:t>f(local_a,local_y1)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smtClean="0"/>
              <a:t>f(local_b,local_y2)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/>
              <a:t>lcl_integral</a:t>
            </a:r>
            <a:r>
              <a:rPr lang="en-US" sz="1100" dirty="0" smtClean="0"/>
              <a:t> </a:t>
            </a:r>
            <a:r>
              <a:rPr lang="en-US" sz="1100" dirty="0" smtClean="0"/>
              <a:t>= (local_y1 +local_y2)/</a:t>
            </a:r>
            <a:r>
              <a:rPr lang="en-US" sz="1100" dirty="0" smtClean="0">
                <a:solidFill>
                  <a:srgbClr val="00B0F0"/>
                </a:solidFill>
              </a:rPr>
              <a:t>2.0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do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=</a:t>
            </a:r>
            <a:r>
              <a:rPr lang="en-US" sz="1100" dirty="0" smtClean="0">
                <a:solidFill>
                  <a:srgbClr val="00B0F0"/>
                </a:solidFill>
              </a:rPr>
              <a:t>1</a:t>
            </a:r>
            <a:r>
              <a:rPr lang="en-US" sz="1100" dirty="0" smtClean="0"/>
              <a:t>,local_N-</a:t>
            </a:r>
            <a:r>
              <a:rPr lang="en-US" sz="1100" dirty="0" smtClean="0">
                <a:solidFill>
                  <a:srgbClr val="00B0F0"/>
                </a:solidFill>
              </a:rPr>
              <a:t>1 </a:t>
            </a:r>
            <a:endParaRPr lang="en-US" sz="1100" dirty="0" smtClean="0">
              <a:solidFill>
                <a:srgbClr val="00B0F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x </a:t>
            </a:r>
            <a:r>
              <a:rPr lang="en-US" sz="1100" dirty="0" smtClean="0"/>
              <a:t>= </a:t>
            </a:r>
            <a:r>
              <a:rPr lang="en-US" sz="1100" dirty="0" err="1" smtClean="0"/>
              <a:t>x+h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smtClean="0"/>
              <a:t>f(</a:t>
            </a:r>
            <a:r>
              <a:rPr lang="en-US" sz="1100" dirty="0" err="1" smtClean="0"/>
              <a:t>x,y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/>
              <a:t>lcl_integral</a:t>
            </a:r>
            <a:r>
              <a:rPr lang="en-US" sz="1100" dirty="0" smtClean="0"/>
              <a:t> </a:t>
            </a:r>
            <a:r>
              <a:rPr lang="en-US" sz="1100" dirty="0" smtClean="0"/>
              <a:t>= </a:t>
            </a:r>
            <a:r>
              <a:rPr lang="en-US" sz="1100" dirty="0" err="1" smtClean="0"/>
              <a:t>lcl_integral</a:t>
            </a:r>
            <a:r>
              <a:rPr lang="en-US" sz="1100" dirty="0" smtClean="0"/>
              <a:t> + y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end </a:t>
            </a:r>
            <a:r>
              <a:rPr lang="en-US" sz="1100" dirty="0" smtClean="0">
                <a:solidFill>
                  <a:srgbClr val="FF0000"/>
                </a:solidFill>
              </a:rPr>
              <a:t>do </a:t>
            </a:r>
            <a:endParaRPr lang="en-US" sz="1100" dirty="0" smtClean="0">
              <a:solidFill>
                <a:srgbClr val="FF000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/>
              <a:t>lcl_integral</a:t>
            </a:r>
            <a:r>
              <a:rPr lang="en-US" sz="1100" dirty="0" smtClean="0"/>
              <a:t> </a:t>
            </a:r>
            <a:r>
              <a:rPr lang="en-US" sz="1100" dirty="0" smtClean="0"/>
              <a:t>= </a:t>
            </a:r>
            <a:r>
              <a:rPr lang="en-US" sz="1100" dirty="0" err="1" smtClean="0"/>
              <a:t>lcl_integral</a:t>
            </a:r>
            <a:r>
              <a:rPr lang="en-US" sz="1100" dirty="0" smtClean="0"/>
              <a:t>*h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send the local results to Process 0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if </a:t>
            </a:r>
            <a:r>
              <a:rPr lang="en-US" sz="1100" dirty="0" smtClean="0"/>
              <a:t>( </a:t>
            </a:r>
            <a:r>
              <a:rPr lang="en-US" sz="1100" dirty="0" err="1" smtClean="0"/>
              <a:t>my_rank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.ne.</a:t>
            </a:r>
            <a:r>
              <a:rPr lang="en-US" sz="1100" dirty="0" smtClean="0"/>
              <a:t> </a:t>
            </a:r>
            <a:r>
              <a:rPr lang="en-US" sz="1100" dirty="0" err="1" smtClean="0"/>
              <a:t>dest</a:t>
            </a:r>
            <a:r>
              <a:rPr lang="en-US" sz="1100" dirty="0" smtClean="0"/>
              <a:t> ) </a:t>
            </a:r>
            <a:r>
              <a:rPr lang="en-US" sz="1100" dirty="0" smtClean="0">
                <a:solidFill>
                  <a:srgbClr val="FF0000"/>
                </a:solidFill>
              </a:rPr>
              <a:t>then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MPI_Send</a:t>
            </a:r>
            <a:r>
              <a:rPr lang="en-US" sz="1100" dirty="0" smtClean="0"/>
              <a:t>(</a:t>
            </a:r>
            <a:r>
              <a:rPr lang="en-US" sz="1100" dirty="0" err="1" smtClean="0"/>
              <a:t>lcl_integral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rgbClr val="00B0F0"/>
                </a:solidFill>
              </a:rPr>
              <a:t>1</a:t>
            </a:r>
            <a:r>
              <a:rPr lang="en-US" sz="1100" dirty="0" smtClean="0"/>
              <a:t>, MPI_DOUBLE, </a:t>
            </a:r>
            <a:r>
              <a:rPr lang="en-US" sz="1100" dirty="0" err="1" smtClean="0"/>
              <a:t>dest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rgbClr val="00B0F0"/>
                </a:solidFill>
              </a:rPr>
              <a:t>0</a:t>
            </a:r>
            <a:r>
              <a:rPr lang="en-US" sz="1100" dirty="0" smtClean="0"/>
              <a:t>, MPI_COMM_WORLD, </a:t>
            </a:r>
            <a:r>
              <a:rPr lang="en-US" sz="1100" dirty="0" err="1" smtClean="0"/>
              <a:t>ierr</a:t>
            </a:r>
            <a:r>
              <a:rPr lang="en-US" sz="1100" dirty="0" smtClean="0"/>
              <a:t>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print </a:t>
            </a:r>
            <a:r>
              <a:rPr lang="en-US" sz="1100" dirty="0" smtClean="0">
                <a:solidFill>
                  <a:srgbClr val="FF0000"/>
                </a:solidFill>
              </a:rPr>
              <a:t>*</a:t>
            </a:r>
            <a:r>
              <a:rPr lang="en-US" sz="1100" dirty="0" smtClean="0"/>
              <a:t>,</a:t>
            </a:r>
            <a:r>
              <a:rPr lang="en-US" sz="1100" dirty="0" smtClean="0">
                <a:solidFill>
                  <a:srgbClr val="00B0F0"/>
                </a:solidFill>
              </a:rPr>
              <a:t>"local integral in processor number "</a:t>
            </a:r>
            <a:r>
              <a:rPr lang="en-US" sz="1100" dirty="0" smtClean="0"/>
              <a:t>,</a:t>
            </a:r>
            <a:r>
              <a:rPr lang="en-US" sz="1100" dirty="0" err="1" smtClean="0"/>
              <a:t>my_rank</a:t>
            </a:r>
            <a:r>
              <a:rPr lang="en-US" sz="1100" dirty="0" smtClean="0"/>
              <a:t>,</a:t>
            </a:r>
            <a:r>
              <a:rPr lang="en-US" sz="1100" dirty="0" smtClean="0">
                <a:solidFill>
                  <a:srgbClr val="00B0F0"/>
                </a:solidFill>
              </a:rPr>
              <a:t>" ="</a:t>
            </a:r>
            <a:r>
              <a:rPr lang="en-US" sz="1100" dirty="0" smtClean="0"/>
              <a:t>,</a:t>
            </a:r>
            <a:r>
              <a:rPr lang="en-US" sz="1100" dirty="0" err="1" smtClean="0"/>
              <a:t>lcl_integral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Process 0 receives and sums up the results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else</a:t>
            </a:r>
            <a:r>
              <a:rPr lang="en-US" sz="1100" dirty="0" smtClean="0"/>
              <a:t>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print </a:t>
            </a:r>
            <a:r>
              <a:rPr lang="en-US" sz="1100" dirty="0" smtClean="0">
                <a:solidFill>
                  <a:srgbClr val="FF0000"/>
                </a:solidFill>
              </a:rPr>
              <a:t>*</a:t>
            </a:r>
            <a:r>
              <a:rPr lang="en-US" sz="1100" dirty="0" smtClean="0"/>
              <a:t>,</a:t>
            </a:r>
            <a:r>
              <a:rPr lang="en-US" sz="1100" dirty="0" smtClean="0">
                <a:solidFill>
                  <a:srgbClr val="00B0F0"/>
                </a:solidFill>
              </a:rPr>
              <a:t>"local integral in processor number "</a:t>
            </a:r>
            <a:r>
              <a:rPr lang="en-US" sz="1100" dirty="0" smtClean="0"/>
              <a:t>,</a:t>
            </a:r>
            <a:r>
              <a:rPr lang="en-US" sz="1100" dirty="0" err="1" smtClean="0"/>
              <a:t>my_rank</a:t>
            </a:r>
            <a:r>
              <a:rPr lang="en-US" sz="1100" dirty="0" smtClean="0"/>
              <a:t>,</a:t>
            </a:r>
            <a:r>
              <a:rPr lang="en-US" sz="1100" dirty="0" smtClean="0">
                <a:solidFill>
                  <a:srgbClr val="00B0F0"/>
                </a:solidFill>
              </a:rPr>
              <a:t>" ="</a:t>
            </a:r>
            <a:r>
              <a:rPr lang="en-US" sz="1100" dirty="0" smtClean="0"/>
              <a:t>,</a:t>
            </a:r>
            <a:r>
              <a:rPr lang="en-US" sz="1100" dirty="0" err="1" smtClean="0"/>
              <a:t>lcl_integral</a:t>
            </a:r>
            <a:r>
              <a:rPr lang="en-US" sz="1100" dirty="0" smtClean="0"/>
              <a:t> </a:t>
            </a:r>
            <a:r>
              <a:rPr lang="en-US" sz="1100" dirty="0" smtClean="0"/>
              <a:t>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do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=</a:t>
            </a:r>
            <a:r>
              <a:rPr lang="en-US" sz="1100" dirty="0" smtClean="0">
                <a:solidFill>
                  <a:srgbClr val="00B0F0"/>
                </a:solidFill>
              </a:rPr>
              <a:t>1</a:t>
            </a:r>
            <a:r>
              <a:rPr lang="en-US" sz="1100" dirty="0" smtClean="0"/>
              <a:t>,numprocs-</a:t>
            </a:r>
            <a:r>
              <a:rPr lang="en-US" sz="1100" dirty="0" smtClean="0">
                <a:solidFill>
                  <a:srgbClr val="00B0F0"/>
                </a:solidFill>
              </a:rPr>
              <a:t>1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MPI_Recv</a:t>
            </a:r>
            <a:r>
              <a:rPr lang="en-US" sz="1100" dirty="0" smtClean="0"/>
              <a:t>(</a:t>
            </a:r>
            <a:r>
              <a:rPr lang="en-US" sz="1100" dirty="0" err="1" smtClean="0"/>
              <a:t>recv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rgbClr val="00B0F0"/>
                </a:solidFill>
              </a:rPr>
              <a:t>1</a:t>
            </a:r>
            <a:r>
              <a:rPr lang="en-US" sz="1100" dirty="0" smtClean="0"/>
              <a:t>, MPI_DOUBLE, </a:t>
            </a:r>
            <a:r>
              <a:rPr lang="en-US" sz="1100" dirty="0" err="1" smtClean="0"/>
              <a:t>i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rgbClr val="00B0F0"/>
                </a:solidFill>
              </a:rPr>
              <a:t>0</a:t>
            </a:r>
            <a:r>
              <a:rPr lang="en-US" sz="1100" dirty="0" smtClean="0"/>
              <a:t>, MPI_COMM_WORLD, status, </a:t>
            </a:r>
            <a:r>
              <a:rPr lang="en-US" sz="1100" dirty="0" err="1" smtClean="0"/>
              <a:t>ierr</a:t>
            </a:r>
            <a:r>
              <a:rPr lang="en-US" sz="1100" dirty="0" smtClean="0"/>
              <a:t>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integral </a:t>
            </a:r>
            <a:r>
              <a:rPr lang="en-US" sz="1100" dirty="0" smtClean="0"/>
              <a:t>= integral + </a:t>
            </a:r>
            <a:r>
              <a:rPr lang="en-US" sz="1100" dirty="0" err="1" smtClean="0"/>
              <a:t>recv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end </a:t>
            </a:r>
            <a:r>
              <a:rPr lang="en-US" sz="1100" dirty="0" smtClean="0">
                <a:solidFill>
                  <a:srgbClr val="FF0000"/>
                </a:solidFill>
              </a:rPr>
              <a:t>do </a:t>
            </a:r>
            <a:endParaRPr lang="en-US" sz="1100" dirty="0" smtClean="0">
              <a:solidFill>
                <a:srgbClr val="FF000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print </a:t>
            </a:r>
            <a:r>
              <a:rPr lang="en-US" sz="1100" dirty="0" smtClean="0">
                <a:solidFill>
                  <a:srgbClr val="FF0000"/>
                </a:solidFill>
              </a:rPr>
              <a:t>*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rgbClr val="00B0F0"/>
                </a:solidFill>
              </a:rPr>
              <a:t>"WITH N="</a:t>
            </a:r>
            <a:r>
              <a:rPr lang="en-US" sz="1100" dirty="0" smtClean="0"/>
              <a:t>, N, </a:t>
            </a:r>
            <a:r>
              <a:rPr lang="en-US" sz="1100" dirty="0" smtClean="0">
                <a:solidFill>
                  <a:srgbClr val="00B0F0"/>
                </a:solidFill>
              </a:rPr>
              <a:t>" TRAPEZOIDS, INTEGRAL="</a:t>
            </a:r>
            <a:r>
              <a:rPr lang="en-US" sz="1100" dirty="0" smtClean="0"/>
              <a:t>, integral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end </a:t>
            </a:r>
            <a:r>
              <a:rPr lang="en-US" sz="1100" dirty="0" smtClean="0">
                <a:solidFill>
                  <a:srgbClr val="FF0000"/>
                </a:solidFill>
              </a:rPr>
              <a:t>if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MPI programming ends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MPI_Finalize</a:t>
            </a:r>
            <a:r>
              <a:rPr lang="en-US" sz="1100" dirty="0" smtClean="0"/>
              <a:t>(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end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program</a:t>
            </a:r>
            <a:r>
              <a:rPr lang="en-US" sz="1100" dirty="0" smtClean="0"/>
              <a:t> trapezoid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I/O on Parallel Systems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914400"/>
            <a:ext cx="5410200" cy="57912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MPI Trapezoid Rule Program */ ! [f(x0)/2 + f(</a:t>
            </a:r>
            <a:r>
              <a:rPr lang="en-US" sz="1100" dirty="0" err="1" smtClean="0">
                <a:solidFill>
                  <a:schemeClr val="bg1">
                    <a:lumMod val="85000"/>
                  </a:schemeClr>
                </a:solidFill>
              </a:rPr>
              <a:t>xn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)/2 + f(x1) + ... + f(xn-1)]*h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*/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program</a:t>
            </a:r>
            <a:r>
              <a:rPr lang="en-US" sz="1100" dirty="0" smtClean="0"/>
              <a:t> </a:t>
            </a:r>
            <a:r>
              <a:rPr lang="en-US" sz="1100" dirty="0" err="1" smtClean="0"/>
              <a:t>io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use</a:t>
            </a:r>
            <a:r>
              <a:rPr lang="en-US" sz="1100" dirty="0" smtClean="0"/>
              <a:t> </a:t>
            </a:r>
            <a:r>
              <a:rPr lang="en-US" sz="1100" dirty="0" err="1" smtClean="0"/>
              <a:t>mpi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implicit </a:t>
            </a:r>
            <a:r>
              <a:rPr lang="en-US" sz="1100" dirty="0" smtClean="0">
                <a:solidFill>
                  <a:srgbClr val="FF0000"/>
                </a:solidFill>
              </a:rPr>
              <a:t>none </a:t>
            </a:r>
            <a:endParaRPr lang="en-US" sz="1100" dirty="0" smtClean="0">
              <a:solidFill>
                <a:srgbClr val="FF000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</a:t>
            </a:r>
            <a:r>
              <a:rPr lang="en-US" sz="1100" dirty="0" smtClean="0">
                <a:solidFill>
                  <a:srgbClr val="FF0000"/>
                </a:solidFill>
              </a:rPr>
              <a:t>nteger </a:t>
            </a:r>
            <a:r>
              <a:rPr lang="en-US" sz="1100" dirty="0" smtClean="0"/>
              <a:t>:: a, b, n, </a:t>
            </a:r>
            <a:r>
              <a:rPr lang="en-US" sz="1100" dirty="0" err="1" smtClean="0"/>
              <a:t>my_rank</a:t>
            </a:r>
            <a:r>
              <a:rPr lang="en-US" sz="1100" dirty="0" smtClean="0"/>
              <a:t>, </a:t>
            </a:r>
            <a:r>
              <a:rPr lang="en-US" sz="1100" dirty="0" err="1" smtClean="0"/>
              <a:t>numprocs</a:t>
            </a:r>
            <a:r>
              <a:rPr lang="en-US" sz="1100" dirty="0" smtClean="0"/>
              <a:t>, tag, </a:t>
            </a:r>
            <a:r>
              <a:rPr lang="en-US" sz="1100" dirty="0" err="1" smtClean="0"/>
              <a:t>dest</a:t>
            </a:r>
            <a:r>
              <a:rPr lang="en-US" sz="1100" dirty="0" smtClean="0"/>
              <a:t>, </a:t>
            </a:r>
            <a:r>
              <a:rPr lang="en-US" sz="1100" dirty="0" err="1" smtClean="0"/>
              <a:t>ierr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>
                <a:solidFill>
                  <a:srgbClr val="FF0000"/>
                </a:solidFill>
              </a:rPr>
              <a:t>integer,parameter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100" dirty="0" smtClean="0"/>
              <a:t>:: source = 0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integer </a:t>
            </a:r>
            <a:r>
              <a:rPr lang="en-US" sz="1100" dirty="0" smtClean="0"/>
              <a:t>:: status(MPI_STATUS_SIZE)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 </a:t>
            </a:r>
            <a:r>
              <a:rPr lang="en-US" sz="1100" dirty="0" err="1" smtClean="0"/>
              <a:t>MPI_Init</a:t>
            </a:r>
            <a:r>
              <a:rPr lang="en-US" sz="1100" dirty="0" smtClean="0"/>
              <a:t>(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MPI_Comm_size</a:t>
            </a:r>
            <a:r>
              <a:rPr lang="en-US" sz="1100" dirty="0" smtClean="0"/>
              <a:t>(MPI_COMM_WORLD, </a:t>
            </a:r>
            <a:r>
              <a:rPr lang="en-US" sz="1100" dirty="0" err="1" smtClean="0"/>
              <a:t>numprocs</a:t>
            </a:r>
            <a:r>
              <a:rPr lang="en-US" sz="1100" dirty="0" smtClean="0"/>
              <a:t>, 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MPI_Comm_rank</a:t>
            </a:r>
            <a:r>
              <a:rPr lang="en-US" sz="1100" dirty="0" smtClean="0"/>
              <a:t>(MPI_COMM_WORLD, </a:t>
            </a:r>
            <a:r>
              <a:rPr lang="en-US" sz="1100" dirty="0" err="1" smtClean="0"/>
              <a:t>my_rank</a:t>
            </a:r>
            <a:r>
              <a:rPr lang="en-US" sz="1100" dirty="0" smtClean="0"/>
              <a:t>, </a:t>
            </a:r>
            <a:r>
              <a:rPr lang="en-US" sz="1100" dirty="0" err="1" smtClean="0"/>
              <a:t>ierr</a:t>
            </a:r>
            <a:r>
              <a:rPr lang="en-US" sz="1100" dirty="0" smtClean="0"/>
              <a:t>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if </a:t>
            </a:r>
            <a:r>
              <a:rPr lang="en-US" sz="1100" dirty="0" smtClean="0"/>
              <a:t>(</a:t>
            </a:r>
            <a:r>
              <a:rPr lang="en-US" sz="1100" dirty="0" err="1" smtClean="0"/>
              <a:t>my_rank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.eq.</a:t>
            </a:r>
            <a:r>
              <a:rPr lang="en-US" sz="1100" dirty="0" smtClean="0"/>
              <a:t> 0) </a:t>
            </a:r>
            <a:r>
              <a:rPr lang="en-US" sz="1100" dirty="0" smtClean="0">
                <a:solidFill>
                  <a:srgbClr val="FF0000"/>
                </a:solidFill>
              </a:rPr>
              <a:t>then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print *, </a:t>
            </a:r>
            <a:r>
              <a:rPr lang="en-US" sz="1100" dirty="0" smtClean="0">
                <a:solidFill>
                  <a:srgbClr val="00B0F0"/>
                </a:solidFill>
              </a:rPr>
              <a:t>“Enter a ”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/>
              <a:t>;</a:t>
            </a:r>
            <a:r>
              <a:rPr lang="en-US" sz="1100" dirty="0" smtClean="0">
                <a:solidFill>
                  <a:srgbClr val="FF0000"/>
                </a:solidFill>
              </a:rPr>
              <a:t> read(*,*) </a:t>
            </a:r>
            <a:r>
              <a:rPr lang="en-US" sz="1100" dirty="0" smtClean="0"/>
              <a:t>a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print *, </a:t>
            </a:r>
            <a:r>
              <a:rPr lang="en-US" sz="1100" dirty="0" smtClean="0">
                <a:solidFill>
                  <a:srgbClr val="00B0F0"/>
                </a:solidFill>
              </a:rPr>
              <a:t>“Enter </a:t>
            </a:r>
            <a:r>
              <a:rPr lang="en-US" sz="1100" dirty="0" smtClean="0">
                <a:solidFill>
                  <a:srgbClr val="00B0F0"/>
                </a:solidFill>
              </a:rPr>
              <a:t>b </a:t>
            </a:r>
            <a:r>
              <a:rPr lang="en-US" sz="1100" dirty="0" smtClean="0">
                <a:solidFill>
                  <a:srgbClr val="00B0F0"/>
                </a:solidFill>
              </a:rPr>
              <a:t>”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/>
              <a:t>;</a:t>
            </a:r>
            <a:r>
              <a:rPr lang="en-US" sz="1100" dirty="0" smtClean="0">
                <a:solidFill>
                  <a:srgbClr val="FF0000"/>
                </a:solidFill>
              </a:rPr>
              <a:t> read(*,*) </a:t>
            </a:r>
            <a:r>
              <a:rPr lang="en-US" sz="1100" dirty="0" smtClean="0"/>
              <a:t>b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print *, </a:t>
            </a:r>
            <a:r>
              <a:rPr lang="en-US" sz="1100" dirty="0" smtClean="0">
                <a:solidFill>
                  <a:srgbClr val="00B0F0"/>
                </a:solidFill>
              </a:rPr>
              <a:t>“Enter </a:t>
            </a:r>
            <a:r>
              <a:rPr lang="en-US" sz="1100" dirty="0" smtClean="0">
                <a:solidFill>
                  <a:srgbClr val="00B0F0"/>
                </a:solidFill>
              </a:rPr>
              <a:t>n </a:t>
            </a:r>
            <a:r>
              <a:rPr lang="en-US" sz="1100" dirty="0" smtClean="0">
                <a:solidFill>
                  <a:srgbClr val="00B0F0"/>
                </a:solidFill>
              </a:rPr>
              <a:t>”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/>
              <a:t>;</a:t>
            </a:r>
            <a:r>
              <a:rPr lang="en-US" sz="1100" dirty="0" smtClean="0">
                <a:solidFill>
                  <a:srgbClr val="FF0000"/>
                </a:solidFill>
              </a:rPr>
              <a:t> read(*,*) </a:t>
            </a:r>
            <a:r>
              <a:rPr lang="en-US" sz="1100" dirty="0" smtClean="0"/>
              <a:t>n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do</a:t>
            </a:r>
            <a:r>
              <a:rPr lang="en-US" sz="1100" dirty="0" smtClean="0"/>
              <a:t> </a:t>
            </a:r>
            <a:r>
              <a:rPr lang="en-US" sz="1100" dirty="0" err="1" smtClean="0"/>
              <a:t>dest</a:t>
            </a:r>
            <a:r>
              <a:rPr lang="en-US" sz="1100" dirty="0" smtClean="0"/>
              <a:t>  = 1,numprocs – 1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 </a:t>
            </a:r>
            <a:r>
              <a:rPr lang="en-US" sz="1100" dirty="0" smtClean="0"/>
              <a:t>  tag = 0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   </a:t>
            </a: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MPI_Send</a:t>
            </a:r>
            <a:r>
              <a:rPr lang="en-US" sz="1100" dirty="0" smtClean="0"/>
              <a:t>(a, 1, MPI_FLOAT, </a:t>
            </a:r>
            <a:r>
              <a:rPr lang="en-US" sz="1100" dirty="0" err="1" smtClean="0"/>
              <a:t>dest</a:t>
            </a:r>
            <a:r>
              <a:rPr lang="en-US" sz="1100" dirty="0" smtClean="0"/>
              <a:t>, tag, MPI_COMM_WORLD, </a:t>
            </a:r>
            <a:r>
              <a:rPr lang="en-US" sz="1100" dirty="0" err="1" smtClean="0"/>
              <a:t>ierr</a:t>
            </a:r>
            <a:r>
              <a:rPr lang="en-US" sz="1100" dirty="0" smtClean="0"/>
              <a:t>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   tag = 1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   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MPI_Send</a:t>
            </a:r>
            <a:r>
              <a:rPr lang="en-US" sz="1100" dirty="0" smtClean="0"/>
              <a:t>(b, </a:t>
            </a:r>
            <a:r>
              <a:rPr lang="en-US" sz="1100" dirty="0" smtClean="0"/>
              <a:t>1, MPI_FLOAT, </a:t>
            </a:r>
            <a:r>
              <a:rPr lang="en-US" sz="1100" dirty="0" err="1" smtClean="0"/>
              <a:t>dest</a:t>
            </a:r>
            <a:r>
              <a:rPr lang="en-US" sz="1100" dirty="0" smtClean="0"/>
              <a:t>, tag, MPI_COMM_WORLD, </a:t>
            </a:r>
            <a:r>
              <a:rPr lang="en-US" sz="1100" dirty="0" err="1" smtClean="0"/>
              <a:t>ierr</a:t>
            </a:r>
            <a:r>
              <a:rPr lang="en-US" sz="1100" dirty="0" smtClean="0"/>
              <a:t>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   tag = 2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   </a:t>
            </a: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MPI_Send</a:t>
            </a:r>
            <a:r>
              <a:rPr lang="en-US" sz="1100" dirty="0" smtClean="0"/>
              <a:t>(n, </a:t>
            </a:r>
            <a:r>
              <a:rPr lang="en-US" sz="1100" dirty="0" smtClean="0"/>
              <a:t>1, MPI_FLOAT, </a:t>
            </a:r>
            <a:r>
              <a:rPr lang="en-US" sz="1100" dirty="0" err="1" smtClean="0"/>
              <a:t>dest</a:t>
            </a:r>
            <a:r>
              <a:rPr lang="en-US" sz="1100" dirty="0" smtClean="0"/>
              <a:t>, tag, MPI_COMM_WORLD, </a:t>
            </a:r>
            <a:r>
              <a:rPr lang="en-US" sz="1100" dirty="0" err="1" smtClean="0"/>
              <a:t>ierr</a:t>
            </a:r>
            <a:r>
              <a:rPr lang="en-US" sz="1100" dirty="0" smtClean="0"/>
              <a:t>)</a:t>
            </a:r>
            <a:endParaRPr lang="en-US" sz="11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end do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e</a:t>
            </a:r>
            <a:r>
              <a:rPr lang="en-US" sz="1100" dirty="0" smtClean="0">
                <a:solidFill>
                  <a:srgbClr val="FF0000"/>
                </a:solidFill>
              </a:rPr>
              <a:t>lse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 </a:t>
            </a:r>
            <a:r>
              <a:rPr lang="en-US" sz="1100" dirty="0" smtClean="0"/>
              <a:t>  tag = 0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 </a:t>
            </a: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MPI_Recv</a:t>
            </a:r>
            <a:r>
              <a:rPr lang="en-US" sz="1100" dirty="0" smtClean="0"/>
              <a:t>(a, 1, MPI_FLOAT, source, tag, MPI_COMM_WORLD, status, </a:t>
            </a:r>
            <a:r>
              <a:rPr lang="en-US" sz="1100" dirty="0" err="1" smtClean="0"/>
              <a:t>ierr</a:t>
            </a:r>
            <a:r>
              <a:rPr lang="en-US" sz="1100" dirty="0" smtClean="0"/>
              <a:t>)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914400"/>
            <a:ext cx="5410200" cy="14478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tag = 1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MPI_Recv</a:t>
            </a:r>
            <a:r>
              <a:rPr lang="en-US" sz="1100" dirty="0" smtClean="0"/>
              <a:t>(b, 1, MPI_FLOAT, source, tag, MPI_COMM_WORLD, status, </a:t>
            </a:r>
            <a:r>
              <a:rPr lang="en-US" sz="1100" dirty="0" err="1" smtClean="0"/>
              <a:t>ierr</a:t>
            </a:r>
            <a:r>
              <a:rPr lang="en-US" sz="1100" dirty="0" smtClean="0"/>
              <a:t>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tag = 2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MPI_Recv</a:t>
            </a:r>
            <a:r>
              <a:rPr lang="en-US" sz="1100" dirty="0" smtClean="0"/>
              <a:t>(n, </a:t>
            </a:r>
            <a:r>
              <a:rPr lang="en-US" sz="1100" dirty="0" smtClean="0"/>
              <a:t>1, MPI_FLOAT, source, tag, MPI_COMM_WORLD, status, </a:t>
            </a:r>
            <a:r>
              <a:rPr lang="en-US" sz="1100" dirty="0" err="1" smtClean="0"/>
              <a:t>ierr</a:t>
            </a:r>
            <a:r>
              <a:rPr lang="en-US" sz="1100" dirty="0" smtClean="0"/>
              <a:t>)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end if</a:t>
            </a:r>
            <a:r>
              <a:rPr lang="en-US" sz="1100" dirty="0" smtClean="0"/>
              <a:t>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end program</a:t>
            </a:r>
            <a:r>
              <a:rPr lang="en-US" sz="1100" dirty="0" smtClean="0"/>
              <a:t> </a:t>
            </a:r>
            <a:r>
              <a:rPr lang="en-US" sz="1100" dirty="0" err="1" smtClean="0"/>
              <a:t>io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11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I/O on Parallel Systems</a:t>
            </a:r>
            <a:endParaRPr lang="en-US" dirty="0"/>
          </a:p>
        </p:txBody>
      </p:sp>
      <p:pic>
        <p:nvPicPr>
          <p:cNvPr id="6" name="Picture 5" descr="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76525"/>
            <a:ext cx="5781675" cy="25050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76400" y="2362200"/>
            <a:ext cx="6248400" cy="503238"/>
          </a:xfrm>
          <a:prstGeom prst="rect">
            <a:avLst/>
          </a:prstGeom>
        </p:spPr>
        <p:txBody>
          <a:bodyPr vert="horz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I/O using</a:t>
            </a:r>
            <a:r>
              <a:rPr kumimoji="0" lang="en-US" sz="3000" b="0" i="0" u="none" strike="noStrike" kern="1200" cap="sm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tree structured communication  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5181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Details involved in writing code for tree structured communication </a:t>
            </a:r>
          </a:p>
          <a:p>
            <a:r>
              <a:rPr lang="en-US" dirty="0" smtClean="0"/>
              <a:t>fairly complicated</a:t>
            </a:r>
          </a:p>
          <a:p>
            <a:r>
              <a:rPr lang="en-US" dirty="0" smtClean="0"/>
              <a:t> - Without knowing the topology of the system, we can’t be sure that hand coded broadcast is the most efficient broadcast possible</a:t>
            </a:r>
          </a:p>
          <a:p>
            <a:r>
              <a:rPr lang="en-US" dirty="0" smtClean="0"/>
              <a:t>- Hence MPI provides a function </a:t>
            </a:r>
            <a:r>
              <a:rPr lang="en-US" dirty="0" err="1" smtClean="0"/>
              <a:t>MPI_Bcast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794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MPI_Bcast</a:t>
            </a:r>
            <a:r>
              <a:rPr lang="en-US" dirty="0" smtClean="0"/>
              <a:t>, </a:t>
            </a:r>
            <a:r>
              <a:rPr lang="en-US" dirty="0" err="1" smtClean="0"/>
              <a:t>MPI_Reduce</a:t>
            </a:r>
            <a:r>
              <a:rPr lang="en-US" dirty="0" smtClean="0"/>
              <a:t> and </a:t>
            </a:r>
            <a:r>
              <a:rPr lang="en-US" dirty="0" err="1" smtClean="0"/>
              <a:t>MPI_Allreduce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call </a:t>
            </a:r>
            <a:r>
              <a:rPr lang="en-US" sz="1400" b="1" dirty="0" err="1" smtClean="0"/>
              <a:t>MPI_Bcast</a:t>
            </a:r>
            <a:r>
              <a:rPr lang="en-US" sz="1400" b="1" dirty="0" smtClean="0"/>
              <a:t>(message, count, </a:t>
            </a:r>
            <a:r>
              <a:rPr lang="en-US" sz="1400" b="1" dirty="0" err="1" smtClean="0"/>
              <a:t>datatype</a:t>
            </a:r>
            <a:r>
              <a:rPr lang="en-US" sz="1400" b="1" dirty="0" smtClean="0"/>
              <a:t>, root, </a:t>
            </a:r>
            <a:r>
              <a:rPr lang="en-US" sz="1400" b="1" dirty="0" err="1" smtClean="0"/>
              <a:t>comm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ierr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call </a:t>
            </a:r>
            <a:r>
              <a:rPr lang="en-US" sz="1400" b="1" dirty="0" err="1" smtClean="0"/>
              <a:t>MPI_Reduce</a:t>
            </a:r>
            <a:r>
              <a:rPr lang="en-US" sz="1400" b="1" dirty="0" smtClean="0"/>
              <a:t>(operand, result, count, </a:t>
            </a:r>
            <a:r>
              <a:rPr lang="en-US" sz="1400" b="1" dirty="0" err="1" smtClean="0"/>
              <a:t>datatype</a:t>
            </a:r>
            <a:r>
              <a:rPr lang="en-US" sz="1400" b="1" dirty="0" smtClean="0"/>
              <a:t>, operator, root, </a:t>
            </a:r>
            <a:r>
              <a:rPr lang="en-US" sz="1400" b="1" dirty="0" err="1" smtClean="0"/>
              <a:t>comm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ierr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983162"/>
            <a:ext cx="7467600" cy="579438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Tags, Safety, Buffering and Synchronization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638800"/>
            <a:ext cx="769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a send cannot complete until the receiver is ready to receive the message, the send is said to use synchronous mode</a:t>
            </a:r>
          </a:p>
          <a:p>
            <a:r>
              <a:rPr lang="en-US" sz="1400" dirty="0" smtClean="0"/>
              <a:t>If the system does not buffering, deadlock may occur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75260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Operation Name</a:t>
            </a:r>
          </a:p>
          <a:p>
            <a:endParaRPr lang="en-US" sz="1400" dirty="0" smtClean="0"/>
          </a:p>
          <a:p>
            <a:r>
              <a:rPr lang="en-US" sz="1400" dirty="0" smtClean="0"/>
              <a:t>MPI_MAX</a:t>
            </a:r>
          </a:p>
          <a:p>
            <a:r>
              <a:rPr lang="en-US" sz="1400" dirty="0" smtClean="0"/>
              <a:t>MPI_MIN</a:t>
            </a:r>
            <a:br>
              <a:rPr lang="en-US" sz="1400" dirty="0" smtClean="0"/>
            </a:br>
            <a:r>
              <a:rPr lang="en-US" sz="1400" dirty="0" smtClean="0"/>
              <a:t>MPI_SUM</a:t>
            </a:r>
          </a:p>
          <a:p>
            <a:r>
              <a:rPr lang="en-US" sz="1400" dirty="0" smtClean="0"/>
              <a:t>MPI_PROD</a:t>
            </a:r>
          </a:p>
          <a:p>
            <a:r>
              <a:rPr lang="en-US" sz="1400" dirty="0" smtClean="0"/>
              <a:t>MPI_LAND</a:t>
            </a:r>
          </a:p>
          <a:p>
            <a:r>
              <a:rPr lang="en-US" sz="1400" dirty="0" smtClean="0"/>
              <a:t>MPI_BAND</a:t>
            </a:r>
          </a:p>
          <a:p>
            <a:r>
              <a:rPr lang="en-US" sz="1400" dirty="0" smtClean="0"/>
              <a:t>MPI_LOR</a:t>
            </a:r>
          </a:p>
          <a:p>
            <a:r>
              <a:rPr lang="en-US" sz="1400" dirty="0" smtClean="0"/>
              <a:t>MPI_BOR</a:t>
            </a:r>
          </a:p>
          <a:p>
            <a:r>
              <a:rPr lang="en-US" sz="1400" dirty="0" smtClean="0"/>
              <a:t>MPI_LXOR</a:t>
            </a:r>
          </a:p>
          <a:p>
            <a:r>
              <a:rPr lang="en-US" sz="1400" dirty="0" smtClean="0"/>
              <a:t>MPI_BXOR</a:t>
            </a:r>
          </a:p>
          <a:p>
            <a:r>
              <a:rPr lang="en-US" sz="1400" dirty="0" smtClean="0"/>
              <a:t>MPI_MAXLOC</a:t>
            </a:r>
          </a:p>
          <a:p>
            <a:r>
              <a:rPr lang="en-US" sz="1400" dirty="0" smtClean="0"/>
              <a:t>MPI_MINLOC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597223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call </a:t>
            </a:r>
            <a:r>
              <a:rPr lang="en-US" sz="1400" b="1" dirty="0" err="1" smtClean="0"/>
              <a:t>MPI_Allreduce</a:t>
            </a:r>
            <a:r>
              <a:rPr lang="en-US" sz="1400" b="1" dirty="0" smtClean="0"/>
              <a:t>(operand, result, count, </a:t>
            </a:r>
            <a:r>
              <a:rPr lang="en-US" sz="1400" b="1" dirty="0" err="1" smtClean="0"/>
              <a:t>datatype</a:t>
            </a:r>
            <a:r>
              <a:rPr lang="en-US" sz="1400" b="1" dirty="0" smtClean="0"/>
              <a:t>, operator, </a:t>
            </a:r>
            <a:r>
              <a:rPr lang="en-US" sz="1400" b="1" dirty="0" err="1" smtClean="0"/>
              <a:t>comm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ierr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smtClean="0"/>
              <a:t>Trapezoidal rule using collective communication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990600"/>
            <a:ext cx="5410200" cy="57912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>
            <a:normAutofit fontScale="925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program</a:t>
            </a:r>
            <a:r>
              <a:rPr lang="en-US" sz="1100" dirty="0" smtClean="0"/>
              <a:t> trapezoid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use </a:t>
            </a:r>
            <a:r>
              <a:rPr lang="en-US" sz="1100" dirty="0" err="1" smtClean="0">
                <a:solidFill>
                  <a:srgbClr val="FF0000"/>
                </a:solidFill>
              </a:rPr>
              <a:t>mpi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endParaRPr lang="en-US" sz="1100" dirty="0" smtClean="0">
              <a:solidFill>
                <a:srgbClr val="FF000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implicit</a:t>
            </a:r>
            <a:r>
              <a:rPr lang="en-US" sz="1100" dirty="0" smtClean="0"/>
              <a:t> </a:t>
            </a:r>
            <a:r>
              <a:rPr lang="en-US" sz="1100" dirty="0" smtClean="0"/>
              <a:t>none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>
                <a:solidFill>
                  <a:srgbClr val="FF0000"/>
                </a:solidFill>
              </a:rPr>
              <a:t>integer,parameter</a:t>
            </a:r>
            <a:r>
              <a:rPr lang="en-US" sz="1100" dirty="0" smtClean="0"/>
              <a:t> </a:t>
            </a:r>
            <a:r>
              <a:rPr lang="en-US" sz="1100" dirty="0" smtClean="0"/>
              <a:t>:: </a:t>
            </a:r>
            <a:r>
              <a:rPr lang="en-US" sz="1100" dirty="0" smtClean="0"/>
              <a:t>root </a:t>
            </a:r>
            <a:r>
              <a:rPr lang="en-US" sz="1100" dirty="0" smtClean="0"/>
              <a:t>= 0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real</a:t>
            </a:r>
            <a:r>
              <a:rPr lang="en-US" sz="1100" dirty="0" smtClean="0"/>
              <a:t> </a:t>
            </a:r>
            <a:r>
              <a:rPr lang="en-US" sz="1100" dirty="0" smtClean="0"/>
              <a:t>:: integral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definite integral result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smtClean="0">
                <a:solidFill>
                  <a:srgbClr val="FF0000"/>
                </a:solidFill>
              </a:rPr>
              <a:t>r</a:t>
            </a:r>
            <a:r>
              <a:rPr lang="en-US" sz="1100" smtClean="0">
                <a:solidFill>
                  <a:srgbClr val="FF0000"/>
                </a:solidFill>
              </a:rPr>
              <a:t>eal, parameter</a:t>
            </a:r>
            <a:r>
              <a:rPr lang="en-US" sz="1100" smtClean="0"/>
              <a:t> </a:t>
            </a:r>
            <a:r>
              <a:rPr lang="en-US" sz="1100" dirty="0" smtClean="0"/>
              <a:t>:: a = 0.0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left end point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smtClean="0">
                <a:solidFill>
                  <a:srgbClr val="FF0000"/>
                </a:solidFill>
              </a:rPr>
              <a:t>r</a:t>
            </a:r>
            <a:r>
              <a:rPr lang="en-US" sz="1100" smtClean="0">
                <a:solidFill>
                  <a:srgbClr val="FF0000"/>
                </a:solidFill>
              </a:rPr>
              <a:t>eal, parameter</a:t>
            </a:r>
            <a:r>
              <a:rPr lang="en-US" sz="1100" smtClean="0"/>
              <a:t> </a:t>
            </a:r>
            <a:r>
              <a:rPr lang="en-US" sz="1100" dirty="0" smtClean="0"/>
              <a:t>:: b = 1.0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right end point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integer</a:t>
            </a:r>
            <a:r>
              <a:rPr lang="en-US" sz="1100" dirty="0" smtClean="0"/>
              <a:t> </a:t>
            </a:r>
            <a:r>
              <a:rPr lang="en-US" sz="1100" dirty="0" smtClean="0"/>
              <a:t>:: N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number of subdivisions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real</a:t>
            </a:r>
            <a:r>
              <a:rPr lang="en-US" sz="1100" dirty="0" smtClean="0"/>
              <a:t> </a:t>
            </a:r>
            <a:r>
              <a:rPr lang="en-US" sz="1100" dirty="0" smtClean="0"/>
              <a:t>:: h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base width of subdivision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real</a:t>
            </a:r>
            <a:r>
              <a:rPr lang="en-US" sz="1100" dirty="0" smtClean="0"/>
              <a:t> </a:t>
            </a:r>
            <a:r>
              <a:rPr lang="en-US" sz="1100" dirty="0" smtClean="0"/>
              <a:t>:: </a:t>
            </a:r>
            <a:r>
              <a:rPr lang="en-US" sz="1100" dirty="0" err="1" smtClean="0"/>
              <a:t>x,fx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integer</a:t>
            </a:r>
            <a:r>
              <a:rPr lang="en-US" sz="1100" dirty="0" smtClean="0"/>
              <a:t> </a:t>
            </a:r>
            <a:r>
              <a:rPr lang="en-US" sz="1100" dirty="0" smtClean="0"/>
              <a:t>:: </a:t>
            </a:r>
            <a:r>
              <a:rPr lang="en-US" sz="1100" dirty="0" smtClean="0"/>
              <a:t>I, </a:t>
            </a:r>
            <a:r>
              <a:rPr lang="en-US" sz="1100" dirty="0" err="1" smtClean="0"/>
              <a:t>my_rank</a:t>
            </a:r>
            <a:r>
              <a:rPr lang="en-US" sz="1100" dirty="0" smtClean="0"/>
              <a:t>, </a:t>
            </a:r>
            <a:r>
              <a:rPr lang="en-US" sz="1100" dirty="0" err="1" smtClean="0"/>
              <a:t>numprocs</a:t>
            </a:r>
            <a:r>
              <a:rPr lang="en-US" sz="1100" dirty="0" smtClean="0"/>
              <a:t>, </a:t>
            </a:r>
            <a:r>
              <a:rPr lang="en-US" sz="1100" dirty="0" err="1" smtClean="0"/>
              <a:t>ierr</a:t>
            </a:r>
            <a:r>
              <a:rPr lang="en-US" sz="1100" dirty="0" smtClean="0"/>
              <a:t>, status(MPI_STATUS_SIZE)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we will need some local variables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real</a:t>
            </a:r>
            <a:r>
              <a:rPr lang="en-US" sz="1100" dirty="0" smtClean="0"/>
              <a:t> </a:t>
            </a:r>
            <a:r>
              <a:rPr lang="en-US" sz="1100" dirty="0" smtClean="0"/>
              <a:t>:: </a:t>
            </a:r>
            <a:r>
              <a:rPr lang="en-US" sz="1100" dirty="0" err="1" smtClean="0"/>
              <a:t>local_a</a:t>
            </a:r>
            <a:r>
              <a:rPr lang="en-US" sz="1100" dirty="0" smtClean="0"/>
              <a:t>, </a:t>
            </a:r>
            <a:r>
              <a:rPr lang="en-US" sz="1100" dirty="0" err="1" smtClean="0"/>
              <a:t>local_b</a:t>
            </a:r>
            <a:r>
              <a:rPr lang="en-US" sz="1100" dirty="0" smtClean="0"/>
              <a:t>, </a:t>
            </a:r>
            <a:r>
              <a:rPr lang="en-US" sz="1100" dirty="0" err="1" smtClean="0"/>
              <a:t>flocal_a</a:t>
            </a:r>
            <a:r>
              <a:rPr lang="en-US" sz="1100" dirty="0" smtClean="0"/>
              <a:t>, </a:t>
            </a:r>
            <a:r>
              <a:rPr lang="en-US" sz="1100" dirty="0" err="1" smtClean="0"/>
              <a:t>flocal_b</a:t>
            </a:r>
            <a:r>
              <a:rPr lang="en-US" sz="1100" dirty="0" smtClean="0"/>
              <a:t>, </a:t>
            </a:r>
            <a:r>
              <a:rPr lang="en-US" sz="1100" dirty="0" err="1" smtClean="0"/>
              <a:t>local_N</a:t>
            </a:r>
            <a:r>
              <a:rPr lang="en-US" sz="1100" dirty="0" smtClean="0"/>
              <a:t>, </a:t>
            </a:r>
            <a:r>
              <a:rPr lang="en-US" sz="1100" dirty="0" err="1" smtClean="0"/>
              <a:t>lcl_integral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MPI programming begins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MPI_Init</a:t>
            </a:r>
            <a:r>
              <a:rPr lang="en-US" sz="1100" dirty="0" smtClean="0"/>
              <a:t>(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MPI_Comm_size</a:t>
            </a:r>
            <a:r>
              <a:rPr lang="en-US" sz="1100" dirty="0" smtClean="0"/>
              <a:t>(MPI_COMM_WORLD, </a:t>
            </a:r>
            <a:r>
              <a:rPr lang="en-US" sz="1100" dirty="0" err="1" smtClean="0"/>
              <a:t>numprocs</a:t>
            </a:r>
            <a:r>
              <a:rPr lang="en-US" sz="1100" dirty="0" smtClean="0"/>
              <a:t>, 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MPI_Comm_rank</a:t>
            </a:r>
            <a:r>
              <a:rPr lang="en-US" sz="1100" dirty="0" smtClean="0"/>
              <a:t>(MPI_COMM_WORLD, </a:t>
            </a:r>
            <a:r>
              <a:rPr lang="en-US" sz="1100" dirty="0" err="1" smtClean="0"/>
              <a:t>my_rank</a:t>
            </a:r>
            <a:r>
              <a:rPr lang="en-US" sz="1100" dirty="0" smtClean="0"/>
              <a:t>, 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if</a:t>
            </a:r>
            <a:r>
              <a:rPr lang="en-US" sz="1100" dirty="0" smtClean="0"/>
              <a:t> </a:t>
            </a:r>
            <a:r>
              <a:rPr lang="en-US" sz="1100" dirty="0" smtClean="0"/>
              <a:t>(</a:t>
            </a:r>
            <a:r>
              <a:rPr lang="en-US" sz="1100" dirty="0" err="1" smtClean="0"/>
              <a:t>my_rank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.eq.</a:t>
            </a:r>
            <a:r>
              <a:rPr lang="en-US" sz="1100" dirty="0" smtClean="0"/>
              <a:t> ROOT) </a:t>
            </a:r>
            <a:r>
              <a:rPr lang="en-US" sz="1100" dirty="0" smtClean="0">
                <a:solidFill>
                  <a:srgbClr val="FF0000"/>
                </a:solidFill>
              </a:rPr>
              <a:t>then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print </a:t>
            </a:r>
            <a:r>
              <a:rPr lang="en-US" sz="1100" dirty="0" smtClean="0">
                <a:solidFill>
                  <a:srgbClr val="FF0000"/>
                </a:solidFill>
              </a:rPr>
              <a:t>*</a:t>
            </a:r>
            <a:r>
              <a:rPr lang="en-US" sz="1100" dirty="0" smtClean="0"/>
              <a:t>,</a:t>
            </a:r>
            <a:r>
              <a:rPr lang="en-US" sz="1100" dirty="0" smtClean="0">
                <a:solidFill>
                  <a:srgbClr val="00B0F0"/>
                </a:solidFill>
              </a:rPr>
              <a:t>"Enter values of " </a:t>
            </a:r>
            <a:endParaRPr lang="en-US" sz="1100" dirty="0" smtClean="0">
              <a:solidFill>
                <a:srgbClr val="00B0F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print </a:t>
            </a:r>
            <a:r>
              <a:rPr lang="en-US" sz="1100" dirty="0" smtClean="0">
                <a:solidFill>
                  <a:srgbClr val="FF0000"/>
                </a:solidFill>
              </a:rPr>
              <a:t>*</a:t>
            </a:r>
            <a:r>
              <a:rPr lang="en-US" sz="1100" dirty="0" smtClean="0"/>
              <a:t>,</a:t>
            </a:r>
            <a:r>
              <a:rPr lang="en-US" sz="1100" dirty="0" smtClean="0">
                <a:solidFill>
                  <a:srgbClr val="00B0F0"/>
                </a:solidFill>
              </a:rPr>
              <a:t>" a = "</a:t>
            </a:r>
            <a:r>
              <a:rPr lang="en-US" sz="1100" dirty="0" smtClean="0"/>
              <a:t> </a:t>
            </a:r>
            <a:r>
              <a:rPr lang="en-US" sz="1100" dirty="0" smtClean="0"/>
              <a:t>;</a:t>
            </a:r>
            <a:r>
              <a:rPr lang="en-US" sz="1100" dirty="0" smtClean="0">
                <a:solidFill>
                  <a:srgbClr val="FF0000"/>
                </a:solidFill>
              </a:rPr>
              <a:t>read</a:t>
            </a:r>
            <a:r>
              <a:rPr lang="en-US" sz="1100" dirty="0" smtClean="0">
                <a:solidFill>
                  <a:srgbClr val="FF0000"/>
                </a:solidFill>
              </a:rPr>
              <a:t>(*,*)</a:t>
            </a:r>
            <a:r>
              <a:rPr lang="en-US" sz="1100" dirty="0" smtClean="0"/>
              <a:t> a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print *</a:t>
            </a:r>
            <a:r>
              <a:rPr lang="en-US" sz="1100" dirty="0" smtClean="0"/>
              <a:t>,</a:t>
            </a:r>
            <a:r>
              <a:rPr lang="en-US" sz="1100" dirty="0" smtClean="0">
                <a:solidFill>
                  <a:srgbClr val="00B0F0"/>
                </a:solidFill>
              </a:rPr>
              <a:t>" b = "</a:t>
            </a:r>
            <a:r>
              <a:rPr lang="en-US" sz="1100" dirty="0" smtClean="0"/>
              <a:t> ;</a:t>
            </a:r>
            <a:r>
              <a:rPr lang="en-US" sz="1100" dirty="0" smtClean="0">
                <a:solidFill>
                  <a:srgbClr val="FF0000"/>
                </a:solidFill>
              </a:rPr>
              <a:t>read</a:t>
            </a:r>
            <a:r>
              <a:rPr lang="en-US" sz="1100" dirty="0" smtClean="0">
                <a:solidFill>
                  <a:srgbClr val="FF0000"/>
                </a:solidFill>
              </a:rPr>
              <a:t>(*,*)</a:t>
            </a:r>
            <a:r>
              <a:rPr lang="en-US" sz="1100" dirty="0" smtClean="0"/>
              <a:t> b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print </a:t>
            </a:r>
            <a:r>
              <a:rPr lang="en-US" sz="1100" dirty="0" smtClean="0">
                <a:solidFill>
                  <a:srgbClr val="FF0000"/>
                </a:solidFill>
              </a:rPr>
              <a:t>*</a:t>
            </a:r>
            <a:r>
              <a:rPr lang="en-US" sz="1100" dirty="0" smtClean="0"/>
              <a:t>,</a:t>
            </a:r>
            <a:r>
              <a:rPr lang="en-US" sz="1100" dirty="0" smtClean="0">
                <a:solidFill>
                  <a:srgbClr val="00B0F0"/>
                </a:solidFill>
              </a:rPr>
              <a:t>" N = </a:t>
            </a:r>
            <a:r>
              <a:rPr lang="en-US" sz="1100" dirty="0" smtClean="0">
                <a:solidFill>
                  <a:srgbClr val="00B0F0"/>
                </a:solidFill>
              </a:rPr>
              <a:t>"</a:t>
            </a:r>
            <a:r>
              <a:rPr lang="en-US" sz="1100" dirty="0" smtClean="0"/>
              <a:t>;</a:t>
            </a:r>
            <a:r>
              <a:rPr lang="en-US" sz="1100" dirty="0" smtClean="0">
                <a:solidFill>
                  <a:srgbClr val="FF0000"/>
                </a:solidFill>
              </a:rPr>
              <a:t>read</a:t>
            </a:r>
            <a:r>
              <a:rPr lang="en-US" sz="1100" dirty="0" smtClean="0">
                <a:solidFill>
                  <a:srgbClr val="FF0000"/>
                </a:solidFill>
              </a:rPr>
              <a:t>(*,*)</a:t>
            </a:r>
            <a:r>
              <a:rPr lang="en-US" sz="1100" dirty="0" smtClean="0"/>
              <a:t> N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end </a:t>
            </a:r>
            <a:r>
              <a:rPr lang="en-US" sz="1100" dirty="0" smtClean="0">
                <a:solidFill>
                  <a:srgbClr val="FF0000"/>
                </a:solidFill>
              </a:rPr>
              <a:t>if </a:t>
            </a:r>
            <a:endParaRPr lang="en-US" sz="1100" dirty="0" smtClean="0">
              <a:solidFill>
                <a:srgbClr val="FF000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MPI_Bcast</a:t>
            </a:r>
            <a:r>
              <a:rPr lang="en-US" sz="1100" dirty="0" smtClean="0"/>
              <a:t>(a, 1, MPI_REAL, ROOT, MPI_COMM_WORLD, 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MPI_Bcast</a:t>
            </a:r>
            <a:r>
              <a:rPr lang="en-US" sz="1100" dirty="0" smtClean="0"/>
              <a:t>(b, 1, MPI_REAL, ROOT, MPI_COMM_WORLD, 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MPI_Bcast</a:t>
            </a:r>
            <a:r>
              <a:rPr lang="en-US" sz="1100" dirty="0" smtClean="0"/>
              <a:t>(N, 1, MPI_INT, ROOT, MPI_COMM_WORLD, 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990600"/>
            <a:ext cx="5410200" cy="57912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>
            <a:normAutofit fontScale="925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h </a:t>
            </a:r>
            <a:r>
              <a:rPr lang="en-US" sz="1100" dirty="0" smtClean="0"/>
              <a:t>= (b-a)/N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we assume we use the same integration step on all processes ! Find out what the local values are on each process */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/>
              <a:t>local_N</a:t>
            </a:r>
            <a:r>
              <a:rPr lang="en-US" sz="1100" dirty="0" smtClean="0"/>
              <a:t> </a:t>
            </a:r>
            <a:r>
              <a:rPr lang="en-US" sz="1100" dirty="0" smtClean="0"/>
              <a:t>= N / </a:t>
            </a:r>
            <a:r>
              <a:rPr lang="en-US" sz="1100" dirty="0" err="1" smtClean="0"/>
              <a:t>numprocs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/>
              <a:t>local_a</a:t>
            </a:r>
            <a:r>
              <a:rPr lang="en-US" sz="1100" dirty="0" smtClean="0"/>
              <a:t> </a:t>
            </a:r>
            <a:r>
              <a:rPr lang="en-US" sz="1100" dirty="0" smtClean="0"/>
              <a:t>= a + </a:t>
            </a:r>
            <a:r>
              <a:rPr lang="en-US" sz="1100" dirty="0" err="1" smtClean="0"/>
              <a:t>my_rank</a:t>
            </a:r>
            <a:r>
              <a:rPr lang="en-US" sz="1100" dirty="0" smtClean="0"/>
              <a:t> * </a:t>
            </a:r>
            <a:r>
              <a:rPr lang="en-US" sz="1100" dirty="0" err="1" smtClean="0"/>
              <a:t>local_N</a:t>
            </a:r>
            <a:r>
              <a:rPr lang="en-US" sz="1100" dirty="0" smtClean="0"/>
              <a:t> * h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/>
              <a:t>local_b</a:t>
            </a:r>
            <a:r>
              <a:rPr lang="en-US" sz="1100" dirty="0" smtClean="0"/>
              <a:t> </a:t>
            </a:r>
            <a:r>
              <a:rPr lang="en-US" sz="1100" dirty="0" smtClean="0"/>
              <a:t>= </a:t>
            </a:r>
            <a:r>
              <a:rPr lang="en-US" sz="1100" dirty="0" err="1" smtClean="0"/>
              <a:t>local_a</a:t>
            </a:r>
            <a:r>
              <a:rPr lang="en-US" sz="1100" dirty="0" smtClean="0"/>
              <a:t> + </a:t>
            </a:r>
            <a:r>
              <a:rPr lang="en-US" sz="1100" dirty="0" err="1" smtClean="0"/>
              <a:t>local_N</a:t>
            </a:r>
            <a:r>
              <a:rPr lang="en-US" sz="1100" dirty="0" smtClean="0"/>
              <a:t> * h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begins local integration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x </a:t>
            </a:r>
            <a:r>
              <a:rPr lang="en-US" sz="1100" dirty="0" smtClean="0"/>
              <a:t>= </a:t>
            </a:r>
            <a:r>
              <a:rPr lang="en-US" sz="1100" dirty="0" err="1" smtClean="0"/>
              <a:t>local_a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smtClean="0"/>
              <a:t>f(</a:t>
            </a:r>
            <a:r>
              <a:rPr lang="en-US" sz="1100" dirty="0" err="1" smtClean="0"/>
              <a:t>local_a,flocal_a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smtClean="0"/>
              <a:t>f(</a:t>
            </a:r>
            <a:r>
              <a:rPr lang="en-US" sz="1100" dirty="0" err="1" smtClean="0"/>
              <a:t>local_b,flocal_b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/>
              <a:t>lcl_integral</a:t>
            </a:r>
            <a:r>
              <a:rPr lang="en-US" sz="1100" dirty="0" smtClean="0"/>
              <a:t> </a:t>
            </a:r>
            <a:r>
              <a:rPr lang="en-US" sz="1100" dirty="0" smtClean="0"/>
              <a:t>= (</a:t>
            </a:r>
            <a:r>
              <a:rPr lang="en-US" sz="1100" dirty="0" err="1" smtClean="0"/>
              <a:t>flocal_a+flocal_b</a:t>
            </a:r>
            <a:r>
              <a:rPr lang="en-US" sz="1100" dirty="0" smtClean="0"/>
              <a:t>)/2.0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do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=1,local_N-1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x </a:t>
            </a:r>
            <a:r>
              <a:rPr lang="en-US" sz="1100" dirty="0" smtClean="0"/>
              <a:t>= </a:t>
            </a:r>
            <a:r>
              <a:rPr lang="en-US" sz="1100" dirty="0" err="1" smtClean="0"/>
              <a:t>local_a</a:t>
            </a:r>
            <a:r>
              <a:rPr lang="en-US" sz="1100" dirty="0" smtClean="0"/>
              <a:t> + </a:t>
            </a:r>
            <a:r>
              <a:rPr lang="en-US" sz="1100" dirty="0" err="1" smtClean="0"/>
              <a:t>i</a:t>
            </a:r>
            <a:r>
              <a:rPr lang="en-US" sz="1100" dirty="0" smtClean="0"/>
              <a:t>*h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call </a:t>
            </a:r>
            <a:r>
              <a:rPr lang="en-US" sz="1100" dirty="0" smtClean="0"/>
              <a:t>f(</a:t>
            </a:r>
            <a:r>
              <a:rPr lang="en-US" sz="1100" dirty="0" err="1" smtClean="0"/>
              <a:t>x,fx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/>
              <a:t>lcl_integral</a:t>
            </a:r>
            <a:r>
              <a:rPr lang="en-US" sz="1100" dirty="0" smtClean="0"/>
              <a:t> </a:t>
            </a:r>
            <a:r>
              <a:rPr lang="en-US" sz="1100" dirty="0" smtClean="0"/>
              <a:t>= </a:t>
            </a:r>
            <a:r>
              <a:rPr lang="en-US" sz="1100" dirty="0" err="1" smtClean="0"/>
              <a:t>lcl_integral</a:t>
            </a:r>
            <a:r>
              <a:rPr lang="en-US" sz="1100" dirty="0" smtClean="0"/>
              <a:t> + </a:t>
            </a:r>
            <a:r>
              <a:rPr lang="en-US" sz="1100" dirty="0" err="1" smtClean="0"/>
              <a:t>fx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end </a:t>
            </a:r>
            <a:r>
              <a:rPr lang="en-US" sz="1100" dirty="0" smtClean="0">
                <a:solidFill>
                  <a:srgbClr val="FF0000"/>
                </a:solidFill>
              </a:rPr>
              <a:t>do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/>
              <a:t>lcl_integral</a:t>
            </a:r>
            <a:r>
              <a:rPr lang="en-US" sz="1100" dirty="0" smtClean="0"/>
              <a:t> </a:t>
            </a:r>
            <a:r>
              <a:rPr lang="en-US" sz="1100" dirty="0" smtClean="0"/>
              <a:t>= </a:t>
            </a:r>
            <a:r>
              <a:rPr lang="en-US" sz="1100" dirty="0" err="1" smtClean="0"/>
              <a:t>lcl_integral</a:t>
            </a:r>
            <a:r>
              <a:rPr lang="en-US" sz="1100" dirty="0" smtClean="0"/>
              <a:t>*h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Reduce and send result to ROOT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MPI_Reduce</a:t>
            </a:r>
            <a:r>
              <a:rPr lang="en-US" sz="1100" dirty="0" smtClean="0"/>
              <a:t>(</a:t>
            </a:r>
            <a:r>
              <a:rPr lang="en-US" sz="1100" dirty="0" err="1" smtClean="0"/>
              <a:t>lcl_integral</a:t>
            </a:r>
            <a:r>
              <a:rPr lang="en-US" sz="1100" dirty="0" smtClean="0"/>
              <a:t>, integral, 1, MPI_REAL, MPI_SUM, ROOT, MPI_COMM_WORLD, 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To send the updated value of integral to every processor !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MPI_Allreduce</a:t>
            </a:r>
            <a:r>
              <a:rPr lang="en-US" sz="1100" dirty="0" smtClean="0"/>
              <a:t>(</a:t>
            </a:r>
            <a:r>
              <a:rPr lang="en-US" sz="1100" dirty="0" err="1" smtClean="0"/>
              <a:t>lcl_integral</a:t>
            </a:r>
            <a:r>
              <a:rPr lang="en-US" sz="1100" dirty="0" smtClean="0"/>
              <a:t>, integral, 1, MPI_REAL, MPI_SUM, MPI_COMM_WORLD, 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print </a:t>
            </a:r>
            <a:r>
              <a:rPr lang="en-US" sz="1100" dirty="0" smtClean="0">
                <a:solidFill>
                  <a:srgbClr val="FF0000"/>
                </a:solidFill>
              </a:rPr>
              <a:t>*</a:t>
            </a:r>
            <a:r>
              <a:rPr lang="en-US" sz="1100" dirty="0" smtClean="0"/>
              <a:t>,</a:t>
            </a:r>
            <a:r>
              <a:rPr lang="en-US" sz="1100" dirty="0" smtClean="0">
                <a:solidFill>
                  <a:srgbClr val="00B0F0"/>
                </a:solidFill>
              </a:rPr>
              <a:t>"Process "</a:t>
            </a:r>
            <a:r>
              <a:rPr lang="en-US" sz="1100" dirty="0" smtClean="0"/>
              <a:t>,</a:t>
            </a:r>
            <a:r>
              <a:rPr lang="en-US" sz="1100" dirty="0" err="1" smtClean="0"/>
              <a:t>my_rank</a:t>
            </a:r>
            <a:r>
              <a:rPr lang="en-US" sz="1100" dirty="0" smtClean="0"/>
              <a:t>,</a:t>
            </a:r>
            <a:r>
              <a:rPr lang="en-US" sz="1100" dirty="0" smtClean="0">
                <a:solidFill>
                  <a:srgbClr val="00B0F0"/>
                </a:solidFill>
              </a:rPr>
              <a:t>" WITH N="</a:t>
            </a:r>
            <a:r>
              <a:rPr lang="en-US" sz="1100" dirty="0" smtClean="0"/>
              <a:t>, N, </a:t>
            </a:r>
            <a:r>
              <a:rPr lang="en-US" sz="1100" dirty="0" smtClean="0">
                <a:solidFill>
                  <a:srgbClr val="00B0F0"/>
                </a:solidFill>
              </a:rPr>
              <a:t>" TRAPEZOIDS, INTEGRAL="</a:t>
            </a:r>
            <a:r>
              <a:rPr lang="en-US" sz="1100" dirty="0" smtClean="0"/>
              <a:t>, integral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MPI_Finalize</a:t>
            </a:r>
            <a:r>
              <a:rPr lang="en-US" sz="1100" dirty="0" smtClean="0"/>
              <a:t>(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end </a:t>
            </a:r>
            <a:r>
              <a:rPr lang="en-US" sz="1100" dirty="0" smtClean="0">
                <a:solidFill>
                  <a:srgbClr val="FF0000"/>
                </a:solidFill>
              </a:rPr>
              <a:t>program</a:t>
            </a:r>
            <a:r>
              <a:rPr lang="en-US" sz="1100" dirty="0" smtClean="0"/>
              <a:t> trapezoid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subroutine</a:t>
            </a:r>
            <a:r>
              <a:rPr lang="en-US" sz="1100" dirty="0" smtClean="0"/>
              <a:t> </a:t>
            </a:r>
            <a:r>
              <a:rPr lang="en-US" sz="1100" dirty="0" smtClean="0"/>
              <a:t>f(</a:t>
            </a:r>
            <a:r>
              <a:rPr lang="en-US" sz="1100" dirty="0" err="1" smtClean="0"/>
              <a:t>x,y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real</a:t>
            </a:r>
            <a:r>
              <a:rPr lang="en-US" sz="1100" dirty="0" smtClean="0"/>
              <a:t> </a:t>
            </a:r>
            <a:r>
              <a:rPr lang="en-US" sz="1100" dirty="0" smtClean="0"/>
              <a:t>:: </a:t>
            </a:r>
            <a:r>
              <a:rPr lang="en-US" sz="1100" dirty="0" err="1" smtClean="0"/>
              <a:t>x,y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y </a:t>
            </a:r>
            <a:r>
              <a:rPr lang="en-US" sz="1100" dirty="0" smtClean="0"/>
              <a:t>= exp(x*x)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end </a:t>
            </a:r>
            <a:r>
              <a:rPr lang="en-US" sz="1100" dirty="0" smtClean="0">
                <a:solidFill>
                  <a:srgbClr val="FF0000"/>
                </a:solidFill>
              </a:rPr>
              <a:t>subroutine</a:t>
            </a:r>
            <a:r>
              <a:rPr lang="en-US" sz="1100" dirty="0" smtClean="0"/>
              <a:t> f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11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smtClean="0"/>
              <a:t>Trapezoidal rule using collective 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Gather, Scatter, </a:t>
            </a:r>
            <a:r>
              <a:rPr lang="en-US" dirty="0" err="1" smtClean="0"/>
              <a:t>AllGather</a:t>
            </a:r>
            <a:r>
              <a:rPr lang="en-US" dirty="0" smtClean="0"/>
              <a:t> and </a:t>
            </a:r>
            <a:r>
              <a:rPr lang="en-US" dirty="0" err="1" smtClean="0"/>
              <a:t>AllScatter</a:t>
            </a:r>
            <a:endParaRPr lang="en-US" dirty="0"/>
          </a:p>
        </p:txBody>
      </p:sp>
      <p:pic>
        <p:nvPicPr>
          <p:cNvPr id="4" name="Picture 3" descr="gather_sca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3000"/>
            <a:ext cx="5829300" cy="2266950"/>
          </a:xfrm>
          <a:prstGeom prst="rect">
            <a:avLst/>
          </a:prstGeom>
        </p:spPr>
      </p:pic>
      <p:pic>
        <p:nvPicPr>
          <p:cNvPr id="5" name="Picture 4" descr="scat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10000"/>
            <a:ext cx="3038475" cy="2400300"/>
          </a:xfrm>
          <a:prstGeom prst="rect">
            <a:avLst/>
          </a:prstGeom>
        </p:spPr>
      </p:pic>
      <p:pic>
        <p:nvPicPr>
          <p:cNvPr id="7" name="Picture 6" descr="gather.png"/>
          <p:cNvPicPr>
            <a:picLocks noChangeAspect="1"/>
          </p:cNvPicPr>
          <p:nvPr/>
        </p:nvPicPr>
        <p:blipFill>
          <a:blip r:embed="rId4"/>
          <a:srcRect l="2141"/>
          <a:stretch>
            <a:fillRect/>
          </a:stretch>
        </p:blipFill>
        <p:spPr>
          <a:xfrm>
            <a:off x="4495800" y="38862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Gather, Scatter and </a:t>
            </a:r>
            <a:r>
              <a:rPr lang="en-US" dirty="0" err="1" smtClean="0"/>
              <a:t>AllGather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597223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call </a:t>
            </a:r>
            <a:r>
              <a:rPr lang="en-US" sz="1400" b="1" dirty="0" err="1" smtClean="0"/>
              <a:t>MPI_Gather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send_data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send_count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send_type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recv_data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recv_count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recv_type</a:t>
            </a:r>
            <a:r>
              <a:rPr lang="en-US" sz="1400" b="1" dirty="0" smtClean="0"/>
              <a:t>, root, </a:t>
            </a:r>
            <a:r>
              <a:rPr lang="en-US" sz="1400" b="1" dirty="0" err="1" smtClean="0"/>
              <a:t>comm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ierr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44858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call </a:t>
            </a:r>
            <a:r>
              <a:rPr lang="en-US" sz="1400" b="1" dirty="0" err="1" smtClean="0"/>
              <a:t>MPI_Scatter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send_data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send_count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send_type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recv_data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recv_count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recv_type</a:t>
            </a:r>
            <a:r>
              <a:rPr lang="en-US" sz="1400" b="1" dirty="0" smtClean="0"/>
              <a:t>, root, </a:t>
            </a:r>
            <a:r>
              <a:rPr lang="en-US" sz="1400" b="1" dirty="0" err="1" smtClean="0"/>
              <a:t>comm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ierr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21058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call </a:t>
            </a:r>
            <a:r>
              <a:rPr lang="en-US" sz="1400" b="1" dirty="0" err="1" smtClean="0"/>
              <a:t>MPI_Allgather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send_data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send_count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send_type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recv_data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recv_count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recv_type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comm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ierr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91200" y="5943600"/>
            <a:ext cx="2514600" cy="457200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the code that would be used in this session is available on </a:t>
            </a:r>
            <a:r>
              <a:rPr lang="en-US" dirty="0" err="1" smtClean="0"/>
              <a:t>github</a:t>
            </a:r>
            <a:r>
              <a:rPr lang="en-US" dirty="0" smtClean="0"/>
              <a:t> at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github.com/prince2299/MPI-Tutorials-ESM-School-2016/blob/master/1_HelloWorld/helloWorld.f90</a:t>
            </a:r>
            <a:endParaRPr lang="en-US" dirty="0" smtClean="0"/>
          </a:p>
          <a:p>
            <a:r>
              <a:rPr lang="en-US" dirty="0" smtClean="0"/>
              <a:t>Please clone the repository using the command</a:t>
            </a:r>
          </a:p>
          <a:p>
            <a:endParaRPr lang="en-US" dirty="0" smtClean="0"/>
          </a:p>
          <a:p>
            <a:r>
              <a:rPr lang="en-US" dirty="0" smtClean="0"/>
              <a:t>Next we will study some basics of parallel computing before moving on to practice session on MPI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038600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git</a:t>
            </a:r>
            <a:r>
              <a:rPr lang="en-US" sz="1200" b="1" dirty="0" smtClean="0"/>
              <a:t> clone https://</a:t>
            </a:r>
            <a:r>
              <a:rPr lang="en-US" sz="1200" b="1" dirty="0" smtClean="0"/>
              <a:t>github.com/prince2299/MPI-Tutorials-ESM-School-2016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 models(Flynn’s Taxonomy)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SIMD – Single Instruction Multiple Data</a:t>
            </a:r>
          </a:p>
          <a:p>
            <a:endParaRPr lang="en-US" dirty="0" smtClean="0"/>
          </a:p>
          <a:p>
            <a:r>
              <a:rPr lang="en-US" dirty="0" smtClean="0"/>
              <a:t>MIMD – Multiple Instruction Multiple Data</a:t>
            </a:r>
          </a:p>
          <a:p>
            <a:endParaRPr lang="en-US" dirty="0" smtClean="0"/>
          </a:p>
          <a:p>
            <a:r>
              <a:rPr lang="en-US" dirty="0" smtClean="0"/>
              <a:t>SPMD – Single Program Multiple Data (equivalent of MIMD)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7338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Buffering</a:t>
            </a: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8768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Blocking and non blocking communication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dirty="0" smtClean="0"/>
              <a:t>Initialization, Rank, Size and finalize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Lets move on to the first program helloworld.f90 on the cloned repository</a:t>
            </a:r>
          </a:p>
          <a:p>
            <a:r>
              <a:rPr lang="en-US" dirty="0" smtClean="0"/>
              <a:t>Following MPI routines are used for starting and ending a parallel program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0" y="3228201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call </a:t>
            </a:r>
            <a:r>
              <a:rPr lang="en-US" sz="1200" b="1" dirty="0" err="1" smtClean="0"/>
              <a:t>MPI_Init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ierr</a:t>
            </a:r>
            <a:r>
              <a:rPr lang="en-US" sz="1200" b="1" dirty="0" smtClean="0"/>
              <a:t>) ! Initializes MPI calls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837801"/>
            <a:ext cx="769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call </a:t>
            </a:r>
            <a:r>
              <a:rPr lang="en-US" sz="1200" b="1" dirty="0" err="1" smtClean="0"/>
              <a:t>MPI_Comm_rank</a:t>
            </a:r>
            <a:r>
              <a:rPr lang="en-US" sz="1200" b="1" dirty="0" smtClean="0"/>
              <a:t>(MPI_COMM_WORLD, rank, </a:t>
            </a:r>
            <a:r>
              <a:rPr lang="en-US" sz="1200" b="1" dirty="0" err="1" smtClean="0"/>
              <a:t>ierr</a:t>
            </a:r>
            <a:r>
              <a:rPr lang="en-US" sz="1200" b="1" dirty="0" smtClean="0"/>
              <a:t>) ! obtains the rank of current MPI process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533400" y="4514671"/>
            <a:ext cx="777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call </a:t>
            </a:r>
            <a:r>
              <a:rPr lang="en-US" sz="1200" b="1" dirty="0" err="1" smtClean="0"/>
              <a:t>MPI_Comm_size</a:t>
            </a:r>
            <a:r>
              <a:rPr lang="en-US" sz="1200" b="1" dirty="0" smtClean="0"/>
              <a:t>(MPI_COMM_WORLD, </a:t>
            </a:r>
            <a:r>
              <a:rPr lang="en-US" sz="1200" b="1" dirty="0" err="1" smtClean="0"/>
              <a:t>numtasks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ierr</a:t>
            </a:r>
            <a:r>
              <a:rPr lang="en-US" sz="1200" b="1" dirty="0" smtClean="0"/>
              <a:t>) ! obtains the total number of MPI processes */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5257800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call </a:t>
            </a:r>
            <a:r>
              <a:rPr lang="en-US" sz="1200" b="1" dirty="0" err="1" smtClean="0"/>
              <a:t>MPI_Finalize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ierr</a:t>
            </a:r>
            <a:r>
              <a:rPr lang="en-US" sz="1200" b="1" dirty="0" smtClean="0"/>
              <a:t>) ! Finalizes MPI calls 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762"/>
            <a:ext cx="7467600" cy="579438"/>
          </a:xfrm>
        </p:spPr>
        <p:txBody>
          <a:bodyPr/>
          <a:lstStyle/>
          <a:p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990600"/>
            <a:ext cx="7010400" cy="5715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en-US" dirty="0" smtClean="0">
              <a:solidFill>
                <a:srgbClr val="FF0000"/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program</a:t>
            </a:r>
            <a:r>
              <a:rPr lang="en-US" sz="1400" dirty="0" smtClean="0"/>
              <a:t> </a:t>
            </a:r>
            <a:r>
              <a:rPr lang="en-US" sz="1400" dirty="0" err="1" smtClean="0"/>
              <a:t>helloworld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use</a:t>
            </a:r>
            <a:r>
              <a:rPr lang="en-US" sz="1400" dirty="0" smtClean="0"/>
              <a:t> </a:t>
            </a:r>
            <a:r>
              <a:rPr lang="en-US" sz="1400" dirty="0" err="1" smtClean="0"/>
              <a:t>mpi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integer</a:t>
            </a:r>
            <a:r>
              <a:rPr lang="en-US" sz="1400" dirty="0" smtClean="0"/>
              <a:t> </a:t>
            </a:r>
            <a:r>
              <a:rPr lang="en-US" sz="1400" dirty="0" smtClean="0"/>
              <a:t>:: </a:t>
            </a:r>
            <a:r>
              <a:rPr lang="en-US" sz="1400" dirty="0" smtClean="0"/>
              <a:t>rank, </a:t>
            </a:r>
            <a:r>
              <a:rPr lang="en-US" sz="1400" dirty="0" err="1" smtClean="0"/>
              <a:t>numtasks</a:t>
            </a:r>
            <a:r>
              <a:rPr lang="en-US" sz="1400" dirty="0" smtClean="0"/>
              <a:t>, </a:t>
            </a:r>
            <a:r>
              <a:rPr lang="en-US" sz="1400" dirty="0" err="1" smtClean="0"/>
              <a:t>ierr</a:t>
            </a:r>
            <a:r>
              <a:rPr lang="en-US" sz="1400" dirty="0" smtClean="0"/>
              <a:t>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call</a:t>
            </a:r>
            <a:r>
              <a:rPr lang="en-US" sz="1400" dirty="0" smtClean="0"/>
              <a:t> </a:t>
            </a:r>
            <a:r>
              <a:rPr lang="en-US" sz="1400" dirty="0" err="1" smtClean="0"/>
              <a:t>MPI_Init</a:t>
            </a:r>
            <a:r>
              <a:rPr lang="en-US" sz="1400" dirty="0" smtClean="0"/>
              <a:t>(</a:t>
            </a:r>
            <a:r>
              <a:rPr lang="en-US" sz="1400" dirty="0" err="1" smtClean="0"/>
              <a:t>ierr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! Initializes MPI calls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call</a:t>
            </a:r>
            <a:r>
              <a:rPr lang="en-US" sz="1400" dirty="0" smtClean="0"/>
              <a:t> </a:t>
            </a:r>
            <a:r>
              <a:rPr lang="en-US" sz="1400" dirty="0" err="1" smtClean="0"/>
              <a:t>MPI_Comm_rank</a:t>
            </a:r>
            <a:r>
              <a:rPr lang="en-US" sz="1400" dirty="0" smtClean="0"/>
              <a:t>(MPI_COMM_WORLD, rank, </a:t>
            </a:r>
            <a:r>
              <a:rPr lang="en-US" sz="1400" dirty="0" err="1" smtClean="0"/>
              <a:t>ierr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! obtains the rank of current MPI process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call</a:t>
            </a:r>
            <a:r>
              <a:rPr lang="en-US" sz="1400" dirty="0" smtClean="0"/>
              <a:t> </a:t>
            </a:r>
            <a:r>
              <a:rPr lang="en-US" sz="1400" dirty="0" err="1" smtClean="0"/>
              <a:t>MPI_Comm_size</a:t>
            </a:r>
            <a:r>
              <a:rPr lang="en-US" sz="1400" dirty="0" smtClean="0"/>
              <a:t>(MPI_COMM_WORLD, </a:t>
            </a:r>
            <a:r>
              <a:rPr lang="en-US" sz="1400" dirty="0" err="1" smtClean="0"/>
              <a:t>numtasks</a:t>
            </a:r>
            <a:r>
              <a:rPr lang="en-US" sz="1400" dirty="0" smtClean="0"/>
              <a:t>, </a:t>
            </a:r>
            <a:r>
              <a:rPr lang="en-US" sz="1400" dirty="0" err="1" smtClean="0"/>
              <a:t>ierr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! obtains the total number of MPI processes */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en-US" sz="14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if</a:t>
            </a:r>
            <a:r>
              <a:rPr lang="en-US" sz="1400" dirty="0" smtClean="0"/>
              <a:t> (rank == 0 ) </a:t>
            </a:r>
            <a:r>
              <a:rPr lang="en-US" sz="1400" dirty="0" smtClean="0">
                <a:solidFill>
                  <a:srgbClr val="FF0000"/>
                </a:solidFill>
              </a:rPr>
              <a:t>then</a:t>
            </a:r>
            <a:r>
              <a:rPr lang="en-US" sz="1400" dirty="0" smtClean="0"/>
              <a:t>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print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B0F0"/>
                </a:solidFill>
              </a:rPr>
              <a:t>*,"hello world. I am MASTER"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else</a:t>
            </a:r>
            <a:r>
              <a:rPr lang="en-US" sz="1400" dirty="0" smtClean="0"/>
              <a:t>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print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B0F0"/>
                </a:solidFill>
              </a:rPr>
              <a:t>*,"hello world from process"</a:t>
            </a:r>
            <a:r>
              <a:rPr lang="en-US" sz="1400" dirty="0" smtClean="0"/>
              <a:t>, rank,</a:t>
            </a:r>
            <a:r>
              <a:rPr lang="en-US" sz="1400" dirty="0" smtClean="0">
                <a:solidFill>
                  <a:srgbClr val="00B0F0"/>
                </a:solidFill>
              </a:rPr>
              <a:t>" of "</a:t>
            </a:r>
            <a:r>
              <a:rPr lang="en-US" sz="1400" dirty="0" smtClean="0"/>
              <a:t>, </a:t>
            </a:r>
            <a:r>
              <a:rPr lang="en-US" sz="1400" dirty="0" err="1" smtClean="0"/>
              <a:t>numtasks</a:t>
            </a:r>
            <a:r>
              <a:rPr lang="en-US" sz="1400" dirty="0" smtClean="0"/>
              <a:t>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end if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call</a:t>
            </a:r>
            <a:r>
              <a:rPr lang="en-US" sz="1400" dirty="0" smtClean="0"/>
              <a:t> </a:t>
            </a:r>
            <a:r>
              <a:rPr lang="en-US" sz="1400" dirty="0" err="1" smtClean="0"/>
              <a:t>MPI_Finalize</a:t>
            </a:r>
            <a:r>
              <a:rPr lang="en-US" sz="1400" dirty="0" smtClean="0"/>
              <a:t>(</a:t>
            </a:r>
            <a:r>
              <a:rPr lang="en-US" sz="1400" dirty="0" err="1" smtClean="0"/>
              <a:t>ierr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! Finalizes MPI calls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end program </a:t>
            </a:r>
            <a:r>
              <a:rPr lang="en-US" sz="1400" dirty="0" err="1" smtClean="0"/>
              <a:t>helloworld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8762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200" dirty="0" smtClean="0"/>
              <a:t>Send and R</a:t>
            </a:r>
            <a:r>
              <a:rPr lang="en-US" sz="3200" dirty="0" smtClean="0"/>
              <a:t>eceive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call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MPI_Send</a:t>
            </a:r>
            <a:r>
              <a:rPr lang="en-US" sz="1600" b="1" dirty="0" smtClean="0"/>
              <a:t>(message, count, </a:t>
            </a:r>
            <a:r>
              <a:rPr lang="en-US" sz="1600" b="1" dirty="0" err="1" smtClean="0"/>
              <a:t>MPI_Datatype</a:t>
            </a:r>
            <a:r>
              <a:rPr lang="en-US" sz="1600" b="1" dirty="0" smtClean="0"/>
              <a:t>, destination, tag, </a:t>
            </a:r>
            <a:r>
              <a:rPr lang="en-US" sz="1600" b="1" dirty="0" err="1" smtClean="0"/>
              <a:t>comm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ierr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36822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call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MPI_Receive</a:t>
            </a:r>
            <a:r>
              <a:rPr lang="en-US" sz="1600" b="1" dirty="0" smtClean="0"/>
              <a:t>(message, count, </a:t>
            </a:r>
            <a:r>
              <a:rPr lang="en-US" sz="1600" b="1" dirty="0" err="1" smtClean="0"/>
              <a:t>MPI_Datatype</a:t>
            </a:r>
            <a:r>
              <a:rPr lang="en-US" sz="1600" b="1" dirty="0" smtClean="0"/>
              <a:t>, source, tag, </a:t>
            </a:r>
            <a:r>
              <a:rPr lang="en-US" sz="1600" b="1" dirty="0" err="1" smtClean="0"/>
              <a:t>comm</a:t>
            </a:r>
            <a:r>
              <a:rPr lang="en-US" sz="1600" b="1" dirty="0" smtClean="0"/>
              <a:t>, status, </a:t>
            </a:r>
            <a:r>
              <a:rPr lang="en-US" sz="1600" b="1" dirty="0" err="1" smtClean="0"/>
              <a:t>ierr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958876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MPI </a:t>
            </a:r>
            <a:r>
              <a:rPr lang="en-US" sz="1600" b="1" dirty="0" err="1" smtClean="0"/>
              <a:t>D</a:t>
            </a:r>
            <a:r>
              <a:rPr lang="en-US" sz="1600" b="1" dirty="0" err="1" smtClean="0"/>
              <a:t>atatypes</a:t>
            </a:r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MPI_CHAR</a:t>
            </a:r>
          </a:p>
          <a:p>
            <a:r>
              <a:rPr lang="en-US" sz="1600" b="1" dirty="0" smtClean="0"/>
              <a:t>MPI_INT</a:t>
            </a:r>
          </a:p>
          <a:p>
            <a:r>
              <a:rPr lang="en-US" sz="1600" b="1" dirty="0" smtClean="0"/>
              <a:t>MPI_LONG</a:t>
            </a:r>
          </a:p>
          <a:p>
            <a:r>
              <a:rPr lang="en-US" sz="1600" b="1" dirty="0" smtClean="0"/>
              <a:t>MPI_FLOAT</a:t>
            </a:r>
          </a:p>
          <a:p>
            <a:r>
              <a:rPr lang="en-US" sz="1600" b="1" dirty="0" smtClean="0"/>
              <a:t>MPI_DOUBLE</a:t>
            </a:r>
          </a:p>
          <a:p>
            <a:endParaRPr lang="en-US" sz="1600" b="1" dirty="0" smtClean="0"/>
          </a:p>
          <a:p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447800"/>
            <a:ext cx="7010400" cy="52578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>
            <a:normAutofit lnSpcReduction="10000"/>
          </a:bodyPr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program</a:t>
            </a:r>
            <a:r>
              <a:rPr lang="en-US" sz="1400" dirty="0" smtClean="0"/>
              <a:t> </a:t>
            </a:r>
            <a:r>
              <a:rPr lang="en-US" sz="1400" dirty="0" smtClean="0"/>
              <a:t>greetings </a:t>
            </a:r>
            <a:endParaRPr lang="en-US" sz="14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use</a:t>
            </a:r>
            <a:r>
              <a:rPr lang="en-US" sz="1400" dirty="0" smtClean="0"/>
              <a:t> </a:t>
            </a:r>
            <a:r>
              <a:rPr lang="en-US" sz="1400" dirty="0" err="1" smtClean="0"/>
              <a:t>mpi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err="1" smtClean="0">
                <a:solidFill>
                  <a:srgbClr val="FF0000"/>
                </a:solidFill>
              </a:rPr>
              <a:t>integer,parameter</a:t>
            </a:r>
            <a:r>
              <a:rPr lang="en-US" sz="1400" dirty="0" smtClean="0"/>
              <a:t> </a:t>
            </a:r>
            <a:r>
              <a:rPr lang="en-US" sz="1400" dirty="0" smtClean="0"/>
              <a:t>:: ROOT = </a:t>
            </a:r>
            <a:r>
              <a:rPr lang="en-US" sz="1400" dirty="0" smtClean="0">
                <a:solidFill>
                  <a:srgbClr val="00B0F0"/>
                </a:solidFill>
              </a:rPr>
              <a:t>0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integer</a:t>
            </a:r>
            <a:r>
              <a:rPr lang="en-US" sz="1400" dirty="0" smtClean="0"/>
              <a:t> </a:t>
            </a:r>
            <a:r>
              <a:rPr lang="en-US" sz="1400" dirty="0" smtClean="0"/>
              <a:t>:: </a:t>
            </a:r>
            <a:r>
              <a:rPr lang="en-US" sz="1400" dirty="0" err="1" smtClean="0"/>
              <a:t>my_rank</a:t>
            </a:r>
            <a:r>
              <a:rPr lang="en-US" sz="1400" dirty="0" smtClean="0"/>
              <a:t>, </a:t>
            </a:r>
            <a:r>
              <a:rPr lang="en-US" sz="1400" dirty="0" err="1" smtClean="0"/>
              <a:t>recv_rank</a:t>
            </a:r>
            <a:r>
              <a:rPr lang="en-US" sz="1400" dirty="0" smtClean="0"/>
              <a:t>, </a:t>
            </a:r>
            <a:r>
              <a:rPr lang="en-US" sz="1400" dirty="0" err="1" smtClean="0"/>
              <a:t>numtasks</a:t>
            </a:r>
            <a:r>
              <a:rPr lang="en-US" sz="1400" dirty="0" smtClean="0"/>
              <a:t>, p, </a:t>
            </a:r>
            <a:r>
              <a:rPr lang="en-US" sz="1400" dirty="0" err="1" smtClean="0"/>
              <a:t>ierr</a:t>
            </a:r>
            <a:r>
              <a:rPr lang="en-US" sz="1400" dirty="0" smtClean="0"/>
              <a:t>,  status(MPI_STATUS_SIZE</a:t>
            </a:r>
            <a:r>
              <a:rPr lang="en-US" sz="1400" dirty="0" smtClean="0"/>
              <a:t>) </a:t>
            </a:r>
            <a:endParaRPr lang="en-US" sz="14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en-US" sz="14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call </a:t>
            </a:r>
            <a:r>
              <a:rPr lang="en-US" sz="1400" dirty="0" err="1" smtClean="0"/>
              <a:t>MPI_Init</a:t>
            </a:r>
            <a:r>
              <a:rPr lang="en-US" sz="1400" dirty="0" smtClean="0"/>
              <a:t>(</a:t>
            </a:r>
            <a:r>
              <a:rPr lang="en-US" sz="1400" dirty="0" err="1" smtClean="0"/>
              <a:t>ierr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! Initializes MPI calls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call</a:t>
            </a:r>
            <a:r>
              <a:rPr lang="en-US" sz="1400" dirty="0" smtClean="0"/>
              <a:t> </a:t>
            </a:r>
            <a:r>
              <a:rPr lang="en-US" sz="1400" dirty="0" err="1" smtClean="0"/>
              <a:t>MPI_Comm_rank</a:t>
            </a:r>
            <a:r>
              <a:rPr lang="en-US" sz="1400" dirty="0" smtClean="0"/>
              <a:t>(MPI_COMM_WORLD, </a:t>
            </a:r>
            <a:r>
              <a:rPr lang="en-US" sz="1400" dirty="0" err="1" smtClean="0"/>
              <a:t>my_rank</a:t>
            </a:r>
            <a:r>
              <a:rPr lang="en-US" sz="1400" dirty="0" smtClean="0"/>
              <a:t>, </a:t>
            </a:r>
            <a:r>
              <a:rPr lang="en-US" sz="1400" dirty="0" err="1" smtClean="0"/>
              <a:t>ierr</a:t>
            </a:r>
            <a:r>
              <a:rPr lang="en-US" sz="1400" dirty="0" smtClean="0"/>
              <a:t>)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 ! obtains the rank of current MPI process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call</a:t>
            </a:r>
            <a:r>
              <a:rPr lang="en-US" sz="1400" dirty="0" smtClean="0"/>
              <a:t> </a:t>
            </a:r>
            <a:r>
              <a:rPr lang="en-US" sz="1400" dirty="0" err="1" smtClean="0"/>
              <a:t>MPI_Comm_size</a:t>
            </a:r>
            <a:r>
              <a:rPr lang="en-US" sz="1400" dirty="0" smtClean="0"/>
              <a:t>(MPI_COMM_WORLD, </a:t>
            </a:r>
            <a:r>
              <a:rPr lang="en-US" sz="1400" dirty="0" err="1" smtClean="0"/>
              <a:t>numtasks</a:t>
            </a:r>
            <a:r>
              <a:rPr lang="en-US" sz="1400" dirty="0" smtClean="0"/>
              <a:t>, </a:t>
            </a:r>
            <a:r>
              <a:rPr lang="en-US" sz="1400" dirty="0" err="1" smtClean="0"/>
              <a:t>ierr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! obtains the total number of MPI processes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   if</a:t>
            </a:r>
            <a:r>
              <a:rPr lang="en-US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my_rank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.ne. </a:t>
            </a:r>
            <a:r>
              <a:rPr lang="en-US" sz="1400" dirty="0" smtClean="0"/>
              <a:t>ROOT ) </a:t>
            </a:r>
            <a:r>
              <a:rPr lang="en-US" sz="1400" dirty="0" smtClean="0">
                <a:solidFill>
                  <a:srgbClr val="FF0000"/>
                </a:solidFill>
              </a:rPr>
              <a:t>then 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	call</a:t>
            </a:r>
            <a:r>
              <a:rPr lang="en-US" sz="1400" dirty="0" smtClean="0"/>
              <a:t> </a:t>
            </a:r>
            <a:r>
              <a:rPr lang="en-US" sz="1400" dirty="0" err="1" smtClean="0"/>
              <a:t>MPI_Send</a:t>
            </a:r>
            <a:r>
              <a:rPr lang="en-US" sz="1400" dirty="0" smtClean="0"/>
              <a:t>(</a:t>
            </a:r>
            <a:r>
              <a:rPr lang="en-US" sz="1400" dirty="0" err="1" smtClean="0"/>
              <a:t>my_rank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00B0F0"/>
                </a:solidFill>
              </a:rPr>
              <a:t>1</a:t>
            </a:r>
            <a:r>
              <a:rPr lang="en-US" sz="1400" dirty="0" smtClean="0"/>
              <a:t>, MPI_INT, ROOT, </a:t>
            </a:r>
            <a:r>
              <a:rPr lang="en-US" sz="1400" dirty="0" smtClean="0">
                <a:solidFill>
                  <a:srgbClr val="00B0F0"/>
                </a:solidFill>
              </a:rPr>
              <a:t>0</a:t>
            </a:r>
            <a:r>
              <a:rPr lang="en-US" sz="1400" dirty="0" smtClean="0"/>
              <a:t>, MPI_COMM_WORLD, </a:t>
            </a:r>
            <a:r>
              <a:rPr lang="en-US" sz="1400" dirty="0" err="1" smtClean="0"/>
              <a:t>ierr</a:t>
            </a:r>
            <a:r>
              <a:rPr lang="en-US" sz="1400" dirty="0" smtClean="0"/>
              <a:t>) </a:t>
            </a:r>
            <a:endParaRPr lang="en-US" sz="14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   else</a:t>
            </a:r>
            <a:r>
              <a:rPr lang="en-US" sz="1400" dirty="0" smtClean="0"/>
              <a:t>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	do</a:t>
            </a:r>
            <a:r>
              <a:rPr lang="en-US" sz="1400" dirty="0" smtClean="0"/>
              <a:t> </a:t>
            </a:r>
            <a:r>
              <a:rPr lang="en-US" sz="1400" dirty="0" smtClean="0"/>
              <a:t>p = </a:t>
            </a:r>
            <a:r>
              <a:rPr lang="en-US" sz="1400" dirty="0" smtClean="0">
                <a:solidFill>
                  <a:srgbClr val="00B0F0"/>
                </a:solidFill>
              </a:rPr>
              <a:t>1</a:t>
            </a:r>
            <a:r>
              <a:rPr lang="en-US" sz="1400" dirty="0" smtClean="0"/>
              <a:t>,numtasks-</a:t>
            </a:r>
            <a:r>
              <a:rPr lang="en-US" sz="1400" dirty="0" smtClean="0">
                <a:solidFill>
                  <a:srgbClr val="00B0F0"/>
                </a:solidFill>
              </a:rPr>
              <a:t>1 </a:t>
            </a:r>
            <a:endParaRPr lang="en-US" sz="1400" dirty="0" smtClean="0">
              <a:solidFill>
                <a:srgbClr val="00B0F0"/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		call </a:t>
            </a:r>
            <a:r>
              <a:rPr lang="en-US" sz="1400" dirty="0" err="1" smtClean="0"/>
              <a:t>MPI_Recv</a:t>
            </a:r>
            <a:r>
              <a:rPr lang="en-US" sz="1400" dirty="0" smtClean="0"/>
              <a:t>(</a:t>
            </a:r>
            <a:r>
              <a:rPr lang="en-US" sz="1400" dirty="0" err="1" smtClean="0"/>
              <a:t>recv_rank</a:t>
            </a:r>
            <a:r>
              <a:rPr lang="en-US" sz="1400" dirty="0" smtClean="0"/>
              <a:t>, 1, MPI_INT, p, 0, MPI_COMM_WORLD, status, </a:t>
            </a:r>
            <a:r>
              <a:rPr lang="en-US" sz="1400" dirty="0" err="1" smtClean="0"/>
              <a:t>ierr</a:t>
            </a:r>
            <a:r>
              <a:rPr lang="en-US" sz="1400" dirty="0" smtClean="0"/>
              <a:t>) </a:t>
            </a:r>
            <a:endParaRPr lang="en-US" sz="14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		print </a:t>
            </a:r>
            <a:r>
              <a:rPr lang="en-US" sz="1400" dirty="0" smtClean="0">
                <a:solidFill>
                  <a:srgbClr val="00B0F0"/>
                </a:solidFill>
              </a:rPr>
              <a:t>*,"Greetings from Process ", </a:t>
            </a:r>
            <a:r>
              <a:rPr lang="en-US" sz="1400" dirty="0" err="1" smtClean="0"/>
              <a:t>recv_rank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	end </a:t>
            </a:r>
            <a:r>
              <a:rPr lang="en-US" sz="1400" dirty="0" smtClean="0">
                <a:solidFill>
                  <a:srgbClr val="FF0000"/>
                </a:solidFill>
              </a:rPr>
              <a:t>do 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   end </a:t>
            </a:r>
            <a:r>
              <a:rPr lang="en-US" sz="1400" dirty="0" smtClean="0">
                <a:solidFill>
                  <a:srgbClr val="FF0000"/>
                </a:solidFill>
              </a:rPr>
              <a:t>if 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call </a:t>
            </a:r>
            <a:r>
              <a:rPr lang="en-US" sz="1400" dirty="0" err="1" smtClean="0"/>
              <a:t>MPI_Finalize</a:t>
            </a:r>
            <a:r>
              <a:rPr lang="en-US" sz="1400" dirty="0" smtClean="0"/>
              <a:t>(</a:t>
            </a:r>
            <a:r>
              <a:rPr lang="en-US" sz="1400" dirty="0" err="1" smtClean="0"/>
              <a:t>ierr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! Finalizes MPI calls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en-US" sz="14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400" dirty="0" smtClean="0">
                <a:solidFill>
                  <a:srgbClr val="FF0000"/>
                </a:solidFill>
              </a:rPr>
              <a:t>end </a:t>
            </a:r>
            <a:r>
              <a:rPr lang="en-US" sz="1400" dirty="0" smtClean="0">
                <a:solidFill>
                  <a:srgbClr val="FF0000"/>
                </a:solidFill>
              </a:rPr>
              <a:t>program </a:t>
            </a:r>
            <a:r>
              <a:rPr lang="en-US" sz="1400" dirty="0" smtClean="0"/>
              <a:t>greetings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58762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200" dirty="0" smtClean="0"/>
              <a:t>Send and R</a:t>
            </a:r>
            <a:r>
              <a:rPr lang="en-US" sz="3200" dirty="0" smtClean="0"/>
              <a:t>eceive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smtClean="0"/>
              <a:t>An Example : Numerical Integration using Trapezoidal rule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914400"/>
            <a:ext cx="2286000" cy="206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914400"/>
            <a:ext cx="5410200" cy="57912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! Serial Trapezoid Rule Program ! [f(x0)/2 + f(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xn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)/2 + f(x1) + ... + f(xn-1)]*h 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program</a:t>
            </a:r>
            <a:r>
              <a:rPr lang="en-US" sz="1200" dirty="0" smtClean="0"/>
              <a:t> </a:t>
            </a:r>
            <a:r>
              <a:rPr lang="en-US" sz="1200" dirty="0" err="1" smtClean="0"/>
              <a:t>serial_trapezoid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real</a:t>
            </a:r>
            <a:r>
              <a:rPr lang="en-US" sz="1200" dirty="0" smtClean="0"/>
              <a:t> </a:t>
            </a:r>
            <a:r>
              <a:rPr lang="en-US" sz="1200" dirty="0" smtClean="0"/>
              <a:t>:: integral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! definite integral result 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err="1" smtClean="0">
                <a:solidFill>
                  <a:srgbClr val="FF0000"/>
                </a:solidFill>
              </a:rPr>
              <a:t>real,parameter</a:t>
            </a:r>
            <a:r>
              <a:rPr lang="en-US" sz="1200" dirty="0" smtClean="0"/>
              <a:t> </a:t>
            </a:r>
            <a:r>
              <a:rPr lang="en-US" sz="1200" dirty="0" smtClean="0"/>
              <a:t>:: a=</a:t>
            </a:r>
            <a:r>
              <a:rPr lang="en-US" sz="1200" dirty="0" smtClean="0">
                <a:solidFill>
                  <a:srgbClr val="00B0F0"/>
                </a:solidFill>
              </a:rPr>
              <a:t>0.0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! left end point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err="1" smtClean="0">
                <a:solidFill>
                  <a:srgbClr val="FF0000"/>
                </a:solidFill>
              </a:rPr>
              <a:t>real,parameter</a:t>
            </a:r>
            <a:r>
              <a:rPr lang="en-US" sz="1200" dirty="0" smtClean="0"/>
              <a:t> </a:t>
            </a:r>
            <a:r>
              <a:rPr lang="en-US" sz="1200" dirty="0" smtClean="0"/>
              <a:t>:: b=</a:t>
            </a:r>
            <a:r>
              <a:rPr lang="en-US" sz="1200" dirty="0" smtClean="0">
                <a:solidFill>
                  <a:srgbClr val="00B0F0"/>
                </a:solidFill>
              </a:rPr>
              <a:t>1.0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! right end point 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err="1" smtClean="0">
                <a:solidFill>
                  <a:srgbClr val="FF0000"/>
                </a:solidFill>
              </a:rPr>
              <a:t>integer,parameter</a:t>
            </a:r>
            <a:r>
              <a:rPr lang="en-US" sz="1200" dirty="0" smtClean="0"/>
              <a:t> </a:t>
            </a:r>
            <a:r>
              <a:rPr lang="en-US" sz="1200" dirty="0" smtClean="0"/>
              <a:t>:: N=</a:t>
            </a:r>
            <a:r>
              <a:rPr lang="en-US" sz="1200" dirty="0" smtClean="0">
                <a:solidFill>
                  <a:srgbClr val="00B0F0"/>
                </a:solidFill>
              </a:rPr>
              <a:t>100000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! number of subdivisions 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real</a:t>
            </a:r>
            <a:r>
              <a:rPr lang="en-US" sz="1200" dirty="0" smtClean="0"/>
              <a:t> </a:t>
            </a:r>
            <a:r>
              <a:rPr lang="en-US" sz="1200" dirty="0" smtClean="0"/>
              <a:t>:: h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! base width of subdivision 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real</a:t>
            </a:r>
            <a:r>
              <a:rPr lang="en-US" sz="1200" dirty="0" smtClean="0"/>
              <a:t> </a:t>
            </a:r>
            <a:r>
              <a:rPr lang="en-US" sz="1200" dirty="0" smtClean="0"/>
              <a:t>:: </a:t>
            </a:r>
            <a:r>
              <a:rPr lang="en-US" sz="1200" dirty="0" smtClean="0"/>
              <a:t>x, </a:t>
            </a:r>
            <a:r>
              <a:rPr lang="en-US" sz="1200" dirty="0" err="1" smtClean="0"/>
              <a:t>fx</a:t>
            </a:r>
            <a:r>
              <a:rPr lang="en-US" sz="1200" dirty="0" smtClean="0"/>
              <a:t>, </a:t>
            </a:r>
            <a:r>
              <a:rPr lang="en-US" sz="1200" dirty="0" err="1" smtClean="0"/>
              <a:t>fa</a:t>
            </a:r>
            <a:r>
              <a:rPr lang="en-US" sz="1200" dirty="0" smtClean="0"/>
              <a:t>, </a:t>
            </a:r>
            <a:r>
              <a:rPr lang="en-US" sz="1200" dirty="0" err="1" smtClean="0"/>
              <a:t>fb</a:t>
            </a:r>
            <a:r>
              <a:rPr lang="en-US" sz="1200" dirty="0" smtClean="0"/>
              <a:t>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integer </a:t>
            </a:r>
            <a:r>
              <a:rPr lang="en-US" sz="1200" dirty="0" smtClean="0"/>
              <a:t>::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/>
              <a:t>h </a:t>
            </a:r>
            <a:r>
              <a:rPr lang="en-US" sz="1200" dirty="0" smtClean="0"/>
              <a:t>= (b-a)/N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  call</a:t>
            </a:r>
            <a:r>
              <a:rPr lang="en-US" sz="1200" dirty="0" smtClean="0"/>
              <a:t> </a:t>
            </a:r>
            <a:r>
              <a:rPr lang="en-US" sz="1200" dirty="0" smtClean="0"/>
              <a:t>f(</a:t>
            </a:r>
            <a:r>
              <a:rPr lang="en-US" sz="1200" dirty="0" err="1" smtClean="0"/>
              <a:t>a,fa</a:t>
            </a:r>
            <a:r>
              <a:rPr lang="en-US" sz="1200" dirty="0" smtClean="0"/>
              <a:t>)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  call</a:t>
            </a:r>
            <a:r>
              <a:rPr lang="en-US" sz="1200" dirty="0" smtClean="0"/>
              <a:t> </a:t>
            </a:r>
            <a:r>
              <a:rPr lang="en-US" sz="1200" dirty="0" smtClean="0"/>
              <a:t>f(</a:t>
            </a:r>
            <a:r>
              <a:rPr lang="en-US" sz="1200" dirty="0" err="1" smtClean="0"/>
              <a:t>b,fb</a:t>
            </a:r>
            <a:r>
              <a:rPr lang="en-US" sz="1200" dirty="0" smtClean="0"/>
              <a:t>)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/>
              <a:t>integral </a:t>
            </a:r>
            <a:r>
              <a:rPr lang="en-US" sz="1200" dirty="0" smtClean="0"/>
              <a:t>= (</a:t>
            </a:r>
            <a:r>
              <a:rPr lang="en-US" sz="1200" dirty="0" err="1" smtClean="0"/>
              <a:t>fa+fb</a:t>
            </a:r>
            <a:r>
              <a:rPr lang="en-US" sz="1200" dirty="0" smtClean="0"/>
              <a:t>)/</a:t>
            </a:r>
            <a:r>
              <a:rPr lang="en-US" sz="1200" dirty="0" smtClean="0">
                <a:solidFill>
                  <a:srgbClr val="00B0F0"/>
                </a:solidFill>
              </a:rPr>
              <a:t>2.0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/>
              <a:t>x </a:t>
            </a:r>
            <a:r>
              <a:rPr lang="en-US" sz="1200" dirty="0" smtClean="0"/>
              <a:t>= a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  do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=1,N-1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/>
              <a:t>	x </a:t>
            </a:r>
            <a:r>
              <a:rPr lang="en-US" sz="1200" dirty="0" smtClean="0"/>
              <a:t>= </a:t>
            </a:r>
            <a:r>
              <a:rPr lang="en-US" sz="1200" dirty="0" err="1" smtClean="0"/>
              <a:t>x+h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	call </a:t>
            </a:r>
            <a:r>
              <a:rPr lang="en-US" sz="1200" dirty="0" smtClean="0"/>
              <a:t>f(</a:t>
            </a:r>
            <a:r>
              <a:rPr lang="en-US" sz="1200" dirty="0" err="1" smtClean="0"/>
              <a:t>x,fx</a:t>
            </a:r>
            <a:r>
              <a:rPr lang="en-US" sz="1200" dirty="0" smtClean="0"/>
              <a:t>)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/>
              <a:t>	integral </a:t>
            </a:r>
            <a:r>
              <a:rPr lang="en-US" sz="1200" dirty="0" smtClean="0"/>
              <a:t>= integral + </a:t>
            </a:r>
            <a:r>
              <a:rPr lang="en-US" sz="1200" dirty="0" err="1" smtClean="0"/>
              <a:t>fx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  end </a:t>
            </a:r>
            <a:r>
              <a:rPr lang="en-US" sz="1200" dirty="0" smtClean="0">
                <a:solidFill>
                  <a:srgbClr val="FF0000"/>
                </a:solidFill>
              </a:rPr>
              <a:t>do 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/>
              <a:t>integral </a:t>
            </a:r>
            <a:r>
              <a:rPr lang="en-US" sz="1200" dirty="0" smtClean="0"/>
              <a:t>= integral*h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print 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,</a:t>
            </a:r>
            <a:r>
              <a:rPr lang="en-US" sz="1200" dirty="0" smtClean="0">
                <a:solidFill>
                  <a:srgbClr val="00B0F0"/>
                </a:solidFill>
              </a:rPr>
              <a:t>"WITH N="</a:t>
            </a:r>
            <a:r>
              <a:rPr lang="en-US" sz="1200" dirty="0" smtClean="0"/>
              <a:t>, N, </a:t>
            </a:r>
            <a:r>
              <a:rPr lang="en-US" sz="1200" dirty="0" smtClean="0">
                <a:solidFill>
                  <a:srgbClr val="00B0F0"/>
                </a:solidFill>
              </a:rPr>
              <a:t>" TRAPEZOIDS, INTEGRAL="</a:t>
            </a:r>
            <a:r>
              <a:rPr lang="en-US" sz="1200" dirty="0" smtClean="0"/>
              <a:t>, integral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end </a:t>
            </a:r>
            <a:r>
              <a:rPr lang="en-US" sz="1200" dirty="0" smtClean="0">
                <a:solidFill>
                  <a:srgbClr val="FF0000"/>
                </a:solidFill>
              </a:rPr>
              <a:t>program </a:t>
            </a:r>
            <a:r>
              <a:rPr lang="en-US" sz="1200" dirty="0" err="1" smtClean="0"/>
              <a:t>serial_trapezoid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subroutine </a:t>
            </a:r>
            <a:r>
              <a:rPr lang="en-US" sz="1200" dirty="0" smtClean="0"/>
              <a:t>f(</a:t>
            </a:r>
            <a:r>
              <a:rPr lang="en-US" sz="1200" dirty="0" err="1" smtClean="0"/>
              <a:t>x,y</a:t>
            </a:r>
            <a:r>
              <a:rPr lang="en-US" sz="1200" dirty="0" smtClean="0"/>
              <a:t>)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  real </a:t>
            </a:r>
            <a:r>
              <a:rPr lang="en-US" sz="1200" dirty="0" smtClean="0"/>
              <a:t>:: </a:t>
            </a:r>
            <a:r>
              <a:rPr lang="en-US" sz="1200" dirty="0" err="1" smtClean="0"/>
              <a:t>x,y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/>
              <a:t>  y </a:t>
            </a:r>
            <a:r>
              <a:rPr lang="en-US" sz="1200" dirty="0" smtClean="0"/>
              <a:t>= exp(x*x) </a:t>
            </a:r>
            <a:endParaRPr lang="en-US" sz="1200" dirty="0" smtClean="0"/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1200" dirty="0" smtClean="0">
                <a:solidFill>
                  <a:srgbClr val="FF0000"/>
                </a:solidFill>
              </a:rPr>
              <a:t>end </a:t>
            </a:r>
            <a:r>
              <a:rPr lang="en-US" sz="1200" dirty="0" smtClean="0">
                <a:solidFill>
                  <a:srgbClr val="FF0000"/>
                </a:solidFill>
              </a:rPr>
              <a:t>subroutine </a:t>
            </a:r>
            <a:r>
              <a:rPr lang="en-US" sz="1200" dirty="0" smtClean="0"/>
              <a:t>f 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Parallelizing the trapezoidal rule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29400" y="4191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0" y="4191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3800" y="4191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1000" y="41910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052917"/>
            <a:ext cx="2438400" cy="206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477000" y="4800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we have 4 processors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914400"/>
            <a:ext cx="5410200" cy="57912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MPI Trapezoid Rule Program */ ! [f(x0)/2 + f(</a:t>
            </a:r>
            <a:r>
              <a:rPr lang="en-US" sz="1100" dirty="0" err="1" smtClean="0">
                <a:solidFill>
                  <a:schemeClr val="bg1">
                    <a:lumMod val="85000"/>
                  </a:schemeClr>
                </a:solidFill>
              </a:rPr>
              <a:t>xn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)/2 + f(x1) + ... + f(xn-1)]*h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*/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program</a:t>
            </a:r>
            <a:r>
              <a:rPr lang="en-US" sz="1100" dirty="0" smtClean="0"/>
              <a:t> </a:t>
            </a:r>
            <a:r>
              <a:rPr lang="en-US" sz="1100" dirty="0" smtClean="0"/>
              <a:t>trapezoid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use</a:t>
            </a:r>
            <a:r>
              <a:rPr lang="en-US" sz="1100" dirty="0" smtClean="0"/>
              <a:t> </a:t>
            </a:r>
            <a:r>
              <a:rPr lang="en-US" sz="1100" dirty="0" err="1" smtClean="0"/>
              <a:t>mpi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implicit </a:t>
            </a:r>
            <a:r>
              <a:rPr lang="en-US" sz="1100" dirty="0" smtClean="0">
                <a:solidFill>
                  <a:srgbClr val="FF0000"/>
                </a:solidFill>
              </a:rPr>
              <a:t>none </a:t>
            </a:r>
            <a:endParaRPr lang="en-US" sz="1100" dirty="0" smtClean="0">
              <a:solidFill>
                <a:srgbClr val="FF000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real </a:t>
            </a:r>
            <a:r>
              <a:rPr lang="en-US" sz="1100" dirty="0" smtClean="0"/>
              <a:t>:: integral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definite integral result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real</a:t>
            </a:r>
            <a:r>
              <a:rPr lang="en-US" sz="1100" dirty="0" smtClean="0"/>
              <a:t>, parameter :: a=0.0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left end point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real</a:t>
            </a:r>
            <a:r>
              <a:rPr lang="en-US" sz="1100" dirty="0" smtClean="0"/>
              <a:t>, parameter :: b=1.0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right end point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real</a:t>
            </a:r>
            <a:r>
              <a:rPr lang="en-US" sz="1100" dirty="0" smtClean="0"/>
              <a:t>, parameter :: N=100000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number of subdivisions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real</a:t>
            </a:r>
            <a:r>
              <a:rPr lang="en-US" sz="1100" dirty="0" smtClean="0"/>
              <a:t> </a:t>
            </a:r>
            <a:r>
              <a:rPr lang="en-US" sz="1100" dirty="0" smtClean="0"/>
              <a:t>:: h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base width of subdivision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real </a:t>
            </a:r>
            <a:r>
              <a:rPr lang="en-US" sz="1100" dirty="0" smtClean="0"/>
              <a:t>:: x,y,local_y1,local_y2, y1,y2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integer</a:t>
            </a:r>
            <a:r>
              <a:rPr lang="en-US" sz="1100" dirty="0" smtClean="0"/>
              <a:t> </a:t>
            </a:r>
            <a:r>
              <a:rPr lang="en-US" sz="1100" dirty="0" smtClean="0"/>
              <a:t>::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integer</a:t>
            </a:r>
            <a:r>
              <a:rPr lang="en-US" sz="1100" dirty="0" smtClean="0"/>
              <a:t> </a:t>
            </a:r>
            <a:r>
              <a:rPr lang="en-US" sz="1100" dirty="0" smtClean="0"/>
              <a:t>:: </a:t>
            </a:r>
            <a:r>
              <a:rPr lang="en-US" sz="1100" dirty="0" err="1" smtClean="0"/>
              <a:t>my_rank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integer</a:t>
            </a:r>
            <a:r>
              <a:rPr lang="en-US" sz="1100" dirty="0" smtClean="0"/>
              <a:t> </a:t>
            </a:r>
            <a:r>
              <a:rPr lang="en-US" sz="1100" dirty="0" smtClean="0"/>
              <a:t>:: </a:t>
            </a:r>
            <a:r>
              <a:rPr lang="en-US" sz="1100" dirty="0" err="1" smtClean="0"/>
              <a:t>numprocs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we will need some local variables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real </a:t>
            </a:r>
            <a:r>
              <a:rPr lang="en-US" sz="1100" dirty="0" smtClean="0"/>
              <a:t>:: </a:t>
            </a:r>
            <a:r>
              <a:rPr lang="en-US" sz="1100" dirty="0" err="1" smtClean="0"/>
              <a:t>local_a</a:t>
            </a:r>
            <a:r>
              <a:rPr lang="en-US" sz="1100" dirty="0" smtClean="0"/>
              <a:t>, </a:t>
            </a:r>
            <a:r>
              <a:rPr lang="en-US" sz="1100" dirty="0" err="1" smtClean="0"/>
              <a:t>local_b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integer</a:t>
            </a:r>
            <a:r>
              <a:rPr lang="en-US" sz="1100" dirty="0" smtClean="0"/>
              <a:t> </a:t>
            </a:r>
            <a:r>
              <a:rPr lang="en-US" sz="1100" dirty="0" smtClean="0"/>
              <a:t>:: </a:t>
            </a:r>
            <a:r>
              <a:rPr lang="en-US" sz="1100" dirty="0" err="1" smtClean="0"/>
              <a:t>local_N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real</a:t>
            </a:r>
            <a:r>
              <a:rPr lang="en-US" sz="1100" dirty="0" smtClean="0"/>
              <a:t> </a:t>
            </a:r>
            <a:r>
              <a:rPr lang="en-US" sz="1100" dirty="0" smtClean="0"/>
              <a:t>:: </a:t>
            </a:r>
            <a:r>
              <a:rPr lang="en-US" sz="1100" dirty="0" err="1" smtClean="0"/>
              <a:t>lcl_integral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integer</a:t>
            </a:r>
            <a:r>
              <a:rPr lang="en-US" sz="1100" dirty="0" smtClean="0"/>
              <a:t> </a:t>
            </a:r>
            <a:r>
              <a:rPr lang="en-US" sz="1100" dirty="0" smtClean="0"/>
              <a:t>:: </a:t>
            </a:r>
            <a:r>
              <a:rPr lang="en-US" sz="1100" dirty="0" err="1" smtClean="0"/>
              <a:t>ierr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err="1" smtClean="0">
                <a:solidFill>
                  <a:srgbClr val="FF0000"/>
                </a:solidFill>
              </a:rPr>
              <a:t>i</a:t>
            </a:r>
            <a:r>
              <a:rPr lang="en-US" sz="1100" dirty="0" err="1" smtClean="0">
                <a:solidFill>
                  <a:srgbClr val="FF0000"/>
                </a:solidFill>
              </a:rPr>
              <a:t>nteger,parameter</a:t>
            </a:r>
            <a:r>
              <a:rPr lang="en-US" sz="1100" dirty="0" smtClean="0"/>
              <a:t> </a:t>
            </a:r>
            <a:r>
              <a:rPr lang="en-US" sz="1100" dirty="0" smtClean="0"/>
              <a:t>:: </a:t>
            </a:r>
            <a:r>
              <a:rPr lang="en-US" sz="1100" dirty="0" err="1" smtClean="0"/>
              <a:t>dest</a:t>
            </a:r>
            <a:r>
              <a:rPr lang="en-US" sz="1100" dirty="0" smtClean="0"/>
              <a:t> = 0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real</a:t>
            </a:r>
            <a:r>
              <a:rPr lang="en-US" sz="1100" dirty="0" smtClean="0"/>
              <a:t> </a:t>
            </a:r>
            <a:r>
              <a:rPr lang="en-US" sz="1100" dirty="0" smtClean="0"/>
              <a:t>:: </a:t>
            </a:r>
            <a:r>
              <a:rPr lang="en-US" sz="1100" dirty="0" err="1" smtClean="0"/>
              <a:t>recv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a variable to receive results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integer </a:t>
            </a:r>
            <a:r>
              <a:rPr lang="en-US" sz="1100" dirty="0" smtClean="0"/>
              <a:t>:: status(MPI_STATUS_SIZE)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/>
              <a:t>h </a:t>
            </a:r>
            <a:r>
              <a:rPr lang="en-US" sz="1100" dirty="0" smtClean="0"/>
              <a:t>= (b-a)/N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! we assume we use the same integration step on all processes ! MPI programming begins 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 </a:t>
            </a:r>
            <a:r>
              <a:rPr lang="en-US" sz="1100" dirty="0" err="1" smtClean="0"/>
              <a:t>MPI_Init</a:t>
            </a:r>
            <a:r>
              <a:rPr lang="en-US" sz="1100" dirty="0" smtClean="0"/>
              <a:t>(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MPI_Comm_size</a:t>
            </a:r>
            <a:r>
              <a:rPr lang="en-US" sz="1100" dirty="0" smtClean="0"/>
              <a:t>(MPI_COMM_WORLD, </a:t>
            </a:r>
            <a:r>
              <a:rPr lang="en-US" sz="1100" dirty="0" err="1" smtClean="0"/>
              <a:t>numprocs</a:t>
            </a:r>
            <a:r>
              <a:rPr lang="en-US" sz="1100" dirty="0" smtClean="0"/>
              <a:t>, </a:t>
            </a:r>
            <a:r>
              <a:rPr lang="en-US" sz="1100" dirty="0" err="1" smtClean="0"/>
              <a:t>ierr</a:t>
            </a:r>
            <a:r>
              <a:rPr lang="en-US" sz="1100" dirty="0" smtClean="0"/>
              <a:t>) </a:t>
            </a:r>
            <a:endParaRPr lang="en-US" sz="11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100" dirty="0" smtClean="0">
                <a:solidFill>
                  <a:srgbClr val="FF0000"/>
                </a:solidFill>
              </a:rPr>
              <a:t>call</a:t>
            </a:r>
            <a:r>
              <a:rPr lang="en-US" sz="1100" dirty="0" smtClean="0"/>
              <a:t> </a:t>
            </a:r>
            <a:r>
              <a:rPr lang="en-US" sz="1100" dirty="0" err="1" smtClean="0"/>
              <a:t>MPI_Comm_rank</a:t>
            </a:r>
            <a:r>
              <a:rPr lang="en-US" sz="1100" dirty="0" smtClean="0"/>
              <a:t>(MPI_COMM_WORLD, </a:t>
            </a:r>
            <a:r>
              <a:rPr lang="en-US" sz="1100" dirty="0" err="1" smtClean="0"/>
              <a:t>my_rank</a:t>
            </a:r>
            <a:r>
              <a:rPr lang="en-US" sz="1100" dirty="0" smtClean="0"/>
              <a:t>, </a:t>
            </a:r>
            <a:r>
              <a:rPr lang="en-US" sz="1100" dirty="0" err="1" smtClean="0"/>
              <a:t>ierr</a:t>
            </a:r>
            <a:r>
              <a:rPr lang="en-US" sz="1100" dirty="0" smtClean="0"/>
              <a:t>)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490</TotalTime>
  <Words>1672</Words>
  <Application>Microsoft Office PowerPoint</Application>
  <PresentationFormat>On-screen Show (4:3)</PresentationFormat>
  <Paragraphs>279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A Hands-on Session                 on Message Passing Interface</vt:lpstr>
      <vt:lpstr>Cloning the Repository</vt:lpstr>
      <vt:lpstr>Parallel Computing models(Flynn’s Taxonomy) </vt:lpstr>
      <vt:lpstr>Initialization, Rank, Size and finalize </vt:lpstr>
      <vt:lpstr>Helloworld</vt:lpstr>
      <vt:lpstr>Slide 6</vt:lpstr>
      <vt:lpstr>Slide 7</vt:lpstr>
      <vt:lpstr>An Example : Numerical Integration using Trapezoidal rule</vt:lpstr>
      <vt:lpstr>Parallelizing the trapezoidal rule</vt:lpstr>
      <vt:lpstr>Slide 10</vt:lpstr>
      <vt:lpstr>I/O on Parallel Systems</vt:lpstr>
      <vt:lpstr>I/O on Parallel Systems</vt:lpstr>
      <vt:lpstr>MPI_Bcast, MPI_Reduce and MPI_Allreduce</vt:lpstr>
      <vt:lpstr>Trapezoidal rule using collective communication</vt:lpstr>
      <vt:lpstr>Trapezoidal rule using collective communication</vt:lpstr>
      <vt:lpstr>Gather, Scatter, AllGather and AllScatter</vt:lpstr>
      <vt:lpstr>Gather, Scatter and AllGather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Hands-on Session                 on Message Passing Interface</dc:title>
  <dc:creator/>
  <cp:lastModifiedBy>VISHNU</cp:lastModifiedBy>
  <cp:revision>60</cp:revision>
  <dcterms:created xsi:type="dcterms:W3CDTF">2006-08-16T00:00:00Z</dcterms:created>
  <dcterms:modified xsi:type="dcterms:W3CDTF">2016-07-11T14:22:24Z</dcterms:modified>
</cp:coreProperties>
</file>