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5">
          <p15:clr>
            <a:srgbClr val="A4A3A4"/>
          </p15:clr>
        </p15:guide>
        <p15:guide id="2" pos="8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vacek, Jillian" initials="KJ" lastIdx="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56D"/>
    <a:srgbClr val="FF0000"/>
    <a:srgbClr val="692255"/>
    <a:srgbClr val="7EB442"/>
    <a:srgbClr val="25685E"/>
    <a:srgbClr val="D42F39"/>
    <a:srgbClr val="6E7F8D"/>
    <a:srgbClr val="3AADD7"/>
    <a:srgbClr val="F26F28"/>
    <a:srgbClr val="5B677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autoAdjust="0"/>
    <p:restoredTop sz="98849" autoAdjust="0"/>
  </p:normalViewPr>
  <p:slideViewPr>
    <p:cSldViewPr snapToGrid="0" snapToObjects="1" showGuides="1">
      <p:cViewPr>
        <p:scale>
          <a:sx n="100" d="100"/>
          <a:sy n="100" d="100"/>
        </p:scale>
        <p:origin x="856" y="528"/>
      </p:cViewPr>
      <p:guideLst>
        <p:guide orient="horz" pos="2385"/>
        <p:guide pos="8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D1E229-73F7-B942-B918-31EF9FF022DE}" type="datetimeFigureOut">
              <a:rPr lang="en-US" smtClean="0"/>
              <a:pPr/>
              <a:t>4/19/18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393868-5E77-AB41-8E6E-2BC3707CBF4A}" type="slidenum">
              <a:rPr lang="en-US" smtClean="0"/>
              <a:pPr/>
              <a:t>‹#›</a:t>
            </a:fld>
            <a:endParaRPr lang="en-US"/>
          </a:p>
        </p:txBody>
      </p:sp>
    </p:spTree>
    <p:extLst>
      <p:ext uri="{BB962C8B-B14F-4D97-AF65-F5344CB8AC3E}">
        <p14:creationId xmlns:p14="http://schemas.microsoft.com/office/powerpoint/2010/main" val="2720459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EBAF7B-E703-E243-A042-2164804CDA0F}" type="datetimeFigureOut">
              <a:rPr lang="en-US" smtClean="0"/>
              <a:pPr/>
              <a:t>4/19/18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E1E17A-30E5-DF46-BACA-4B2E31662D29}" type="slidenum">
              <a:rPr lang="en-US" smtClean="0"/>
              <a:pPr/>
              <a:t>‹#›</a:t>
            </a:fld>
            <a:endParaRPr lang="en-US"/>
          </a:p>
        </p:txBody>
      </p:sp>
    </p:spTree>
    <p:extLst>
      <p:ext uri="{BB962C8B-B14F-4D97-AF65-F5344CB8AC3E}">
        <p14:creationId xmlns:p14="http://schemas.microsoft.com/office/powerpoint/2010/main" val="25639752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descr="Engage_Logo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91225" y="699810"/>
            <a:ext cx="5161550" cy="1166725"/>
          </a:xfrm>
          <a:prstGeom prst="rect">
            <a:avLst/>
          </a:prstGeom>
        </p:spPr>
      </p:pic>
      <p:pic>
        <p:nvPicPr>
          <p:cNvPr id="14" name="Picture 13" descr="Reversed_BH_Logo.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830979" y="4159820"/>
            <a:ext cx="3525408" cy="486936"/>
          </a:xfrm>
          <a:prstGeom prst="rect">
            <a:avLst/>
          </a:prstGeom>
        </p:spPr>
      </p:pic>
      <p:pic>
        <p:nvPicPr>
          <p:cNvPr id="2" name="Picture 1" descr="TitleSlide_V4.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6345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descr="shutterstock_223369798-3.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055810"/>
          </a:xfrm>
          <a:prstGeom prst="rect">
            <a:avLst/>
          </a:prstGeom>
        </p:spPr>
      </p:pic>
      <p:sp>
        <p:nvSpPr>
          <p:cNvPr id="9" name="Title 1"/>
          <p:cNvSpPr>
            <a:spLocks noGrp="1"/>
          </p:cNvSpPr>
          <p:nvPr>
            <p:ph type="title"/>
          </p:nvPr>
        </p:nvSpPr>
        <p:spPr>
          <a:xfrm>
            <a:off x="457200" y="107598"/>
            <a:ext cx="8229600" cy="597958"/>
          </a:xfrm>
          <a:prstGeom prst="rect">
            <a:avLst/>
          </a:prstGeom>
        </p:spPr>
        <p:txBody>
          <a:bodyPr vert="horz"/>
          <a:lstStyle>
            <a:lvl1pPr>
              <a:defRPr sz="2800">
                <a:solidFill>
                  <a:srgbClr val="202945"/>
                </a:solidFill>
                <a:latin typeface="Century Gothic"/>
                <a:cs typeface="Century Gothic"/>
              </a:defRPr>
            </a:lvl1pPr>
          </a:lstStyle>
          <a:p>
            <a:r>
              <a:rPr lang="en-US" dirty="0"/>
              <a:t>Click to edit Master title style</a:t>
            </a:r>
          </a:p>
        </p:txBody>
      </p:sp>
      <p:sp>
        <p:nvSpPr>
          <p:cNvPr id="10" name="Text Placeholder 8"/>
          <p:cNvSpPr>
            <a:spLocks noGrp="1"/>
          </p:cNvSpPr>
          <p:nvPr>
            <p:ph type="body" sz="quarter" idx="11"/>
          </p:nvPr>
        </p:nvSpPr>
        <p:spPr>
          <a:xfrm>
            <a:off x="457553" y="606779"/>
            <a:ext cx="8229248" cy="607307"/>
          </a:xfrm>
          <a:prstGeom prst="rect">
            <a:avLst/>
          </a:prstGeom>
        </p:spPr>
        <p:txBody>
          <a:bodyPr vert="horz"/>
          <a:lstStyle>
            <a:lvl1pPr marL="0" indent="0" algn="ctr">
              <a:buNone/>
              <a:defRPr sz="2400">
                <a:solidFill>
                  <a:srgbClr val="202945"/>
                </a:solidFill>
                <a:latin typeface="Century Gothic"/>
                <a:cs typeface="Century Gothic"/>
              </a:defRPr>
            </a:lvl1pPr>
          </a:lstStyle>
          <a:p>
            <a:pPr lvl="0"/>
            <a:r>
              <a:rPr lang="en-US" dirty="0"/>
              <a:t>Click to edit Master text</a:t>
            </a:r>
          </a:p>
        </p:txBody>
      </p:sp>
      <p:sp>
        <p:nvSpPr>
          <p:cNvPr id="11" name="Text Placeholder 7"/>
          <p:cNvSpPr>
            <a:spLocks noGrp="1"/>
          </p:cNvSpPr>
          <p:nvPr>
            <p:ph type="body" sz="quarter" idx="10"/>
          </p:nvPr>
        </p:nvSpPr>
        <p:spPr>
          <a:xfrm>
            <a:off x="457200" y="1312863"/>
            <a:ext cx="8229601" cy="2934581"/>
          </a:xfrm>
          <a:prstGeom prst="rect">
            <a:avLst/>
          </a:prstGeom>
        </p:spPr>
        <p:txBody>
          <a:bodyPr vert="horz"/>
          <a:lstStyle>
            <a:lvl1pPr>
              <a:buClr>
                <a:schemeClr val="accent1"/>
              </a:buClr>
              <a:defRPr sz="2800">
                <a:latin typeface="Century Gothic"/>
                <a:cs typeface="Century Gothic"/>
              </a:defRPr>
            </a:lvl1pPr>
            <a:lvl2pPr>
              <a:buClr>
                <a:schemeClr val="accent1"/>
              </a:buClr>
              <a:defRPr sz="2400">
                <a:latin typeface="Century Gothic"/>
                <a:cs typeface="Century Gothic"/>
              </a:defRPr>
            </a:lvl2pPr>
            <a:lvl3pPr>
              <a:buClr>
                <a:schemeClr val="accent1"/>
              </a:buClr>
              <a:defRPr sz="2000">
                <a:latin typeface="Century Gothic"/>
                <a:cs typeface="Century Gothic"/>
              </a:defRPr>
            </a:lvl3pPr>
            <a:lvl4pPr>
              <a:buClr>
                <a:schemeClr val="accent1"/>
              </a:buClr>
              <a:defRPr sz="1800">
                <a:latin typeface="Century Gothic"/>
                <a:cs typeface="Century Gothic"/>
              </a:defRPr>
            </a:lvl4pPr>
            <a:lvl5pPr>
              <a:buClr>
                <a:schemeClr val="accent1"/>
              </a:buClr>
              <a:defRPr sz="1800">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Footer_V1.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4231961"/>
            <a:ext cx="9144000" cy="911539"/>
          </a:xfrm>
          <a:prstGeom prst="rect">
            <a:avLst/>
          </a:prstGeom>
        </p:spPr>
      </p:pic>
    </p:spTree>
    <p:extLst>
      <p:ext uri="{BB962C8B-B14F-4D97-AF65-F5344CB8AC3E}">
        <p14:creationId xmlns:p14="http://schemas.microsoft.com/office/powerpoint/2010/main" val="348196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descr="shutterstock_261269027-2.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0" y="0"/>
            <a:ext cx="9144000" cy="5007429"/>
          </a:xfrm>
          <a:prstGeom prst="rect">
            <a:avLst/>
          </a:prstGeom>
        </p:spPr>
      </p:pic>
      <p:sp>
        <p:nvSpPr>
          <p:cNvPr id="9" name="Title 1"/>
          <p:cNvSpPr>
            <a:spLocks noGrp="1"/>
          </p:cNvSpPr>
          <p:nvPr>
            <p:ph type="title"/>
          </p:nvPr>
        </p:nvSpPr>
        <p:spPr>
          <a:xfrm>
            <a:off x="457200" y="107598"/>
            <a:ext cx="8229600" cy="597958"/>
          </a:xfrm>
          <a:prstGeom prst="rect">
            <a:avLst/>
          </a:prstGeom>
        </p:spPr>
        <p:txBody>
          <a:bodyPr vert="horz"/>
          <a:lstStyle>
            <a:lvl1pPr>
              <a:defRPr sz="2800">
                <a:solidFill>
                  <a:srgbClr val="202945"/>
                </a:solidFill>
                <a:latin typeface="Century Gothic"/>
                <a:cs typeface="Century Gothic"/>
              </a:defRPr>
            </a:lvl1pPr>
          </a:lstStyle>
          <a:p>
            <a:r>
              <a:rPr lang="en-US" dirty="0"/>
              <a:t>Click to edit Master title style</a:t>
            </a:r>
          </a:p>
        </p:txBody>
      </p:sp>
      <p:sp>
        <p:nvSpPr>
          <p:cNvPr id="10" name="Text Placeholder 8"/>
          <p:cNvSpPr>
            <a:spLocks noGrp="1"/>
          </p:cNvSpPr>
          <p:nvPr>
            <p:ph type="body" sz="quarter" idx="11"/>
          </p:nvPr>
        </p:nvSpPr>
        <p:spPr>
          <a:xfrm>
            <a:off x="457553" y="606779"/>
            <a:ext cx="8229248" cy="607307"/>
          </a:xfrm>
          <a:prstGeom prst="rect">
            <a:avLst/>
          </a:prstGeom>
        </p:spPr>
        <p:txBody>
          <a:bodyPr vert="horz"/>
          <a:lstStyle>
            <a:lvl1pPr marL="0" indent="0" algn="ctr">
              <a:buNone/>
              <a:defRPr sz="2400">
                <a:solidFill>
                  <a:srgbClr val="202945"/>
                </a:solidFill>
                <a:latin typeface="Century Gothic"/>
                <a:cs typeface="Century Gothic"/>
              </a:defRPr>
            </a:lvl1pPr>
          </a:lstStyle>
          <a:p>
            <a:pPr lvl="0"/>
            <a:r>
              <a:rPr lang="en-US" dirty="0"/>
              <a:t>Click to edit Master text</a:t>
            </a:r>
          </a:p>
        </p:txBody>
      </p:sp>
      <p:sp>
        <p:nvSpPr>
          <p:cNvPr id="11" name="Text Placeholder 7"/>
          <p:cNvSpPr>
            <a:spLocks noGrp="1"/>
          </p:cNvSpPr>
          <p:nvPr>
            <p:ph type="body" sz="quarter" idx="10"/>
          </p:nvPr>
        </p:nvSpPr>
        <p:spPr>
          <a:xfrm>
            <a:off x="457200" y="1312863"/>
            <a:ext cx="8229601" cy="2934581"/>
          </a:xfrm>
          <a:prstGeom prst="rect">
            <a:avLst/>
          </a:prstGeom>
        </p:spPr>
        <p:txBody>
          <a:bodyPr vert="horz"/>
          <a:lstStyle>
            <a:lvl1pPr>
              <a:buClr>
                <a:schemeClr val="accent1"/>
              </a:buClr>
              <a:defRPr sz="2800">
                <a:latin typeface="Century Gothic"/>
                <a:cs typeface="Century Gothic"/>
              </a:defRPr>
            </a:lvl1pPr>
            <a:lvl2pPr>
              <a:buClr>
                <a:schemeClr val="accent1"/>
              </a:buClr>
              <a:defRPr sz="2400">
                <a:latin typeface="Century Gothic"/>
                <a:cs typeface="Century Gothic"/>
              </a:defRPr>
            </a:lvl2pPr>
            <a:lvl3pPr>
              <a:buClr>
                <a:schemeClr val="accent1"/>
              </a:buClr>
              <a:defRPr sz="2000">
                <a:latin typeface="Century Gothic"/>
                <a:cs typeface="Century Gothic"/>
              </a:defRPr>
            </a:lvl3pPr>
            <a:lvl4pPr>
              <a:buClr>
                <a:schemeClr val="accent1"/>
              </a:buClr>
              <a:defRPr sz="1800">
                <a:latin typeface="Century Gothic"/>
                <a:cs typeface="Century Gothic"/>
              </a:defRPr>
            </a:lvl4pPr>
            <a:lvl5pPr>
              <a:buClr>
                <a:schemeClr val="accent1"/>
              </a:buClr>
              <a:defRPr sz="1800">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Footer_V1.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4231961"/>
            <a:ext cx="9144000" cy="911539"/>
          </a:xfrm>
          <a:prstGeom prst="rect">
            <a:avLst/>
          </a:prstGeom>
        </p:spPr>
      </p:pic>
    </p:spTree>
    <p:extLst>
      <p:ext uri="{BB962C8B-B14F-4D97-AF65-F5344CB8AC3E}">
        <p14:creationId xmlns:p14="http://schemas.microsoft.com/office/powerpoint/2010/main" val="248500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userDrawn="1"/>
        </p:nvSpPr>
        <p:spPr>
          <a:xfrm>
            <a:off x="152401" y="127000"/>
            <a:ext cx="8856134" cy="4868334"/>
          </a:xfrm>
          <a:prstGeom prst="rect">
            <a:avLst/>
          </a:prstGeom>
          <a:solidFill>
            <a:schemeClr val="bg1"/>
          </a:solidFill>
          <a:ln>
            <a:noFill/>
          </a:ln>
          <a:effectLst>
            <a:outerShdw blurRad="50800" dist="38100" dir="2700000" algn="tl"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ontent Placeholder 2"/>
          <p:cNvSpPr>
            <a:spLocks noGrp="1"/>
          </p:cNvSpPr>
          <p:nvPr>
            <p:ph idx="1" hasCustomPrompt="1"/>
          </p:nvPr>
        </p:nvSpPr>
        <p:spPr>
          <a:xfrm>
            <a:off x="152401" y="393701"/>
            <a:ext cx="8856133" cy="543363"/>
          </a:xfrm>
          <a:prstGeom prst="rect">
            <a:avLst/>
          </a:prstGeom>
        </p:spPr>
        <p:txBody>
          <a:bodyPr/>
          <a:lstStyle>
            <a:lvl1pPr marL="0" indent="0" algn="ctr">
              <a:lnSpc>
                <a:spcPct val="100000"/>
              </a:lnSpc>
              <a:buNone/>
              <a:defRPr lang="en-US" sz="2400" b="0" i="0" baseline="0" smtClean="0">
                <a:effectLst/>
                <a:latin typeface="Avenir Medium" charset="0"/>
                <a:ea typeface="Avenir Medium" charset="0"/>
                <a:cs typeface="Avenir Medium" charset="0"/>
              </a:defRPr>
            </a:lvl1pPr>
          </a:lstStyle>
          <a:p>
            <a:pPr lvl="0"/>
            <a:r>
              <a:rPr lang="en-US" dirty="0"/>
              <a:t>Title Goes Here</a:t>
            </a:r>
          </a:p>
        </p:txBody>
      </p:sp>
      <p:cxnSp>
        <p:nvCxnSpPr>
          <p:cNvPr id="10" name="Straight Connector 9"/>
          <p:cNvCxnSpPr/>
          <p:nvPr userDrawn="1"/>
        </p:nvCxnSpPr>
        <p:spPr>
          <a:xfrm>
            <a:off x="2184400" y="945299"/>
            <a:ext cx="478366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569141" y="4562788"/>
            <a:ext cx="362029" cy="363327"/>
          </a:xfrm>
          <a:prstGeom prst="rect">
            <a:avLst/>
          </a:prstGeom>
        </p:spPr>
      </p:pic>
      <p:sp>
        <p:nvSpPr>
          <p:cNvPr id="13" name="Content Placeholder 2"/>
          <p:cNvSpPr>
            <a:spLocks noGrp="1"/>
          </p:cNvSpPr>
          <p:nvPr>
            <p:ph idx="10" hasCustomPrompt="1"/>
          </p:nvPr>
        </p:nvSpPr>
        <p:spPr>
          <a:xfrm>
            <a:off x="406401" y="1358904"/>
            <a:ext cx="8593666" cy="1841499"/>
          </a:xfrm>
          <a:prstGeom prst="rect">
            <a:avLst/>
          </a:prstGeom>
        </p:spPr>
        <p:txBody>
          <a:bodyPr/>
          <a:lstStyle>
            <a:lvl1pPr marL="342900" indent="-342900" algn="l">
              <a:lnSpc>
                <a:spcPct val="100000"/>
              </a:lnSpc>
              <a:buFont typeface="Arial" charset="0"/>
              <a:buChar char="•"/>
              <a:defRPr lang="en-US" sz="1950" b="1" i="0" baseline="0" smtClean="0">
                <a:solidFill>
                  <a:schemeClr val="accent1"/>
                </a:solidFill>
                <a:effectLst/>
                <a:latin typeface="Avenir Heavy" charset="0"/>
                <a:ea typeface="Avenir Heavy" charset="0"/>
                <a:cs typeface="Avenir Heavy" charset="0"/>
              </a:defRPr>
            </a:lvl1pPr>
            <a:lvl2pPr marL="697706" indent="-354806">
              <a:tabLst/>
              <a:defRPr baseline="0"/>
            </a:lvl2pPr>
            <a:lvl3pPr marL="1040606" indent="-354806">
              <a:tabLst/>
              <a:defRPr baseline="0"/>
            </a:lvl3pPr>
          </a:lstStyle>
          <a:p>
            <a:pPr lvl="0"/>
            <a:r>
              <a:rPr lang="en-US" dirty="0"/>
              <a:t>Bullet Point #1</a:t>
            </a:r>
          </a:p>
          <a:p>
            <a:pPr lvl="1"/>
            <a:r>
              <a:rPr lang="en-US" dirty="0"/>
              <a:t>Bullet Point #2</a:t>
            </a:r>
          </a:p>
          <a:p>
            <a:pPr lvl="2"/>
            <a:r>
              <a:rPr lang="en-US" dirty="0"/>
              <a:t>Bullet Point #3</a:t>
            </a:r>
          </a:p>
          <a:p>
            <a:pPr lvl="0"/>
            <a:endParaRPr lang="en-US" dirty="0"/>
          </a:p>
        </p:txBody>
      </p:sp>
    </p:spTree>
    <p:extLst>
      <p:ext uri="{BB962C8B-B14F-4D97-AF65-F5344CB8AC3E}">
        <p14:creationId xmlns:p14="http://schemas.microsoft.com/office/powerpoint/2010/main" val="231071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98"/>
            <a:ext cx="8229600" cy="597958"/>
          </a:xfrm>
          <a:prstGeom prst="rect">
            <a:avLst/>
          </a:prstGeom>
        </p:spPr>
        <p:txBody>
          <a:bodyPr vert="horz"/>
          <a:lstStyle>
            <a:lvl1pPr>
              <a:defRPr sz="2800">
                <a:solidFill>
                  <a:schemeClr val="tx1"/>
                </a:solidFill>
                <a:latin typeface="Century Gothic"/>
                <a:cs typeface="Century Gothic"/>
              </a:defRPr>
            </a:lvl1pPr>
          </a:lstStyle>
          <a:p>
            <a:r>
              <a:rPr lang="en-US" dirty="0"/>
              <a:t>Click to edit Master title style</a:t>
            </a:r>
          </a:p>
        </p:txBody>
      </p:sp>
      <p:sp>
        <p:nvSpPr>
          <p:cNvPr id="9" name="Text Placeholder 8"/>
          <p:cNvSpPr>
            <a:spLocks noGrp="1"/>
          </p:cNvSpPr>
          <p:nvPr>
            <p:ph type="body" sz="quarter" idx="11"/>
          </p:nvPr>
        </p:nvSpPr>
        <p:spPr>
          <a:xfrm>
            <a:off x="457553" y="606779"/>
            <a:ext cx="8229248" cy="607307"/>
          </a:xfrm>
          <a:prstGeom prst="rect">
            <a:avLst/>
          </a:prstGeom>
        </p:spPr>
        <p:txBody>
          <a:bodyPr vert="horz"/>
          <a:lstStyle>
            <a:lvl1pPr marL="0" indent="0" algn="ctr">
              <a:buNone/>
              <a:defRPr sz="2400">
                <a:solidFill>
                  <a:schemeClr val="tx1"/>
                </a:solidFill>
                <a:latin typeface="Century Gothic"/>
                <a:cs typeface="Century Gothic"/>
              </a:defRPr>
            </a:lvl1pPr>
          </a:lstStyle>
          <a:p>
            <a:pPr lvl="0"/>
            <a:r>
              <a:rPr lang="en-US" dirty="0"/>
              <a:t>Click to edit Master text</a:t>
            </a:r>
          </a:p>
        </p:txBody>
      </p:sp>
      <p:sp>
        <p:nvSpPr>
          <p:cNvPr id="5" name="Text Placeholder 7"/>
          <p:cNvSpPr>
            <a:spLocks noGrp="1"/>
          </p:cNvSpPr>
          <p:nvPr>
            <p:ph type="body" sz="quarter" idx="10"/>
          </p:nvPr>
        </p:nvSpPr>
        <p:spPr>
          <a:xfrm>
            <a:off x="457200" y="1312863"/>
            <a:ext cx="8229601" cy="2934581"/>
          </a:xfrm>
          <a:prstGeom prst="rect">
            <a:avLst/>
          </a:prstGeom>
        </p:spPr>
        <p:txBody>
          <a:bodyPr vert="horz"/>
          <a:lstStyle>
            <a:lvl1pPr>
              <a:buClr>
                <a:schemeClr val="accent1"/>
              </a:buClr>
              <a:defRPr sz="2800">
                <a:latin typeface="Century Gothic"/>
                <a:cs typeface="Century Gothic"/>
              </a:defRPr>
            </a:lvl1pPr>
            <a:lvl2pPr>
              <a:buClr>
                <a:schemeClr val="accent1"/>
              </a:buClr>
              <a:defRPr sz="2400">
                <a:latin typeface="Century Gothic"/>
                <a:cs typeface="Century Gothic"/>
              </a:defRPr>
            </a:lvl2pPr>
            <a:lvl3pPr>
              <a:buClr>
                <a:schemeClr val="accent1"/>
              </a:buClr>
              <a:defRPr sz="2000">
                <a:latin typeface="Century Gothic"/>
                <a:cs typeface="Century Gothic"/>
              </a:defRPr>
            </a:lvl3pPr>
            <a:lvl4pPr>
              <a:buClr>
                <a:schemeClr val="accent1"/>
              </a:buClr>
              <a:defRPr sz="1800">
                <a:latin typeface="Century Gothic"/>
                <a:cs typeface="Century Gothic"/>
              </a:defRPr>
            </a:lvl4pPr>
            <a:lvl5pPr>
              <a:buClr>
                <a:schemeClr val="accent1"/>
              </a:buClr>
              <a:defRPr sz="1800">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503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no Bullet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57200" y="1312863"/>
            <a:ext cx="8229601" cy="2934581"/>
          </a:xfrm>
          <a:prstGeom prst="rect">
            <a:avLst/>
          </a:prstGeom>
        </p:spPr>
        <p:txBody>
          <a:bodyPr vert="horz"/>
          <a:lstStyle>
            <a:lvl1pPr marL="0" indent="0">
              <a:buClr>
                <a:schemeClr val="accent5"/>
              </a:buClr>
              <a:buNone/>
              <a:defRPr sz="2400">
                <a:solidFill>
                  <a:srgbClr val="202945"/>
                </a:solidFill>
                <a:latin typeface="Century Gothic"/>
                <a:cs typeface="Century Gothic"/>
              </a:defRPr>
            </a:lvl1pPr>
            <a:lvl2pPr marL="457200" indent="0">
              <a:buClr>
                <a:schemeClr val="accent5"/>
              </a:buClr>
              <a:buNone/>
              <a:defRPr sz="2400">
                <a:latin typeface="Century Gothic"/>
                <a:cs typeface="Century Gothic"/>
              </a:defRPr>
            </a:lvl2pPr>
            <a:lvl3pPr marL="914400" indent="0">
              <a:buClr>
                <a:schemeClr val="accent5"/>
              </a:buClr>
              <a:buNone/>
              <a:defRPr sz="2000">
                <a:latin typeface="Century Gothic"/>
                <a:cs typeface="Century Gothic"/>
              </a:defRPr>
            </a:lvl3pPr>
            <a:lvl4pPr marL="1371600" indent="0">
              <a:buClr>
                <a:schemeClr val="accent5"/>
              </a:buClr>
              <a:buNone/>
              <a:defRPr sz="1800">
                <a:latin typeface="Century Gothic"/>
                <a:cs typeface="Century Gothic"/>
              </a:defRPr>
            </a:lvl4pPr>
            <a:lvl5pPr marL="1828800" indent="0">
              <a:buClr>
                <a:schemeClr val="accent5"/>
              </a:buClr>
              <a:buNone/>
              <a:defRPr sz="1800">
                <a:latin typeface="Century Gothic"/>
                <a:cs typeface="Century Gothic"/>
              </a:defRPr>
            </a:lvl5pPr>
          </a:lstStyle>
          <a:p>
            <a:pPr lvl="0"/>
            <a:r>
              <a:rPr lang="en-US" dirty="0"/>
              <a:t>Click to edit Master text styles</a:t>
            </a:r>
          </a:p>
        </p:txBody>
      </p:sp>
      <p:sp>
        <p:nvSpPr>
          <p:cNvPr id="4" name="Title 1"/>
          <p:cNvSpPr>
            <a:spLocks noGrp="1"/>
          </p:cNvSpPr>
          <p:nvPr>
            <p:ph type="title"/>
          </p:nvPr>
        </p:nvSpPr>
        <p:spPr>
          <a:xfrm>
            <a:off x="457200" y="107598"/>
            <a:ext cx="8229600" cy="597958"/>
          </a:xfrm>
          <a:prstGeom prst="rect">
            <a:avLst/>
          </a:prstGeom>
        </p:spPr>
        <p:txBody>
          <a:bodyPr vert="horz"/>
          <a:lstStyle>
            <a:lvl1pPr>
              <a:defRPr sz="2800">
                <a:solidFill>
                  <a:srgbClr val="202945"/>
                </a:solidFill>
                <a:latin typeface="Century Gothic"/>
                <a:cs typeface="Century Gothic"/>
              </a:defRPr>
            </a:lvl1pPr>
          </a:lstStyle>
          <a:p>
            <a:r>
              <a:rPr lang="en-US" dirty="0"/>
              <a:t>Click to edit Master title style</a:t>
            </a:r>
          </a:p>
        </p:txBody>
      </p:sp>
      <p:sp>
        <p:nvSpPr>
          <p:cNvPr id="5" name="Text Placeholder 8"/>
          <p:cNvSpPr>
            <a:spLocks noGrp="1"/>
          </p:cNvSpPr>
          <p:nvPr>
            <p:ph type="body" sz="quarter" idx="11"/>
          </p:nvPr>
        </p:nvSpPr>
        <p:spPr>
          <a:xfrm>
            <a:off x="457553" y="606779"/>
            <a:ext cx="8229248" cy="607307"/>
          </a:xfrm>
          <a:prstGeom prst="rect">
            <a:avLst/>
          </a:prstGeom>
        </p:spPr>
        <p:txBody>
          <a:bodyPr vert="horz"/>
          <a:lstStyle>
            <a:lvl1pPr marL="0" indent="0" algn="ctr">
              <a:buNone/>
              <a:defRPr sz="2400">
                <a:solidFill>
                  <a:srgbClr val="202945"/>
                </a:solidFill>
                <a:latin typeface="Century Gothic"/>
                <a:cs typeface="Century Gothic"/>
              </a:defRPr>
            </a:lvl1pPr>
          </a:lstStyle>
          <a:p>
            <a:pPr lvl="0"/>
            <a:r>
              <a:rPr lang="en-US" dirty="0"/>
              <a:t>Click to edit Master text</a:t>
            </a:r>
          </a:p>
        </p:txBody>
      </p:sp>
    </p:spTree>
    <p:extLst>
      <p:ext uri="{BB962C8B-B14F-4D97-AF65-F5344CB8AC3E}">
        <p14:creationId xmlns:p14="http://schemas.microsoft.com/office/powerpoint/2010/main" val="286788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1"/>
            <a:ext cx="9144000" cy="4910667"/>
          </a:xfrm>
          <a:prstGeom prst="rect">
            <a:avLst/>
          </a:prstGeom>
          <a:solidFill>
            <a:srgbClr val="181E3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itle 1"/>
          <p:cNvSpPr>
            <a:spLocks noGrp="1"/>
          </p:cNvSpPr>
          <p:nvPr>
            <p:ph type="title"/>
          </p:nvPr>
        </p:nvSpPr>
        <p:spPr>
          <a:xfrm>
            <a:off x="457200" y="107598"/>
            <a:ext cx="8229600" cy="597958"/>
          </a:xfrm>
          <a:prstGeom prst="rect">
            <a:avLst/>
          </a:prstGeom>
        </p:spPr>
        <p:txBody>
          <a:bodyPr vert="horz"/>
          <a:lstStyle>
            <a:lvl1pPr>
              <a:defRPr sz="2800">
                <a:solidFill>
                  <a:schemeClr val="bg1"/>
                </a:solidFill>
                <a:latin typeface="Century Gothic"/>
                <a:cs typeface="Century Gothic"/>
              </a:defRPr>
            </a:lvl1pPr>
          </a:lstStyle>
          <a:p>
            <a:r>
              <a:rPr lang="en-US" dirty="0"/>
              <a:t>Click to edit Master title style</a:t>
            </a:r>
          </a:p>
        </p:txBody>
      </p:sp>
      <p:sp>
        <p:nvSpPr>
          <p:cNvPr id="13" name="Text Placeholder 8"/>
          <p:cNvSpPr>
            <a:spLocks noGrp="1"/>
          </p:cNvSpPr>
          <p:nvPr>
            <p:ph type="body" sz="quarter" idx="11"/>
          </p:nvPr>
        </p:nvSpPr>
        <p:spPr>
          <a:xfrm>
            <a:off x="457553" y="606779"/>
            <a:ext cx="8229248" cy="607307"/>
          </a:xfrm>
          <a:prstGeom prst="rect">
            <a:avLst/>
          </a:prstGeom>
        </p:spPr>
        <p:txBody>
          <a:bodyPr vert="horz"/>
          <a:lstStyle>
            <a:lvl1pPr marL="0" indent="0" algn="ctr">
              <a:buNone/>
              <a:defRPr sz="2400">
                <a:solidFill>
                  <a:schemeClr val="bg1"/>
                </a:solidFill>
                <a:latin typeface="Century Gothic"/>
                <a:cs typeface="Century Gothic"/>
              </a:defRPr>
            </a:lvl1pPr>
          </a:lstStyle>
          <a:p>
            <a:pPr lvl="0"/>
            <a:r>
              <a:rPr lang="en-US" dirty="0"/>
              <a:t>Click to edit Master text</a:t>
            </a:r>
          </a:p>
        </p:txBody>
      </p:sp>
      <p:pic>
        <p:nvPicPr>
          <p:cNvPr id="5" name="Picture 4" descr="Footer_V1.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231961"/>
            <a:ext cx="9144000" cy="911539"/>
          </a:xfrm>
          <a:prstGeom prst="rect">
            <a:avLst/>
          </a:prstGeom>
        </p:spPr>
      </p:pic>
    </p:spTree>
    <p:extLst>
      <p:ext uri="{BB962C8B-B14F-4D97-AF65-F5344CB8AC3E}">
        <p14:creationId xmlns:p14="http://schemas.microsoft.com/office/powerpoint/2010/main" val="320344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3" name="Rectangle 12"/>
          <p:cNvSpPr/>
          <p:nvPr userDrawn="1"/>
        </p:nvSpPr>
        <p:spPr>
          <a:xfrm>
            <a:off x="0" y="-1"/>
            <a:ext cx="9144000" cy="4910667"/>
          </a:xfrm>
          <a:prstGeom prst="rect">
            <a:avLst/>
          </a:prstGeom>
          <a:solidFill>
            <a:srgbClr val="181E3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itle 1"/>
          <p:cNvSpPr>
            <a:spLocks noGrp="1"/>
          </p:cNvSpPr>
          <p:nvPr>
            <p:ph type="title"/>
          </p:nvPr>
        </p:nvSpPr>
        <p:spPr>
          <a:xfrm>
            <a:off x="457200" y="107598"/>
            <a:ext cx="8229600" cy="597958"/>
          </a:xfrm>
          <a:prstGeom prst="rect">
            <a:avLst/>
          </a:prstGeom>
        </p:spPr>
        <p:txBody>
          <a:bodyPr vert="horz"/>
          <a:lstStyle>
            <a:lvl1pPr>
              <a:defRPr sz="2800">
                <a:solidFill>
                  <a:srgbClr val="FFFFFF"/>
                </a:solidFill>
                <a:latin typeface="Century Gothic"/>
                <a:cs typeface="Century Gothic"/>
              </a:defRPr>
            </a:lvl1pPr>
          </a:lstStyle>
          <a:p>
            <a:r>
              <a:rPr lang="en-US" dirty="0"/>
              <a:t>Click to edit Master title style</a:t>
            </a:r>
          </a:p>
        </p:txBody>
      </p:sp>
      <p:sp>
        <p:nvSpPr>
          <p:cNvPr id="6" name="Text Placeholder 8"/>
          <p:cNvSpPr>
            <a:spLocks noGrp="1"/>
          </p:cNvSpPr>
          <p:nvPr>
            <p:ph type="body" sz="quarter" idx="11"/>
          </p:nvPr>
        </p:nvSpPr>
        <p:spPr>
          <a:xfrm>
            <a:off x="457553" y="606779"/>
            <a:ext cx="8229248" cy="607307"/>
          </a:xfrm>
          <a:prstGeom prst="rect">
            <a:avLst/>
          </a:prstGeom>
        </p:spPr>
        <p:txBody>
          <a:bodyPr vert="horz"/>
          <a:lstStyle>
            <a:lvl1pPr marL="0" indent="0" algn="ctr">
              <a:buNone/>
              <a:defRPr sz="2400">
                <a:solidFill>
                  <a:srgbClr val="FFFFFF"/>
                </a:solidFill>
                <a:latin typeface="Century Gothic"/>
                <a:cs typeface="Century Gothic"/>
              </a:defRPr>
            </a:lvl1pPr>
          </a:lstStyle>
          <a:p>
            <a:pPr lvl="0"/>
            <a:r>
              <a:rPr lang="en-US" dirty="0"/>
              <a:t>Click to edit Master text</a:t>
            </a:r>
          </a:p>
        </p:txBody>
      </p:sp>
      <p:sp>
        <p:nvSpPr>
          <p:cNvPr id="12" name="Picture Placeholder 11"/>
          <p:cNvSpPr>
            <a:spLocks noGrp="1"/>
          </p:cNvSpPr>
          <p:nvPr>
            <p:ph type="pic" sz="quarter" idx="12"/>
          </p:nvPr>
        </p:nvSpPr>
        <p:spPr>
          <a:xfrm>
            <a:off x="1541331" y="1666444"/>
            <a:ext cx="2782455" cy="2781011"/>
          </a:xfrm>
          <a:prstGeom prst="rect">
            <a:avLst/>
          </a:prstGeom>
        </p:spPr>
        <p:txBody>
          <a:bodyPr vert="horz"/>
          <a:lstStyle/>
          <a:p>
            <a:endParaRPr lang="en-US"/>
          </a:p>
        </p:txBody>
      </p:sp>
      <p:sp>
        <p:nvSpPr>
          <p:cNvPr id="14" name="Text Placeholder 13"/>
          <p:cNvSpPr>
            <a:spLocks noGrp="1"/>
          </p:cNvSpPr>
          <p:nvPr>
            <p:ph type="body" sz="quarter" idx="13" hasCustomPrompt="1"/>
          </p:nvPr>
        </p:nvSpPr>
        <p:spPr>
          <a:xfrm>
            <a:off x="4793766" y="1666873"/>
            <a:ext cx="4205287" cy="485775"/>
          </a:xfrm>
          <a:prstGeom prst="rect">
            <a:avLst/>
          </a:prstGeom>
        </p:spPr>
        <p:txBody>
          <a:bodyPr vert="horz"/>
          <a:lstStyle>
            <a:lvl1pPr marL="0" indent="0">
              <a:buNone/>
              <a:defRPr sz="2800">
                <a:solidFill>
                  <a:schemeClr val="bg1"/>
                </a:solidFill>
              </a:defRPr>
            </a:lvl1pPr>
          </a:lstStyle>
          <a:p>
            <a:pPr lvl="0"/>
            <a:r>
              <a:rPr lang="en-US" dirty="0"/>
              <a:t>Name</a:t>
            </a:r>
          </a:p>
        </p:txBody>
      </p:sp>
      <p:sp>
        <p:nvSpPr>
          <p:cNvPr id="15" name="Text Placeholder 13"/>
          <p:cNvSpPr>
            <a:spLocks noGrp="1"/>
          </p:cNvSpPr>
          <p:nvPr>
            <p:ph type="body" sz="quarter" idx="14" hasCustomPrompt="1"/>
          </p:nvPr>
        </p:nvSpPr>
        <p:spPr>
          <a:xfrm>
            <a:off x="4793766" y="2099128"/>
            <a:ext cx="4205287" cy="485775"/>
          </a:xfrm>
          <a:prstGeom prst="rect">
            <a:avLst/>
          </a:prstGeom>
        </p:spPr>
        <p:txBody>
          <a:bodyPr vert="horz"/>
          <a:lstStyle>
            <a:lvl1pPr marL="0" indent="0">
              <a:buNone/>
              <a:defRPr sz="2400" i="1">
                <a:solidFill>
                  <a:schemeClr val="bg1"/>
                </a:solidFill>
              </a:defRPr>
            </a:lvl1pPr>
          </a:lstStyle>
          <a:p>
            <a:pPr lvl="0"/>
            <a:r>
              <a:rPr lang="en-US" dirty="0"/>
              <a:t>Title</a:t>
            </a:r>
          </a:p>
        </p:txBody>
      </p:sp>
      <p:pic>
        <p:nvPicPr>
          <p:cNvPr id="16" name="Picture 15" descr="Footer_V1.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231961"/>
            <a:ext cx="9144000" cy="911539"/>
          </a:xfrm>
          <a:prstGeom prst="rect">
            <a:avLst/>
          </a:prstGeom>
        </p:spPr>
      </p:pic>
    </p:spTree>
    <p:extLst>
      <p:ext uri="{BB962C8B-B14F-4D97-AF65-F5344CB8AC3E}">
        <p14:creationId xmlns:p14="http://schemas.microsoft.com/office/powerpoint/2010/main" val="9916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Rectangle 12"/>
          <p:cNvSpPr/>
          <p:nvPr userDrawn="1"/>
        </p:nvSpPr>
        <p:spPr>
          <a:xfrm>
            <a:off x="4385732" y="-1"/>
            <a:ext cx="4758267" cy="5143501"/>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Picture Placeholder 11"/>
          <p:cNvSpPr>
            <a:spLocks noGrp="1"/>
          </p:cNvSpPr>
          <p:nvPr>
            <p:ph type="pic" sz="quarter" idx="12"/>
          </p:nvPr>
        </p:nvSpPr>
        <p:spPr>
          <a:xfrm>
            <a:off x="0" y="-1"/>
            <a:ext cx="4385732" cy="5143501"/>
          </a:xfrm>
          <a:prstGeom prst="rect">
            <a:avLst/>
          </a:prstGeom>
        </p:spPr>
        <p:txBody>
          <a:bodyPr vert="horz"/>
          <a:lstStyle/>
          <a:p>
            <a:endParaRPr lang="en-US"/>
          </a:p>
        </p:txBody>
      </p:sp>
      <p:sp>
        <p:nvSpPr>
          <p:cNvPr id="14" name="Text Placeholder 13"/>
          <p:cNvSpPr>
            <a:spLocks noGrp="1"/>
          </p:cNvSpPr>
          <p:nvPr>
            <p:ph type="body" sz="quarter" idx="13" hasCustomPrompt="1"/>
          </p:nvPr>
        </p:nvSpPr>
        <p:spPr>
          <a:xfrm>
            <a:off x="4684905" y="1666873"/>
            <a:ext cx="4205287" cy="485775"/>
          </a:xfrm>
          <a:prstGeom prst="rect">
            <a:avLst/>
          </a:prstGeom>
        </p:spPr>
        <p:txBody>
          <a:bodyPr vert="horz"/>
          <a:lstStyle>
            <a:lvl1pPr marL="0" indent="0">
              <a:buNone/>
              <a:defRPr sz="2800">
                <a:solidFill>
                  <a:schemeClr val="accent2"/>
                </a:solidFill>
              </a:defRPr>
            </a:lvl1pPr>
          </a:lstStyle>
          <a:p>
            <a:pPr lvl="0"/>
            <a:r>
              <a:rPr lang="en-US" dirty="0"/>
              <a:t>Name</a:t>
            </a:r>
          </a:p>
        </p:txBody>
      </p:sp>
      <p:sp>
        <p:nvSpPr>
          <p:cNvPr id="15" name="Text Placeholder 13"/>
          <p:cNvSpPr>
            <a:spLocks noGrp="1"/>
          </p:cNvSpPr>
          <p:nvPr>
            <p:ph type="body" sz="quarter" idx="14" hasCustomPrompt="1"/>
          </p:nvPr>
        </p:nvSpPr>
        <p:spPr>
          <a:xfrm>
            <a:off x="4684905" y="2099128"/>
            <a:ext cx="4205287" cy="485775"/>
          </a:xfrm>
          <a:prstGeom prst="rect">
            <a:avLst/>
          </a:prstGeom>
        </p:spPr>
        <p:txBody>
          <a:bodyPr vert="horz"/>
          <a:lstStyle>
            <a:lvl1pPr marL="0" indent="0">
              <a:buNone/>
              <a:defRPr sz="2400" i="1">
                <a:solidFill>
                  <a:schemeClr val="bg1"/>
                </a:solidFill>
              </a:defRPr>
            </a:lvl1pPr>
          </a:lstStyle>
          <a:p>
            <a:pPr lvl="0"/>
            <a:r>
              <a:rPr lang="en-US" dirty="0"/>
              <a:t>Title</a:t>
            </a:r>
          </a:p>
        </p:txBody>
      </p:sp>
    </p:spTree>
    <p:extLst>
      <p:ext uri="{BB962C8B-B14F-4D97-AF65-F5344CB8AC3E}">
        <p14:creationId xmlns:p14="http://schemas.microsoft.com/office/powerpoint/2010/main" val="330779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11"/>
          <p:cNvSpPr>
            <a:spLocks noGrp="1"/>
          </p:cNvSpPr>
          <p:nvPr>
            <p:ph type="pic" sz="quarter" idx="12"/>
          </p:nvPr>
        </p:nvSpPr>
        <p:spPr>
          <a:xfrm>
            <a:off x="532139" y="1434798"/>
            <a:ext cx="975234" cy="974727"/>
          </a:xfrm>
          <a:prstGeom prst="rect">
            <a:avLst/>
          </a:prstGeom>
        </p:spPr>
        <p:txBody>
          <a:bodyPr vert="horz"/>
          <a:lstStyle>
            <a:lvl1pPr>
              <a:defRPr>
                <a:solidFill>
                  <a:srgbClr val="202945"/>
                </a:solidFill>
              </a:defRPr>
            </a:lvl1pPr>
          </a:lstStyle>
          <a:p>
            <a:endParaRPr lang="en-US" dirty="0"/>
          </a:p>
        </p:txBody>
      </p:sp>
      <p:sp>
        <p:nvSpPr>
          <p:cNvPr id="4" name="Text Placeholder 13"/>
          <p:cNvSpPr>
            <a:spLocks noGrp="1"/>
          </p:cNvSpPr>
          <p:nvPr>
            <p:ph type="body" sz="quarter" idx="13" hasCustomPrompt="1"/>
          </p:nvPr>
        </p:nvSpPr>
        <p:spPr>
          <a:xfrm>
            <a:off x="1710757" y="1434798"/>
            <a:ext cx="2872268" cy="485775"/>
          </a:xfrm>
          <a:prstGeom prst="rect">
            <a:avLst/>
          </a:prstGeom>
        </p:spPr>
        <p:txBody>
          <a:bodyPr vert="horz"/>
          <a:lstStyle>
            <a:lvl1pPr marL="0" indent="0">
              <a:buNone/>
              <a:defRPr sz="2000">
                <a:solidFill>
                  <a:srgbClr val="202945"/>
                </a:solidFill>
              </a:defRPr>
            </a:lvl1pPr>
          </a:lstStyle>
          <a:p>
            <a:pPr lvl="0"/>
            <a:r>
              <a:rPr lang="en-US" dirty="0"/>
              <a:t>Name</a:t>
            </a:r>
          </a:p>
        </p:txBody>
      </p:sp>
      <p:sp>
        <p:nvSpPr>
          <p:cNvPr id="5" name="Text Placeholder 13"/>
          <p:cNvSpPr>
            <a:spLocks noGrp="1"/>
          </p:cNvSpPr>
          <p:nvPr>
            <p:ph type="body" sz="quarter" idx="14" hasCustomPrompt="1"/>
          </p:nvPr>
        </p:nvSpPr>
        <p:spPr>
          <a:xfrm>
            <a:off x="1710757" y="1770293"/>
            <a:ext cx="2872268" cy="485775"/>
          </a:xfrm>
          <a:prstGeom prst="rect">
            <a:avLst/>
          </a:prstGeom>
        </p:spPr>
        <p:txBody>
          <a:bodyPr vert="horz"/>
          <a:lstStyle>
            <a:lvl1pPr marL="0" indent="0">
              <a:buNone/>
              <a:defRPr sz="1800" i="1">
                <a:solidFill>
                  <a:srgbClr val="202945"/>
                </a:solidFill>
              </a:defRPr>
            </a:lvl1pPr>
          </a:lstStyle>
          <a:p>
            <a:pPr lvl="0"/>
            <a:r>
              <a:rPr lang="en-US" dirty="0"/>
              <a:t>Title</a:t>
            </a:r>
          </a:p>
        </p:txBody>
      </p:sp>
      <p:sp>
        <p:nvSpPr>
          <p:cNvPr id="6" name="Title 1"/>
          <p:cNvSpPr>
            <a:spLocks noGrp="1"/>
          </p:cNvSpPr>
          <p:nvPr>
            <p:ph type="title"/>
          </p:nvPr>
        </p:nvSpPr>
        <p:spPr>
          <a:xfrm>
            <a:off x="457200" y="107598"/>
            <a:ext cx="8229600" cy="597958"/>
          </a:xfrm>
          <a:prstGeom prst="rect">
            <a:avLst/>
          </a:prstGeom>
        </p:spPr>
        <p:txBody>
          <a:bodyPr vert="horz"/>
          <a:lstStyle>
            <a:lvl1pPr>
              <a:defRPr sz="2800">
                <a:solidFill>
                  <a:srgbClr val="202945"/>
                </a:solidFill>
                <a:latin typeface="Century Gothic"/>
                <a:cs typeface="Century Gothic"/>
              </a:defRPr>
            </a:lvl1pPr>
          </a:lstStyle>
          <a:p>
            <a:r>
              <a:rPr lang="en-US" dirty="0"/>
              <a:t>Click to edit Master title style</a:t>
            </a:r>
          </a:p>
        </p:txBody>
      </p:sp>
      <p:sp>
        <p:nvSpPr>
          <p:cNvPr id="7" name="Text Placeholder 8"/>
          <p:cNvSpPr>
            <a:spLocks noGrp="1"/>
          </p:cNvSpPr>
          <p:nvPr>
            <p:ph type="body" sz="quarter" idx="11"/>
          </p:nvPr>
        </p:nvSpPr>
        <p:spPr>
          <a:xfrm>
            <a:off x="457553" y="606779"/>
            <a:ext cx="8229248" cy="607307"/>
          </a:xfrm>
          <a:prstGeom prst="rect">
            <a:avLst/>
          </a:prstGeom>
        </p:spPr>
        <p:txBody>
          <a:bodyPr vert="horz"/>
          <a:lstStyle>
            <a:lvl1pPr marL="0" indent="0" algn="ctr">
              <a:buNone/>
              <a:defRPr sz="2400">
                <a:solidFill>
                  <a:srgbClr val="202945"/>
                </a:solidFill>
                <a:latin typeface="Century Gothic"/>
                <a:cs typeface="Century Gothic"/>
              </a:defRPr>
            </a:lvl1pPr>
          </a:lstStyle>
          <a:p>
            <a:pPr lvl="0"/>
            <a:r>
              <a:rPr lang="en-US" dirty="0"/>
              <a:t>Click to edit Master text</a:t>
            </a:r>
          </a:p>
        </p:txBody>
      </p:sp>
      <p:sp>
        <p:nvSpPr>
          <p:cNvPr id="8" name="Picture Placeholder 11"/>
          <p:cNvSpPr>
            <a:spLocks noGrp="1"/>
          </p:cNvSpPr>
          <p:nvPr>
            <p:ph type="pic" sz="quarter" idx="15"/>
          </p:nvPr>
        </p:nvSpPr>
        <p:spPr>
          <a:xfrm>
            <a:off x="4583025" y="1434798"/>
            <a:ext cx="975234" cy="974727"/>
          </a:xfrm>
          <a:prstGeom prst="rect">
            <a:avLst/>
          </a:prstGeom>
        </p:spPr>
        <p:txBody>
          <a:bodyPr vert="horz"/>
          <a:lstStyle>
            <a:lvl1pPr>
              <a:defRPr>
                <a:solidFill>
                  <a:srgbClr val="202945"/>
                </a:solidFill>
              </a:defRPr>
            </a:lvl1pPr>
          </a:lstStyle>
          <a:p>
            <a:endParaRPr lang="en-US" dirty="0"/>
          </a:p>
        </p:txBody>
      </p:sp>
      <p:sp>
        <p:nvSpPr>
          <p:cNvPr id="9" name="Text Placeholder 13"/>
          <p:cNvSpPr>
            <a:spLocks noGrp="1"/>
          </p:cNvSpPr>
          <p:nvPr>
            <p:ph type="body" sz="quarter" idx="16" hasCustomPrompt="1"/>
          </p:nvPr>
        </p:nvSpPr>
        <p:spPr>
          <a:xfrm>
            <a:off x="5761643" y="1434798"/>
            <a:ext cx="2872268" cy="485775"/>
          </a:xfrm>
          <a:prstGeom prst="rect">
            <a:avLst/>
          </a:prstGeom>
        </p:spPr>
        <p:txBody>
          <a:bodyPr vert="horz"/>
          <a:lstStyle>
            <a:lvl1pPr marL="0" indent="0">
              <a:buNone/>
              <a:defRPr sz="2000">
                <a:solidFill>
                  <a:srgbClr val="202945"/>
                </a:solidFill>
              </a:defRPr>
            </a:lvl1pPr>
          </a:lstStyle>
          <a:p>
            <a:pPr lvl="0"/>
            <a:r>
              <a:rPr lang="en-US" dirty="0"/>
              <a:t>Name</a:t>
            </a:r>
          </a:p>
        </p:txBody>
      </p:sp>
      <p:sp>
        <p:nvSpPr>
          <p:cNvPr id="10" name="Text Placeholder 13"/>
          <p:cNvSpPr>
            <a:spLocks noGrp="1"/>
          </p:cNvSpPr>
          <p:nvPr>
            <p:ph type="body" sz="quarter" idx="17" hasCustomPrompt="1"/>
          </p:nvPr>
        </p:nvSpPr>
        <p:spPr>
          <a:xfrm>
            <a:off x="5761643" y="1770293"/>
            <a:ext cx="2872268" cy="485775"/>
          </a:xfrm>
          <a:prstGeom prst="rect">
            <a:avLst/>
          </a:prstGeom>
        </p:spPr>
        <p:txBody>
          <a:bodyPr vert="horz"/>
          <a:lstStyle>
            <a:lvl1pPr marL="0" indent="0">
              <a:buNone/>
              <a:defRPr sz="1800" i="1">
                <a:solidFill>
                  <a:srgbClr val="202945"/>
                </a:solidFill>
              </a:defRPr>
            </a:lvl1pPr>
          </a:lstStyle>
          <a:p>
            <a:pPr lvl="0"/>
            <a:r>
              <a:rPr lang="en-US" dirty="0"/>
              <a:t>Title</a:t>
            </a:r>
          </a:p>
        </p:txBody>
      </p:sp>
      <p:sp>
        <p:nvSpPr>
          <p:cNvPr id="11" name="Picture Placeholder 11"/>
          <p:cNvSpPr>
            <a:spLocks noGrp="1"/>
          </p:cNvSpPr>
          <p:nvPr>
            <p:ph type="pic" sz="quarter" idx="18"/>
          </p:nvPr>
        </p:nvSpPr>
        <p:spPr>
          <a:xfrm>
            <a:off x="532139" y="2511280"/>
            <a:ext cx="975234" cy="974727"/>
          </a:xfrm>
          <a:prstGeom prst="rect">
            <a:avLst/>
          </a:prstGeom>
        </p:spPr>
        <p:txBody>
          <a:bodyPr vert="horz"/>
          <a:lstStyle>
            <a:lvl1pPr>
              <a:defRPr>
                <a:solidFill>
                  <a:srgbClr val="202945"/>
                </a:solidFill>
              </a:defRPr>
            </a:lvl1pPr>
          </a:lstStyle>
          <a:p>
            <a:endParaRPr lang="en-US" dirty="0"/>
          </a:p>
        </p:txBody>
      </p:sp>
      <p:sp>
        <p:nvSpPr>
          <p:cNvPr id="12" name="Text Placeholder 13"/>
          <p:cNvSpPr>
            <a:spLocks noGrp="1"/>
          </p:cNvSpPr>
          <p:nvPr>
            <p:ph type="body" sz="quarter" idx="19" hasCustomPrompt="1"/>
          </p:nvPr>
        </p:nvSpPr>
        <p:spPr>
          <a:xfrm>
            <a:off x="1710757" y="2511280"/>
            <a:ext cx="2872268" cy="485775"/>
          </a:xfrm>
          <a:prstGeom prst="rect">
            <a:avLst/>
          </a:prstGeom>
        </p:spPr>
        <p:txBody>
          <a:bodyPr vert="horz"/>
          <a:lstStyle>
            <a:lvl1pPr marL="0" indent="0">
              <a:buNone/>
              <a:defRPr sz="2000">
                <a:solidFill>
                  <a:srgbClr val="202945"/>
                </a:solidFill>
              </a:defRPr>
            </a:lvl1pPr>
          </a:lstStyle>
          <a:p>
            <a:pPr lvl="0"/>
            <a:r>
              <a:rPr lang="en-US" dirty="0"/>
              <a:t>Name</a:t>
            </a:r>
          </a:p>
        </p:txBody>
      </p:sp>
      <p:sp>
        <p:nvSpPr>
          <p:cNvPr id="13" name="Text Placeholder 13"/>
          <p:cNvSpPr>
            <a:spLocks noGrp="1"/>
          </p:cNvSpPr>
          <p:nvPr>
            <p:ph type="body" sz="quarter" idx="20" hasCustomPrompt="1"/>
          </p:nvPr>
        </p:nvSpPr>
        <p:spPr>
          <a:xfrm>
            <a:off x="1710757" y="2846775"/>
            <a:ext cx="2872268" cy="485775"/>
          </a:xfrm>
          <a:prstGeom prst="rect">
            <a:avLst/>
          </a:prstGeom>
        </p:spPr>
        <p:txBody>
          <a:bodyPr vert="horz"/>
          <a:lstStyle>
            <a:lvl1pPr marL="0" indent="0">
              <a:buNone/>
              <a:defRPr sz="1800" i="1">
                <a:solidFill>
                  <a:srgbClr val="202945"/>
                </a:solidFill>
              </a:defRPr>
            </a:lvl1pPr>
          </a:lstStyle>
          <a:p>
            <a:pPr lvl="0"/>
            <a:r>
              <a:rPr lang="en-US" dirty="0"/>
              <a:t>Title</a:t>
            </a:r>
          </a:p>
        </p:txBody>
      </p:sp>
      <p:sp>
        <p:nvSpPr>
          <p:cNvPr id="14" name="Picture Placeholder 11"/>
          <p:cNvSpPr>
            <a:spLocks noGrp="1"/>
          </p:cNvSpPr>
          <p:nvPr>
            <p:ph type="pic" sz="quarter" idx="21"/>
          </p:nvPr>
        </p:nvSpPr>
        <p:spPr>
          <a:xfrm>
            <a:off x="4583025" y="2511280"/>
            <a:ext cx="975234" cy="974727"/>
          </a:xfrm>
          <a:prstGeom prst="rect">
            <a:avLst/>
          </a:prstGeom>
        </p:spPr>
        <p:txBody>
          <a:bodyPr vert="horz"/>
          <a:lstStyle>
            <a:lvl1pPr>
              <a:defRPr>
                <a:solidFill>
                  <a:srgbClr val="202945"/>
                </a:solidFill>
              </a:defRPr>
            </a:lvl1pPr>
          </a:lstStyle>
          <a:p>
            <a:endParaRPr lang="en-US" dirty="0"/>
          </a:p>
        </p:txBody>
      </p:sp>
      <p:sp>
        <p:nvSpPr>
          <p:cNvPr id="15" name="Text Placeholder 13"/>
          <p:cNvSpPr>
            <a:spLocks noGrp="1"/>
          </p:cNvSpPr>
          <p:nvPr>
            <p:ph type="body" sz="quarter" idx="22" hasCustomPrompt="1"/>
          </p:nvPr>
        </p:nvSpPr>
        <p:spPr>
          <a:xfrm>
            <a:off x="5761643" y="2511280"/>
            <a:ext cx="2872268" cy="485775"/>
          </a:xfrm>
          <a:prstGeom prst="rect">
            <a:avLst/>
          </a:prstGeom>
        </p:spPr>
        <p:txBody>
          <a:bodyPr vert="horz"/>
          <a:lstStyle>
            <a:lvl1pPr marL="0" indent="0">
              <a:buNone/>
              <a:defRPr sz="2000">
                <a:solidFill>
                  <a:srgbClr val="202945"/>
                </a:solidFill>
              </a:defRPr>
            </a:lvl1pPr>
          </a:lstStyle>
          <a:p>
            <a:pPr lvl="0"/>
            <a:r>
              <a:rPr lang="en-US" dirty="0"/>
              <a:t>Name</a:t>
            </a:r>
          </a:p>
        </p:txBody>
      </p:sp>
      <p:sp>
        <p:nvSpPr>
          <p:cNvPr id="16" name="Text Placeholder 13"/>
          <p:cNvSpPr>
            <a:spLocks noGrp="1"/>
          </p:cNvSpPr>
          <p:nvPr>
            <p:ph type="body" sz="quarter" idx="23" hasCustomPrompt="1"/>
          </p:nvPr>
        </p:nvSpPr>
        <p:spPr>
          <a:xfrm>
            <a:off x="5761643" y="2846775"/>
            <a:ext cx="2872268" cy="485775"/>
          </a:xfrm>
          <a:prstGeom prst="rect">
            <a:avLst/>
          </a:prstGeom>
        </p:spPr>
        <p:txBody>
          <a:bodyPr vert="horz"/>
          <a:lstStyle>
            <a:lvl1pPr marL="0" indent="0">
              <a:buNone/>
              <a:defRPr sz="1800" i="1">
                <a:solidFill>
                  <a:srgbClr val="202945"/>
                </a:solidFill>
              </a:defRPr>
            </a:lvl1pPr>
          </a:lstStyle>
          <a:p>
            <a:pPr lvl="0"/>
            <a:r>
              <a:rPr lang="en-US" dirty="0"/>
              <a:t>Title</a:t>
            </a:r>
          </a:p>
        </p:txBody>
      </p:sp>
      <p:sp>
        <p:nvSpPr>
          <p:cNvPr id="17" name="Picture Placeholder 11"/>
          <p:cNvSpPr>
            <a:spLocks noGrp="1"/>
          </p:cNvSpPr>
          <p:nvPr>
            <p:ph type="pic" sz="quarter" idx="24"/>
          </p:nvPr>
        </p:nvSpPr>
        <p:spPr>
          <a:xfrm>
            <a:off x="532139" y="3582915"/>
            <a:ext cx="975234" cy="974727"/>
          </a:xfrm>
          <a:prstGeom prst="rect">
            <a:avLst/>
          </a:prstGeom>
        </p:spPr>
        <p:txBody>
          <a:bodyPr vert="horz"/>
          <a:lstStyle>
            <a:lvl1pPr>
              <a:defRPr>
                <a:solidFill>
                  <a:srgbClr val="202945"/>
                </a:solidFill>
              </a:defRPr>
            </a:lvl1pPr>
          </a:lstStyle>
          <a:p>
            <a:endParaRPr lang="en-US" dirty="0"/>
          </a:p>
        </p:txBody>
      </p:sp>
      <p:sp>
        <p:nvSpPr>
          <p:cNvPr id="18" name="Text Placeholder 13"/>
          <p:cNvSpPr>
            <a:spLocks noGrp="1"/>
          </p:cNvSpPr>
          <p:nvPr>
            <p:ph type="body" sz="quarter" idx="25" hasCustomPrompt="1"/>
          </p:nvPr>
        </p:nvSpPr>
        <p:spPr>
          <a:xfrm>
            <a:off x="1710757" y="3582915"/>
            <a:ext cx="2872268" cy="485775"/>
          </a:xfrm>
          <a:prstGeom prst="rect">
            <a:avLst/>
          </a:prstGeom>
        </p:spPr>
        <p:txBody>
          <a:bodyPr vert="horz"/>
          <a:lstStyle>
            <a:lvl1pPr marL="0" indent="0">
              <a:buNone/>
              <a:defRPr sz="2000">
                <a:solidFill>
                  <a:srgbClr val="202945"/>
                </a:solidFill>
              </a:defRPr>
            </a:lvl1pPr>
          </a:lstStyle>
          <a:p>
            <a:pPr lvl="0"/>
            <a:r>
              <a:rPr lang="en-US" dirty="0"/>
              <a:t>Name</a:t>
            </a:r>
          </a:p>
        </p:txBody>
      </p:sp>
      <p:sp>
        <p:nvSpPr>
          <p:cNvPr id="19" name="Text Placeholder 13"/>
          <p:cNvSpPr>
            <a:spLocks noGrp="1"/>
          </p:cNvSpPr>
          <p:nvPr>
            <p:ph type="body" sz="quarter" idx="26" hasCustomPrompt="1"/>
          </p:nvPr>
        </p:nvSpPr>
        <p:spPr>
          <a:xfrm>
            <a:off x="1710757" y="3918410"/>
            <a:ext cx="2872268" cy="485775"/>
          </a:xfrm>
          <a:prstGeom prst="rect">
            <a:avLst/>
          </a:prstGeom>
        </p:spPr>
        <p:txBody>
          <a:bodyPr vert="horz"/>
          <a:lstStyle>
            <a:lvl1pPr marL="0" indent="0">
              <a:buNone/>
              <a:defRPr sz="1800" i="1">
                <a:solidFill>
                  <a:srgbClr val="202945"/>
                </a:solidFill>
              </a:defRPr>
            </a:lvl1pPr>
          </a:lstStyle>
          <a:p>
            <a:pPr lvl="0"/>
            <a:r>
              <a:rPr lang="en-US" dirty="0"/>
              <a:t>Title</a:t>
            </a:r>
          </a:p>
        </p:txBody>
      </p:sp>
      <p:sp>
        <p:nvSpPr>
          <p:cNvPr id="20" name="Picture Placeholder 11"/>
          <p:cNvSpPr>
            <a:spLocks noGrp="1"/>
          </p:cNvSpPr>
          <p:nvPr>
            <p:ph type="pic" sz="quarter" idx="27"/>
          </p:nvPr>
        </p:nvSpPr>
        <p:spPr>
          <a:xfrm>
            <a:off x="4583025" y="3582915"/>
            <a:ext cx="975234" cy="974727"/>
          </a:xfrm>
          <a:prstGeom prst="rect">
            <a:avLst/>
          </a:prstGeom>
        </p:spPr>
        <p:txBody>
          <a:bodyPr vert="horz"/>
          <a:lstStyle>
            <a:lvl1pPr>
              <a:defRPr>
                <a:solidFill>
                  <a:srgbClr val="202945"/>
                </a:solidFill>
              </a:defRPr>
            </a:lvl1pPr>
          </a:lstStyle>
          <a:p>
            <a:endParaRPr lang="en-US" dirty="0"/>
          </a:p>
        </p:txBody>
      </p:sp>
      <p:sp>
        <p:nvSpPr>
          <p:cNvPr id="21" name="Text Placeholder 13"/>
          <p:cNvSpPr>
            <a:spLocks noGrp="1"/>
          </p:cNvSpPr>
          <p:nvPr>
            <p:ph type="body" sz="quarter" idx="28" hasCustomPrompt="1"/>
          </p:nvPr>
        </p:nvSpPr>
        <p:spPr>
          <a:xfrm>
            <a:off x="5761643" y="3582915"/>
            <a:ext cx="2872268" cy="485775"/>
          </a:xfrm>
          <a:prstGeom prst="rect">
            <a:avLst/>
          </a:prstGeom>
        </p:spPr>
        <p:txBody>
          <a:bodyPr vert="horz"/>
          <a:lstStyle>
            <a:lvl1pPr marL="0" indent="0">
              <a:buNone/>
              <a:defRPr sz="2000">
                <a:solidFill>
                  <a:srgbClr val="202945"/>
                </a:solidFill>
              </a:defRPr>
            </a:lvl1pPr>
          </a:lstStyle>
          <a:p>
            <a:pPr lvl="0"/>
            <a:r>
              <a:rPr lang="en-US" dirty="0"/>
              <a:t>Name</a:t>
            </a:r>
          </a:p>
        </p:txBody>
      </p:sp>
      <p:sp>
        <p:nvSpPr>
          <p:cNvPr id="22" name="Text Placeholder 13"/>
          <p:cNvSpPr>
            <a:spLocks noGrp="1"/>
          </p:cNvSpPr>
          <p:nvPr>
            <p:ph type="body" sz="quarter" idx="29" hasCustomPrompt="1"/>
          </p:nvPr>
        </p:nvSpPr>
        <p:spPr>
          <a:xfrm>
            <a:off x="5761643" y="3918410"/>
            <a:ext cx="2872268" cy="485775"/>
          </a:xfrm>
          <a:prstGeom prst="rect">
            <a:avLst/>
          </a:prstGeom>
        </p:spPr>
        <p:txBody>
          <a:bodyPr vert="horz"/>
          <a:lstStyle>
            <a:lvl1pPr marL="0" indent="0">
              <a:buNone/>
              <a:defRPr sz="1800" i="1">
                <a:solidFill>
                  <a:srgbClr val="202945"/>
                </a:solidFill>
              </a:defRPr>
            </a:lvl1pPr>
          </a:lstStyle>
          <a:p>
            <a:pPr lvl="0"/>
            <a:r>
              <a:rPr lang="en-US" dirty="0"/>
              <a:t>Title</a:t>
            </a:r>
          </a:p>
        </p:txBody>
      </p:sp>
    </p:spTree>
    <p:extLst>
      <p:ext uri="{BB962C8B-B14F-4D97-AF65-F5344CB8AC3E}">
        <p14:creationId xmlns:p14="http://schemas.microsoft.com/office/powerpoint/2010/main" val="323303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icture Slide ">
    <p:spTree>
      <p:nvGrpSpPr>
        <p:cNvPr id="1" name=""/>
        <p:cNvGrpSpPr/>
        <p:nvPr/>
      </p:nvGrpSpPr>
      <p:grpSpPr>
        <a:xfrm>
          <a:off x="0" y="0"/>
          <a:ext cx="0" cy="0"/>
          <a:chOff x="0" y="0"/>
          <a:chExt cx="0" cy="0"/>
        </a:xfrm>
      </p:grpSpPr>
      <p:pic>
        <p:nvPicPr>
          <p:cNvPr id="2" name="Picture 1" descr="Hexagon-Background_V1.jpg"/>
          <p:cNvPicPr>
            <a:picLocks noChangeAspect="1"/>
          </p:cNvPicPr>
          <p:nvPr userDrawn="1"/>
        </p:nvPicPr>
        <p:blipFill rotWithShape="1">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5" name="Rectangle 4"/>
          <p:cNvSpPr/>
          <p:nvPr userDrawn="1"/>
        </p:nvSpPr>
        <p:spPr>
          <a:xfrm>
            <a:off x="0" y="0"/>
            <a:ext cx="9144000" cy="5143500"/>
          </a:xfrm>
          <a:prstGeom prst="rect">
            <a:avLst/>
          </a:prstGeom>
          <a:solidFill>
            <a:schemeClr val="accent2">
              <a:alpha val="23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 Placeholder 13"/>
          <p:cNvSpPr>
            <a:spLocks noGrp="1"/>
          </p:cNvSpPr>
          <p:nvPr>
            <p:ph type="body" sz="quarter" idx="10" hasCustomPrompt="1"/>
          </p:nvPr>
        </p:nvSpPr>
        <p:spPr>
          <a:xfrm>
            <a:off x="2765777" y="1052513"/>
            <a:ext cx="5543197" cy="2613025"/>
          </a:xfrm>
          <a:prstGeom prst="rect">
            <a:avLst/>
          </a:prstGeom>
        </p:spPr>
        <p:txBody>
          <a:bodyPr vert="horz"/>
          <a:lstStyle>
            <a:lvl1pPr marL="0" indent="0">
              <a:buNone/>
              <a:defRPr sz="3600">
                <a:solidFill>
                  <a:schemeClr val="bg1"/>
                </a:solidFill>
              </a:defRPr>
            </a:lvl1pPr>
          </a:lstStyle>
          <a:p>
            <a:pPr lvl="0"/>
            <a:r>
              <a:rPr lang="en-US" dirty="0"/>
              <a:t>CLICK TO EDIT MASTER TEXT STYLES</a:t>
            </a:r>
          </a:p>
        </p:txBody>
      </p:sp>
      <p:pic>
        <p:nvPicPr>
          <p:cNvPr id="16" name="Picture 15" descr="Footer_V1.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0" y="4231961"/>
            <a:ext cx="9144000" cy="911539"/>
          </a:xfrm>
          <a:prstGeom prst="rect">
            <a:avLst/>
          </a:prstGeom>
        </p:spPr>
      </p:pic>
    </p:spTree>
    <p:extLst>
      <p:ext uri="{BB962C8B-B14F-4D97-AF65-F5344CB8AC3E}">
        <p14:creationId xmlns:p14="http://schemas.microsoft.com/office/powerpoint/2010/main" val="311397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descr="Stocksy_txp81567ff40kh000_Medium_681994.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6140475" cy="4946952"/>
          </a:xfrm>
          <a:prstGeom prst="rect">
            <a:avLst/>
          </a:prstGeom>
        </p:spPr>
      </p:pic>
      <p:sp>
        <p:nvSpPr>
          <p:cNvPr id="13" name="Rectangle 12"/>
          <p:cNvSpPr/>
          <p:nvPr userDrawn="1"/>
        </p:nvSpPr>
        <p:spPr>
          <a:xfrm>
            <a:off x="4233334" y="0"/>
            <a:ext cx="4910666" cy="49469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itle 1"/>
          <p:cNvSpPr>
            <a:spLocks noGrp="1"/>
          </p:cNvSpPr>
          <p:nvPr>
            <p:ph type="title"/>
          </p:nvPr>
        </p:nvSpPr>
        <p:spPr>
          <a:xfrm>
            <a:off x="4771572" y="107598"/>
            <a:ext cx="3818467" cy="597958"/>
          </a:xfrm>
          <a:prstGeom prst="rect">
            <a:avLst/>
          </a:prstGeom>
        </p:spPr>
        <p:txBody>
          <a:bodyPr vert="horz"/>
          <a:lstStyle>
            <a:lvl1pPr>
              <a:defRPr sz="3200">
                <a:solidFill>
                  <a:srgbClr val="202945"/>
                </a:solidFill>
                <a:latin typeface="Century Gothic"/>
                <a:cs typeface="Century Gothic"/>
              </a:defRPr>
            </a:lvl1pPr>
          </a:lstStyle>
          <a:p>
            <a:r>
              <a:rPr lang="en-US" dirty="0"/>
              <a:t>Click to edit Master title style</a:t>
            </a:r>
          </a:p>
        </p:txBody>
      </p:sp>
      <p:sp>
        <p:nvSpPr>
          <p:cNvPr id="10" name="Text Placeholder 8"/>
          <p:cNvSpPr>
            <a:spLocks noGrp="1"/>
          </p:cNvSpPr>
          <p:nvPr>
            <p:ph type="body" sz="quarter" idx="11"/>
          </p:nvPr>
        </p:nvSpPr>
        <p:spPr>
          <a:xfrm>
            <a:off x="4771737" y="606779"/>
            <a:ext cx="3818304" cy="607307"/>
          </a:xfrm>
          <a:prstGeom prst="rect">
            <a:avLst/>
          </a:prstGeom>
        </p:spPr>
        <p:txBody>
          <a:bodyPr vert="horz"/>
          <a:lstStyle>
            <a:lvl1pPr marL="0" indent="0" algn="ctr">
              <a:buNone/>
              <a:defRPr sz="2800">
                <a:solidFill>
                  <a:srgbClr val="202945"/>
                </a:solidFill>
                <a:latin typeface="Century Gothic"/>
                <a:cs typeface="Century Gothic"/>
              </a:defRPr>
            </a:lvl1pPr>
          </a:lstStyle>
          <a:p>
            <a:pPr lvl="0"/>
            <a:r>
              <a:rPr lang="en-US" dirty="0"/>
              <a:t>Click to edit Master text</a:t>
            </a:r>
          </a:p>
        </p:txBody>
      </p:sp>
      <p:sp>
        <p:nvSpPr>
          <p:cNvPr id="14" name="Text Placeholder 13"/>
          <p:cNvSpPr>
            <a:spLocks noGrp="1"/>
          </p:cNvSpPr>
          <p:nvPr>
            <p:ph type="body" sz="quarter" idx="12"/>
          </p:nvPr>
        </p:nvSpPr>
        <p:spPr>
          <a:xfrm>
            <a:off x="4771572" y="1692730"/>
            <a:ext cx="3818467" cy="2298700"/>
          </a:xfrm>
          <a:prstGeom prst="rect">
            <a:avLst/>
          </a:prstGeom>
        </p:spPr>
        <p:txBody>
          <a:bodyPr vert="horz"/>
          <a:lstStyle>
            <a:lvl1pPr marL="0" indent="0" algn="ctr">
              <a:buNone/>
              <a:defRPr sz="2400">
                <a:solidFill>
                  <a:srgbClr val="202945"/>
                </a:solidFill>
              </a:defRPr>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pic>
        <p:nvPicPr>
          <p:cNvPr id="16" name="Picture 15" descr="Footer_V1.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4231961"/>
            <a:ext cx="9144000" cy="911539"/>
          </a:xfrm>
          <a:prstGeom prst="rect">
            <a:avLst/>
          </a:prstGeom>
        </p:spPr>
      </p:pic>
    </p:spTree>
    <p:extLst>
      <p:ext uri="{BB962C8B-B14F-4D97-AF65-F5344CB8AC3E}">
        <p14:creationId xmlns:p14="http://schemas.microsoft.com/office/powerpoint/2010/main" val="26244306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descr="Footer_V2.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0" y="4243211"/>
            <a:ext cx="9144000" cy="914400"/>
          </a:xfrm>
          <a:prstGeom prst="rect">
            <a:avLst/>
          </a:prstGeom>
        </p:spPr>
      </p:pic>
    </p:spTree>
    <p:extLst>
      <p:ext uri="{BB962C8B-B14F-4D97-AF65-F5344CB8AC3E}">
        <p14:creationId xmlns:p14="http://schemas.microsoft.com/office/powerpoint/2010/main" val="57464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60" r:id="rId6"/>
    <p:sldLayoutId id="2147483658" r:id="rId7"/>
    <p:sldLayoutId id="2147483652" r:id="rId8"/>
    <p:sldLayoutId id="2147483655" r:id="rId9"/>
    <p:sldLayoutId id="2147483656" r:id="rId10"/>
    <p:sldLayoutId id="2147483659" r:id="rId11"/>
    <p:sldLayoutId id="2147483664"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my.salesforce.com/a150V000003cOo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908" y="411240"/>
            <a:ext cx="5684762" cy="1200329"/>
          </a:xfrm>
          <a:prstGeom prst="rect">
            <a:avLst/>
          </a:prstGeom>
          <a:noFill/>
        </p:spPr>
        <p:txBody>
          <a:bodyPr wrap="square" rtlCol="0">
            <a:spAutoFit/>
          </a:bodyPr>
          <a:lstStyle/>
          <a:p>
            <a:r>
              <a:rPr lang="en-US" sz="2400" dirty="0">
                <a:solidFill>
                  <a:srgbClr val="181E35"/>
                </a:solidFill>
                <a:latin typeface="Century Gothic"/>
                <a:cs typeface="Century Gothic"/>
              </a:rPr>
              <a:t>Architecture Update</a:t>
            </a:r>
          </a:p>
          <a:p>
            <a:endParaRPr lang="en-US" sz="2400" dirty="0">
              <a:solidFill>
                <a:srgbClr val="181E35"/>
              </a:solidFill>
              <a:latin typeface="Century Gothic"/>
              <a:cs typeface="Century Gothic"/>
            </a:endParaRPr>
          </a:p>
          <a:p>
            <a:r>
              <a:rPr lang="en-US" sz="2400" dirty="0">
                <a:solidFill>
                  <a:srgbClr val="181E35"/>
                </a:solidFill>
                <a:latin typeface="Century Gothic"/>
                <a:cs typeface="Century Gothic"/>
              </a:rPr>
              <a:t>April 2018</a:t>
            </a:r>
          </a:p>
        </p:txBody>
      </p:sp>
    </p:spTree>
    <p:extLst>
      <p:ext uri="{BB962C8B-B14F-4D97-AF65-F5344CB8AC3E}">
        <p14:creationId xmlns:p14="http://schemas.microsoft.com/office/powerpoint/2010/main" val="961136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EE0D16-8F44-4151-9C04-BD2EF4260DEB}"/>
              </a:ext>
            </a:extLst>
          </p:cNvPr>
          <p:cNvSpPr>
            <a:spLocks noGrp="1"/>
          </p:cNvSpPr>
          <p:nvPr>
            <p:ph type="title"/>
          </p:nvPr>
        </p:nvSpPr>
        <p:spPr/>
        <p:txBody>
          <a:bodyPr/>
          <a:lstStyle/>
          <a:p>
            <a:r>
              <a:rPr lang="en-US" dirty="0"/>
              <a:t>Review of Architecture Feedback from SFDC </a:t>
            </a:r>
          </a:p>
        </p:txBody>
      </p:sp>
      <p:sp>
        <p:nvSpPr>
          <p:cNvPr id="4" name="Text Placeholder 3">
            <a:extLst>
              <a:ext uri="{FF2B5EF4-FFF2-40B4-BE49-F238E27FC236}">
                <a16:creationId xmlns="" xmlns:a16="http://schemas.microsoft.com/office/drawing/2014/main" id="{8370E661-C665-4E4C-BD7A-FFC86FA8114D}"/>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 xmlns:a16="http://schemas.microsoft.com/office/drawing/2014/main" id="{3DF4CD2A-3E8B-4BCD-84B2-520F6C088A39}"/>
              </a:ext>
            </a:extLst>
          </p:cNvPr>
          <p:cNvGraphicFramePr>
            <a:graphicFrameLocks noGrp="1"/>
          </p:cNvGraphicFramePr>
          <p:nvPr>
            <p:extLst>
              <p:ext uri="{D42A27DB-BD31-4B8C-83A1-F6EECF244321}">
                <p14:modId xmlns:p14="http://schemas.microsoft.com/office/powerpoint/2010/main" val="1741232247"/>
              </p:ext>
            </p:extLst>
          </p:nvPr>
        </p:nvGraphicFramePr>
        <p:xfrm>
          <a:off x="361950" y="705556"/>
          <a:ext cx="8595360" cy="4274185"/>
        </p:xfrm>
        <a:graphic>
          <a:graphicData uri="http://schemas.openxmlformats.org/drawingml/2006/table">
            <a:tbl>
              <a:tblPr firstRow="1" bandRow="1">
                <a:tableStyleId>{5C22544A-7EE6-4342-B048-85BDC9FD1C3A}</a:tableStyleId>
              </a:tblPr>
              <a:tblGrid>
                <a:gridCol w="609600">
                  <a:extLst>
                    <a:ext uri="{9D8B030D-6E8A-4147-A177-3AD203B41FA5}">
                      <a16:colId xmlns="" xmlns:a16="http://schemas.microsoft.com/office/drawing/2014/main" val="2524248090"/>
                    </a:ext>
                  </a:extLst>
                </a:gridCol>
                <a:gridCol w="809625">
                  <a:extLst>
                    <a:ext uri="{9D8B030D-6E8A-4147-A177-3AD203B41FA5}">
                      <a16:colId xmlns="" xmlns:a16="http://schemas.microsoft.com/office/drawing/2014/main" val="1784592588"/>
                    </a:ext>
                  </a:extLst>
                </a:gridCol>
                <a:gridCol w="1323975">
                  <a:extLst>
                    <a:ext uri="{9D8B030D-6E8A-4147-A177-3AD203B41FA5}">
                      <a16:colId xmlns="" xmlns:a16="http://schemas.microsoft.com/office/drawing/2014/main" val="2094974206"/>
                    </a:ext>
                  </a:extLst>
                </a:gridCol>
                <a:gridCol w="2352675">
                  <a:extLst>
                    <a:ext uri="{9D8B030D-6E8A-4147-A177-3AD203B41FA5}">
                      <a16:colId xmlns="" xmlns:a16="http://schemas.microsoft.com/office/drawing/2014/main" val="2891609057"/>
                    </a:ext>
                  </a:extLst>
                </a:gridCol>
                <a:gridCol w="2066925">
                  <a:extLst>
                    <a:ext uri="{9D8B030D-6E8A-4147-A177-3AD203B41FA5}">
                      <a16:colId xmlns="" xmlns:a16="http://schemas.microsoft.com/office/drawing/2014/main" val="3121042103"/>
                    </a:ext>
                  </a:extLst>
                </a:gridCol>
                <a:gridCol w="1432560">
                  <a:extLst>
                    <a:ext uri="{9D8B030D-6E8A-4147-A177-3AD203B41FA5}">
                      <a16:colId xmlns="" xmlns:a16="http://schemas.microsoft.com/office/drawing/2014/main" val="2969570050"/>
                    </a:ext>
                  </a:extLst>
                </a:gridCol>
              </a:tblGrid>
              <a:tr h="370840">
                <a:tc>
                  <a:txBody>
                    <a:bodyPr/>
                    <a:lstStyle/>
                    <a:p>
                      <a:pPr algn="l" fontAlgn="t"/>
                      <a:r>
                        <a:rPr lang="en-US" sz="1100" b="0" i="0" u="none" strike="noStrike" dirty="0">
                          <a:solidFill>
                            <a:schemeClr val="tx1"/>
                          </a:solidFill>
                          <a:effectLst/>
                          <a:latin typeface="Calibri" panose="020F0502020204030204" pitchFamily="34" charset="0"/>
                        </a:rPr>
                        <a:t>Summit ID</a:t>
                      </a:r>
                    </a:p>
                  </a:txBody>
                  <a:tcPr marL="9525" marR="9525" marT="9525" marB="0"/>
                </a:tc>
                <a:tc>
                  <a:txBody>
                    <a:bodyPr/>
                    <a:lstStyle/>
                    <a:p>
                      <a:pPr algn="l" fontAlgn="t"/>
                      <a:r>
                        <a:rPr lang="en-US" sz="1100" b="0" i="0" u="none" strike="noStrike">
                          <a:solidFill>
                            <a:schemeClr val="tx1"/>
                          </a:solidFill>
                          <a:effectLst/>
                          <a:latin typeface="Calibri" panose="020F0502020204030204" pitchFamily="34" charset="0"/>
                        </a:rPr>
                        <a:t>Priority</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Topic</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Description</a:t>
                      </a:r>
                    </a:p>
                  </a:txBody>
                  <a:tcPr marL="9525" marR="9525" marT="9525" marB="0"/>
                </a:tc>
                <a:tc>
                  <a:txBody>
                    <a:bodyPr/>
                    <a:lstStyle/>
                    <a:p>
                      <a:pPr algn="l" fontAlgn="t"/>
                      <a:r>
                        <a:rPr lang="en-US" sz="1100" b="0" i="0" u="none" strike="noStrike" dirty="0" err="1">
                          <a:solidFill>
                            <a:schemeClr val="tx1"/>
                          </a:solidFill>
                          <a:effectLst/>
                          <a:latin typeface="Calibri" panose="020F0502020204030204" pitchFamily="34" charset="0"/>
                        </a:rPr>
                        <a:t>SalesForce</a:t>
                      </a:r>
                      <a:r>
                        <a:rPr lang="en-US" sz="1100" b="0" i="0" u="none" strike="noStrike" dirty="0">
                          <a:solidFill>
                            <a:schemeClr val="tx1"/>
                          </a:solidFill>
                          <a:effectLst/>
                          <a:latin typeface="Calibri" panose="020F0502020204030204" pitchFamily="34" charset="0"/>
                        </a:rPr>
                        <a:t> Comments</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TR Response</a:t>
                      </a:r>
                    </a:p>
                  </a:txBody>
                  <a:tcPr marL="9525" marR="9525" marT="9525" marB="0"/>
                </a:tc>
                <a:extLst>
                  <a:ext uri="{0D108BD9-81ED-4DB2-BD59-A6C34878D82A}">
                    <a16:rowId xmlns="" xmlns:a16="http://schemas.microsoft.com/office/drawing/2014/main" val="2563755668"/>
                  </a:ext>
                </a:extLst>
              </a:tr>
              <a:tr h="370840">
                <a:tc>
                  <a:txBody>
                    <a:bodyPr/>
                    <a:lstStyle/>
                    <a:p>
                      <a:pPr algn="l" fontAlgn="t"/>
                      <a:r>
                        <a:rPr lang="en-US" sz="1100" b="0" i="0" u="none" strike="noStrike" dirty="0">
                          <a:solidFill>
                            <a:srgbClr val="000000"/>
                          </a:solidFill>
                          <a:effectLst/>
                          <a:latin typeface="Calibri" panose="020F0502020204030204" pitchFamily="34" charset="0"/>
                        </a:rPr>
                        <a:t>11</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Med</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Support Chat Icons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There are Talent Rover support chat icons in many custom pages</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 Delivered not tested by Salesforce architects</a:t>
                      </a: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Not Sure</a:t>
                      </a:r>
                    </a:p>
                    <a:p>
                      <a:pPr algn="l" fontAlgn="t"/>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3094932669"/>
                  </a:ext>
                </a:extLst>
              </a:tr>
              <a:tr h="370840">
                <a:tc>
                  <a:txBody>
                    <a:bodyPr/>
                    <a:lstStyle/>
                    <a:p>
                      <a:pPr algn="l" fontAlgn="t"/>
                      <a:r>
                        <a:rPr lang="en-US" sz="1100" b="0" i="0" u="none" strike="noStrike" dirty="0">
                          <a:solidFill>
                            <a:srgbClr val="000000"/>
                          </a:solidFill>
                          <a:effectLst/>
                          <a:latin typeface="Calibri" panose="020F0502020204030204" pitchFamily="34" charset="0"/>
                        </a:rPr>
                        <a:t>12</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TR Package Overrides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The Talent Rover package is bringing components overriding several standard actions, buttons, layouts on Accounts, Contacts and Activities standard objects</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Still an OEM package with same code line embedding Account / Contacts components and </a:t>
                      </a:r>
                      <a:r>
                        <a:rPr lang="en-US" sz="1100" b="0" i="0" u="none" strike="noStrike" dirty="0" err="1">
                          <a:solidFill>
                            <a:srgbClr val="000000"/>
                          </a:solidFill>
                          <a:effectLst/>
                          <a:latin typeface="Calibri" panose="020F0502020204030204" pitchFamily="34" charset="0"/>
                        </a:rPr>
                        <a:t>unuseful</a:t>
                      </a:r>
                      <a:r>
                        <a:rPr lang="en-US" sz="1100" b="0" i="0" u="none" strike="noStrike" dirty="0">
                          <a:solidFill>
                            <a:srgbClr val="000000"/>
                          </a:solidFill>
                          <a:effectLst/>
                          <a:latin typeface="Calibri" panose="020F0502020204030204" pitchFamily="34" charset="0"/>
                        </a:rPr>
                        <a:t> components</a:t>
                      </a: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Not sure what to write</a:t>
                      </a:r>
                      <a:r>
                        <a:rPr lang="en-US" sz="1100" b="0" i="0" u="none" strike="noStrike" baseline="0" dirty="0" smtClean="0">
                          <a:solidFill>
                            <a:srgbClr val="000000"/>
                          </a:solidFill>
                          <a:effectLst/>
                          <a:latin typeface="Calibri" panose="020F0502020204030204" pitchFamily="34" charset="0"/>
                        </a:rPr>
                        <a:t> here. Its part of package.</a:t>
                      </a:r>
                    </a:p>
                    <a:p>
                      <a:pPr algn="l" fontAlgn="t"/>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3290915255"/>
                  </a:ext>
                </a:extLst>
              </a:tr>
              <a:tr h="370840">
                <a:tc>
                  <a:txBody>
                    <a:bodyPr/>
                    <a:lstStyle/>
                    <a:p>
                      <a:pPr algn="l" fontAlgn="t"/>
                      <a:r>
                        <a:rPr lang="en-US" sz="1100" b="0" i="0" u="none" strike="noStrike">
                          <a:solidFill>
                            <a:srgbClr val="000000"/>
                          </a:solidFill>
                          <a:effectLst/>
                          <a:latin typeface="Calibri" panose="020F0502020204030204" pitchFamily="34" charset="0"/>
                        </a:rPr>
                        <a:t>13</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TR Integration with CRM Cloud</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The packaging is built to work in Talent Rover standalone instances and not to be plugged on top of an existing Sales or Service cloud </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Still an OEM package with same code line embedding Account / Contacts components and </a:t>
                      </a:r>
                      <a:r>
                        <a:rPr lang="en-US" sz="1100" b="0" i="0" u="none" strike="noStrike" dirty="0" err="1">
                          <a:solidFill>
                            <a:srgbClr val="000000"/>
                          </a:solidFill>
                          <a:effectLst/>
                          <a:latin typeface="Calibri" panose="020F0502020204030204" pitchFamily="34" charset="0"/>
                        </a:rPr>
                        <a:t>unuseful</a:t>
                      </a:r>
                      <a:r>
                        <a:rPr lang="en-US" sz="1100" b="0" i="0" u="none" strike="noStrike" dirty="0">
                          <a:solidFill>
                            <a:srgbClr val="000000"/>
                          </a:solidFill>
                          <a:effectLst/>
                          <a:latin typeface="Calibri" panose="020F0502020204030204" pitchFamily="34" charset="0"/>
                        </a:rPr>
                        <a:t> components</a:t>
                      </a: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TR product can</a:t>
                      </a:r>
                      <a:r>
                        <a:rPr lang="en-US" sz="1100" b="0" i="0" u="none" strike="noStrike" baseline="0" dirty="0" smtClean="0">
                          <a:solidFill>
                            <a:srgbClr val="000000"/>
                          </a:solidFill>
                          <a:effectLst/>
                          <a:latin typeface="Calibri" panose="020F0502020204030204" pitchFamily="34" charset="0"/>
                        </a:rPr>
                        <a:t> work with any Sales Cloud or Service cloud implementation. </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3266671245"/>
                  </a:ext>
                </a:extLst>
              </a:tr>
              <a:tr h="370840">
                <a:tc>
                  <a:txBody>
                    <a:bodyPr/>
                    <a:lstStyle/>
                    <a:p>
                      <a:pPr algn="l" fontAlgn="t"/>
                      <a:r>
                        <a:rPr lang="en-US" sz="1100" b="0" i="0" u="none" strike="noStrike" dirty="0">
                          <a:solidFill>
                            <a:srgbClr val="000000"/>
                          </a:solidFill>
                          <a:effectLst/>
                          <a:latin typeface="Calibri" panose="020F0502020204030204" pitchFamily="34" charset="0"/>
                        </a:rPr>
                        <a:t>14</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Business Logic in Managed Package</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Hardcoded business logic</a:t>
                      </a:r>
                      <a:br>
                        <a:rPr lang="en-US" sz="1100" b="0" i="0" u="none" strike="noStrike">
                          <a:solidFill>
                            <a:srgbClr val="000000"/>
                          </a:solidFill>
                          <a:effectLst/>
                          <a:latin typeface="Calibri" panose="020F0502020204030204" pitchFamily="34" charset="0"/>
                        </a:rPr>
                      </a:b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Datamodel changed but at Org level, and there are still rigid things implemented (ex: Candidate moving from accounts at the end of a Job, or Job name concatenation)</a:t>
                      </a: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Product Functionality.</a:t>
                      </a:r>
                      <a:r>
                        <a:rPr lang="en-US" sz="1100" b="0" i="0" u="none" strike="noStrike" baseline="0" dirty="0" smtClean="0">
                          <a:solidFill>
                            <a:srgbClr val="000000"/>
                          </a:solidFill>
                          <a:effectLst/>
                          <a:latin typeface="Calibri" panose="020F0502020204030204" pitchFamily="34" charset="0"/>
                        </a:rPr>
                        <a:t> Never heard any such requirement from Adecco to change those. </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3858464988"/>
                  </a:ext>
                </a:extLst>
              </a:tr>
              <a:tr h="370840">
                <a:tc>
                  <a:txBody>
                    <a:bodyPr/>
                    <a:lstStyle/>
                    <a:p>
                      <a:pPr algn="l" fontAlgn="t"/>
                      <a:r>
                        <a:rPr lang="en-US" sz="1100" b="0" i="0" u="none" strike="noStrike" dirty="0">
                          <a:solidFill>
                            <a:srgbClr val="000000"/>
                          </a:solidFill>
                          <a:effectLst/>
                          <a:latin typeface="Calibri" panose="020F0502020204030204" pitchFamily="34" charset="0"/>
                        </a:rPr>
                        <a:t>15</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Med</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New Installation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New installation setup is systematically requiring a TalentRover manual intervention</a:t>
                      </a:r>
                      <a:br>
                        <a:rPr lang="en-US" sz="1100" b="0" i="0" u="none" strike="noStrike">
                          <a:solidFill>
                            <a:srgbClr val="000000"/>
                          </a:solidFill>
                          <a:effectLst/>
                          <a:latin typeface="Calibri" panose="020F0502020204030204" pitchFamily="34" charset="0"/>
                        </a:rPr>
                      </a:b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Does the new Heroku setup and Textkernel integration changes the installation steps?</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Installation steps with the new TextKernek implementation to be confirmed by TR</a:t>
                      </a: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Yes. TK integration involves</a:t>
                      </a:r>
                      <a:r>
                        <a:rPr lang="en-US" sz="1100" b="0" i="0" u="none" strike="noStrike" baseline="0" dirty="0" smtClean="0">
                          <a:solidFill>
                            <a:srgbClr val="000000"/>
                          </a:solidFill>
                          <a:effectLst/>
                          <a:latin typeface="Calibri" panose="020F0502020204030204" pitchFamily="34" charset="0"/>
                        </a:rPr>
                        <a:t> some additional Post Deployment Steps. Valerio can share the document. </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1454876145"/>
                  </a:ext>
                </a:extLst>
              </a:tr>
            </a:tbl>
          </a:graphicData>
        </a:graphic>
      </p:graphicFrame>
    </p:spTree>
    <p:extLst>
      <p:ext uri="{BB962C8B-B14F-4D97-AF65-F5344CB8AC3E}">
        <p14:creationId xmlns:p14="http://schemas.microsoft.com/office/powerpoint/2010/main" val="1275764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8AAFF1-84A2-4A3C-B6AB-E18E76C8C841}"/>
              </a:ext>
            </a:extLst>
          </p:cNvPr>
          <p:cNvSpPr>
            <a:spLocks noGrp="1"/>
          </p:cNvSpPr>
          <p:nvPr>
            <p:ph type="title"/>
          </p:nvPr>
        </p:nvSpPr>
        <p:spPr/>
        <p:txBody>
          <a:bodyPr/>
          <a:lstStyle/>
          <a:p>
            <a:r>
              <a:rPr lang="en-US" dirty="0"/>
              <a:t>Review of Architecture Feedback from SFDC </a:t>
            </a:r>
          </a:p>
        </p:txBody>
      </p:sp>
      <p:sp>
        <p:nvSpPr>
          <p:cNvPr id="4" name="Text Placeholder 3">
            <a:extLst>
              <a:ext uri="{FF2B5EF4-FFF2-40B4-BE49-F238E27FC236}">
                <a16:creationId xmlns="" xmlns:a16="http://schemas.microsoft.com/office/drawing/2014/main" id="{4935647F-31EB-4906-BEA4-751C5A027948}"/>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 xmlns:a16="http://schemas.microsoft.com/office/drawing/2014/main" id="{FC3AA668-EB68-48BD-8D4C-92EDE5E052BE}"/>
              </a:ext>
            </a:extLst>
          </p:cNvPr>
          <p:cNvGraphicFramePr>
            <a:graphicFrameLocks noGrp="1"/>
          </p:cNvGraphicFramePr>
          <p:nvPr>
            <p:extLst>
              <p:ext uri="{D42A27DB-BD31-4B8C-83A1-F6EECF244321}">
                <p14:modId xmlns:p14="http://schemas.microsoft.com/office/powerpoint/2010/main" val="163417348"/>
              </p:ext>
            </p:extLst>
          </p:nvPr>
        </p:nvGraphicFramePr>
        <p:xfrm>
          <a:off x="457200" y="995363"/>
          <a:ext cx="8229246" cy="8101330"/>
        </p:xfrm>
        <a:graphic>
          <a:graphicData uri="http://schemas.openxmlformats.org/drawingml/2006/table">
            <a:tbl>
              <a:tblPr firstRow="1" bandRow="1">
                <a:tableStyleId>{5C22544A-7EE6-4342-B048-85BDC9FD1C3A}</a:tableStyleId>
              </a:tblPr>
              <a:tblGrid>
                <a:gridCol w="799748">
                  <a:extLst>
                    <a:ext uri="{9D8B030D-6E8A-4147-A177-3AD203B41FA5}">
                      <a16:colId xmlns="" xmlns:a16="http://schemas.microsoft.com/office/drawing/2014/main" val="1449160160"/>
                    </a:ext>
                  </a:extLst>
                </a:gridCol>
                <a:gridCol w="1095375">
                  <a:extLst>
                    <a:ext uri="{9D8B030D-6E8A-4147-A177-3AD203B41FA5}">
                      <a16:colId xmlns="" xmlns:a16="http://schemas.microsoft.com/office/drawing/2014/main" val="4205815867"/>
                    </a:ext>
                  </a:extLst>
                </a:gridCol>
                <a:gridCol w="1076325">
                  <a:extLst>
                    <a:ext uri="{9D8B030D-6E8A-4147-A177-3AD203B41FA5}">
                      <a16:colId xmlns="" xmlns:a16="http://schemas.microsoft.com/office/drawing/2014/main" val="1191378652"/>
                    </a:ext>
                  </a:extLst>
                </a:gridCol>
                <a:gridCol w="1514475">
                  <a:extLst>
                    <a:ext uri="{9D8B030D-6E8A-4147-A177-3AD203B41FA5}">
                      <a16:colId xmlns="" xmlns:a16="http://schemas.microsoft.com/office/drawing/2014/main" val="2877870017"/>
                    </a:ext>
                  </a:extLst>
                </a:gridCol>
                <a:gridCol w="2371782">
                  <a:extLst>
                    <a:ext uri="{9D8B030D-6E8A-4147-A177-3AD203B41FA5}">
                      <a16:colId xmlns="" xmlns:a16="http://schemas.microsoft.com/office/drawing/2014/main" val="2178144168"/>
                    </a:ext>
                  </a:extLst>
                </a:gridCol>
                <a:gridCol w="1371541">
                  <a:extLst>
                    <a:ext uri="{9D8B030D-6E8A-4147-A177-3AD203B41FA5}">
                      <a16:colId xmlns="" xmlns:a16="http://schemas.microsoft.com/office/drawing/2014/main" val="1500807002"/>
                    </a:ext>
                  </a:extLst>
                </a:gridCol>
              </a:tblGrid>
              <a:tr h="370840">
                <a:tc>
                  <a:txBody>
                    <a:bodyPr/>
                    <a:lstStyle/>
                    <a:p>
                      <a:pPr algn="l" fontAlgn="t"/>
                      <a:r>
                        <a:rPr lang="en-US" sz="1100" b="0" i="0" u="none" strike="noStrike" dirty="0">
                          <a:solidFill>
                            <a:schemeClr val="tx1"/>
                          </a:solidFill>
                          <a:effectLst/>
                          <a:latin typeface="Calibri" panose="020F0502020204030204" pitchFamily="34" charset="0"/>
                        </a:rPr>
                        <a:t>Summit ID</a:t>
                      </a:r>
                    </a:p>
                  </a:txBody>
                  <a:tcPr marL="9525" marR="9525" marT="9525" marB="0"/>
                </a:tc>
                <a:tc>
                  <a:txBody>
                    <a:bodyPr/>
                    <a:lstStyle/>
                    <a:p>
                      <a:pPr algn="l" fontAlgn="t"/>
                      <a:r>
                        <a:rPr lang="en-US" sz="1100" b="0" i="0" u="none" strike="noStrike">
                          <a:solidFill>
                            <a:schemeClr val="tx1"/>
                          </a:solidFill>
                          <a:effectLst/>
                          <a:latin typeface="Calibri" panose="020F0502020204030204" pitchFamily="34" charset="0"/>
                        </a:rPr>
                        <a:t>Priority</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Topic</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Description</a:t>
                      </a:r>
                    </a:p>
                  </a:txBody>
                  <a:tcPr marL="9525" marR="9525" marT="9525" marB="0"/>
                </a:tc>
                <a:tc>
                  <a:txBody>
                    <a:bodyPr/>
                    <a:lstStyle/>
                    <a:p>
                      <a:pPr algn="l" fontAlgn="t"/>
                      <a:r>
                        <a:rPr lang="en-US" sz="1100" b="0" i="0" u="none" strike="noStrike" dirty="0" err="1">
                          <a:solidFill>
                            <a:schemeClr val="tx1"/>
                          </a:solidFill>
                          <a:effectLst/>
                          <a:latin typeface="Calibri" panose="020F0502020204030204" pitchFamily="34" charset="0"/>
                        </a:rPr>
                        <a:t>SalesForce</a:t>
                      </a:r>
                      <a:r>
                        <a:rPr lang="en-US" sz="1100" b="0" i="0" u="none" strike="noStrike" dirty="0">
                          <a:solidFill>
                            <a:schemeClr val="tx1"/>
                          </a:solidFill>
                          <a:effectLst/>
                          <a:latin typeface="Calibri" panose="020F0502020204030204" pitchFamily="34" charset="0"/>
                        </a:rPr>
                        <a:t> Comments</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TR Response</a:t>
                      </a:r>
                    </a:p>
                  </a:txBody>
                  <a:tcPr marL="9525" marR="9525" marT="9525" marB="0"/>
                </a:tc>
                <a:extLst>
                  <a:ext uri="{0D108BD9-81ED-4DB2-BD59-A6C34878D82A}">
                    <a16:rowId xmlns="" xmlns:a16="http://schemas.microsoft.com/office/drawing/2014/main" val="2029135932"/>
                  </a:ext>
                </a:extLst>
              </a:tr>
              <a:tr h="370840">
                <a:tc>
                  <a:txBody>
                    <a:bodyPr/>
                    <a:lstStyle/>
                    <a:p>
                      <a:pPr algn="l" fontAlgn="t"/>
                      <a:r>
                        <a:rPr lang="en-US" sz="1100" b="0" i="0" u="none" strike="noStrike" dirty="0">
                          <a:solidFill>
                            <a:srgbClr val="000000"/>
                          </a:solidFill>
                          <a:effectLst/>
                          <a:latin typeface="Calibri" panose="020F0502020204030204" pitchFamily="34" charset="0"/>
                        </a:rPr>
                        <a:t>32</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Candidate Status Data Model</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Candidate status is captured as separate Objects inside a Job.</a:t>
                      </a:r>
                    </a:p>
                  </a:txBody>
                  <a:tcPr marL="9525" marR="9525" marT="9525" marB="0"/>
                </a:tc>
                <a:tc>
                  <a:txBody>
                    <a:bodyPr/>
                    <a:lstStyle/>
                    <a:p>
                      <a:pPr algn="l" fontAlgn="t"/>
                      <a:r>
                        <a:rPr lang="en-US" sz="1100" b="0" i="0" u="none" strike="noStrike" dirty="0" err="1">
                          <a:solidFill>
                            <a:srgbClr val="000000"/>
                          </a:solidFill>
                          <a:effectLst/>
                          <a:latin typeface="Calibri" panose="020F0502020204030204" pitchFamily="34" charset="0"/>
                        </a:rPr>
                        <a:t>Datamodel</a:t>
                      </a:r>
                      <a:r>
                        <a:rPr lang="en-US" sz="1100" b="0" i="0" u="none" strike="noStrike" dirty="0">
                          <a:solidFill>
                            <a:srgbClr val="000000"/>
                          </a:solidFill>
                          <a:effectLst/>
                          <a:latin typeface="Calibri" panose="020F0502020204030204" pitchFamily="34" charset="0"/>
                        </a:rPr>
                        <a:t> simplification has been partially done.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Some items (ex: Long list) are still in the picture and would be removed in later release, causing again new data migration / upgrade high effort for countries that will want to implement it.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Still 80+ objects in the </a:t>
                      </a:r>
                      <a:r>
                        <a:rPr lang="en-US" sz="1100" b="0" i="0" u="none" strike="noStrike" dirty="0" err="1">
                          <a:solidFill>
                            <a:srgbClr val="000000"/>
                          </a:solidFill>
                          <a:effectLst/>
                          <a:latin typeface="Calibri" panose="020F0502020204030204" pitchFamily="34" charset="0"/>
                        </a:rPr>
                        <a:t>datamodel</a:t>
                      </a:r>
                      <a:r>
                        <a:rPr lang="en-US" sz="1100" b="0" i="0" u="none" strike="noStrike" dirty="0">
                          <a:solidFill>
                            <a:srgbClr val="000000"/>
                          </a:solidFill>
                          <a:effectLst/>
                          <a:latin typeface="Calibri" panose="020F0502020204030204" pitchFamily="34" charset="0"/>
                        </a:rPr>
                        <a:t> for Adecco, where a few are used (probably less than 30%). </a:t>
                      </a: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Yes,</a:t>
                      </a:r>
                      <a:r>
                        <a:rPr lang="en-US" sz="1100" b="0" i="0" u="none" strike="noStrike" baseline="0" dirty="0" smtClean="0">
                          <a:solidFill>
                            <a:srgbClr val="000000"/>
                          </a:solidFill>
                          <a:effectLst/>
                          <a:latin typeface="Calibri" panose="020F0502020204030204" pitchFamily="34" charset="0"/>
                        </a:rPr>
                        <a:t> Longlist is stand alone object as it was before. Other objects like Job Reporting, Offer, Submittal, Send outs are removed from the functionality. They still exist with the product as unused objects to support the other clients. </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4026040339"/>
                  </a:ext>
                </a:extLst>
              </a:tr>
              <a:tr h="370840">
                <a:tc>
                  <a:txBody>
                    <a:bodyPr/>
                    <a:lstStyle/>
                    <a:p>
                      <a:pPr algn="l" fontAlgn="t"/>
                      <a:r>
                        <a:rPr lang="en-US" sz="1100" b="0" i="0" u="none" strike="noStrike" dirty="0">
                          <a:solidFill>
                            <a:srgbClr val="000000"/>
                          </a:solidFill>
                          <a:effectLst/>
                          <a:latin typeface="Calibri" panose="020F0502020204030204" pitchFamily="34" charset="0"/>
                        </a:rPr>
                        <a:t>34</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Client and Candidate Record Types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Contact client and candidate types are not distinguished properly in the business logic (example CV parser not having a parameter to choose the right contact record type)</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No confirmation on TR side that anything will be done to have record types taken into accounts in contact creation processes (CV parsing, Quick apply, ….) without relying on default record type, and no confirmation that the new search will take record types into account.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Having specific record types is Adecco specific, and we still try to cope with the standard TR1 behavior.</a:t>
                      </a:r>
                    </a:p>
                  </a:txBody>
                  <a:tcPr marL="9525" marR="9525" marT="9525" marB="0"/>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I have talked with Chris about this problem.</a:t>
                      </a:r>
                      <a:r>
                        <a:rPr lang="en-US" sz="1100" b="0" i="0" u="none" strike="noStrike" baseline="0" dirty="0" smtClean="0">
                          <a:solidFill>
                            <a:srgbClr val="000000"/>
                          </a:solidFill>
                          <a:effectLst/>
                          <a:latin typeface="Calibri" panose="020F0502020204030204" pitchFamily="34" charset="0"/>
                        </a:rPr>
                        <a:t> We have a unmanaged field </a:t>
                      </a:r>
                      <a:r>
                        <a:rPr lang="en-US" sz="1100" b="0" i="0" u="none" strike="noStrike" baseline="0" dirty="0" err="1" smtClean="0">
                          <a:solidFill>
                            <a:srgbClr val="000000"/>
                          </a:solidFill>
                          <a:effectLst/>
                          <a:latin typeface="Calibri" panose="020F0502020204030204" pitchFamily="34" charset="0"/>
                        </a:rPr>
                        <a:t>Sync__c</a:t>
                      </a:r>
                      <a:r>
                        <a:rPr lang="en-US" sz="1100" b="0" i="0" u="none" strike="noStrike" baseline="0" dirty="0" smtClean="0">
                          <a:solidFill>
                            <a:srgbClr val="000000"/>
                          </a:solidFill>
                          <a:effectLst/>
                          <a:latin typeface="Calibri" panose="020F0502020204030204" pitchFamily="34" charset="0"/>
                        </a:rPr>
                        <a:t> whose values defines the Candidate and Client Contacts. We are going to move this unmanaged code in packaging code in next releases. Customers can then customize the rule for defining Contacts and </a:t>
                      </a:r>
                      <a:r>
                        <a:rPr lang="en-US" sz="1100" b="0" i="0" u="none" strike="noStrike" baseline="0" dirty="0" smtClean="0">
                          <a:solidFill>
                            <a:srgbClr val="000000"/>
                          </a:solidFill>
                          <a:effectLst/>
                          <a:latin typeface="Calibri" panose="020F0502020204030204" pitchFamily="34" charset="0"/>
                        </a:rPr>
                        <a:t>Candidates</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baseline="0" dirty="0" err="1" smtClean="0">
                          <a:solidFill>
                            <a:srgbClr val="000000"/>
                          </a:solidFill>
                          <a:effectLst/>
                          <a:latin typeface="Calibri" panose="020F0502020204030204" pitchFamily="34" charset="0"/>
                          <a:ea typeface="+mn-ea"/>
                          <a:cs typeface="+mn-cs"/>
                        </a:rPr>
                        <a:t>Sync__c</a:t>
                      </a:r>
                      <a:r>
                        <a:rPr lang="en-US" sz="1100" b="0" i="0" u="none" strike="noStrike" kern="1200" baseline="0" dirty="0" smtClean="0">
                          <a:solidFill>
                            <a:srgbClr val="000000"/>
                          </a:solidFill>
                          <a:effectLst/>
                          <a:latin typeface="Calibri" panose="020F0502020204030204" pitchFamily="34" charset="0"/>
                          <a:ea typeface="+mn-ea"/>
                          <a:cs typeface="+mn-cs"/>
                        </a:rPr>
                        <a:t> field is used for identifying the Contact and Candidate fields in Search and Match.</a:t>
                      </a:r>
                    </a:p>
                    <a:p>
                      <a:pPr marL="0" marR="0" indent="0" algn="l" defTabSz="457200" rtl="0" eaLnBrk="1" fontAlgn="t" latinLnBrk="0" hangingPunct="1">
                        <a:lnSpc>
                          <a:spcPct val="100000"/>
                        </a:lnSpc>
                        <a:spcBef>
                          <a:spcPts val="0"/>
                        </a:spcBef>
                        <a:spcAft>
                          <a:spcPts val="0"/>
                        </a:spcAft>
                        <a:buClrTx/>
                        <a:buSzTx/>
                        <a:buFontTx/>
                        <a:buNone/>
                        <a:tabLst/>
                        <a:defRPr/>
                      </a:pPr>
                      <a:endParaRPr lang="en-US" sz="1100" b="0" i="0" u="none" strike="noStrike" kern="1200" baseline="0" dirty="0" smtClean="0">
                        <a:solidFill>
                          <a:srgbClr val="000000"/>
                        </a:solidFill>
                        <a:effectLst/>
                        <a:latin typeface="Calibri" panose="020F0502020204030204" pitchFamily="34" charset="0"/>
                        <a:ea typeface="+mn-ea"/>
                        <a:cs typeface="+mn-cs"/>
                      </a:endParaRPr>
                    </a:p>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Calibri" panose="020F0502020204030204" pitchFamily="34" charset="0"/>
                          <a:ea typeface="+mn-ea"/>
                          <a:cs typeface="+mn-cs"/>
                        </a:rPr>
                        <a:t>For default record type on contact creation through resume parser, we have introduced a custom setting which holds the default record type. In code, we first check if Record types are enabled , if yes then we take the custom setting into account and create the defined record type Contact. </a:t>
                      </a:r>
                      <a:endParaRPr lang="mr-IN" sz="1100" b="0" i="0" u="none" strike="noStrike" kern="1200" baseline="0" dirty="0" smtClean="0">
                        <a:solidFill>
                          <a:srgbClr val="000000"/>
                        </a:solidFill>
                        <a:effectLst/>
                        <a:latin typeface="Calibri" panose="020F0502020204030204" pitchFamily="34" charset="0"/>
                        <a:ea typeface="+mn-ea"/>
                        <a:cs typeface="+mn-cs"/>
                      </a:endParaRPr>
                    </a:p>
                    <a:p>
                      <a:pPr algn="l" fontAlgn="t"/>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859877697"/>
                  </a:ext>
                </a:extLst>
              </a:tr>
            </a:tbl>
          </a:graphicData>
        </a:graphic>
      </p:graphicFrame>
    </p:spTree>
    <p:extLst>
      <p:ext uri="{BB962C8B-B14F-4D97-AF65-F5344CB8AC3E}">
        <p14:creationId xmlns:p14="http://schemas.microsoft.com/office/powerpoint/2010/main" val="507918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991EA6-2203-492E-8F32-E485E238F9A0}"/>
              </a:ext>
            </a:extLst>
          </p:cNvPr>
          <p:cNvSpPr>
            <a:spLocks noGrp="1"/>
          </p:cNvSpPr>
          <p:nvPr>
            <p:ph type="title"/>
          </p:nvPr>
        </p:nvSpPr>
        <p:spPr/>
        <p:txBody>
          <a:bodyPr/>
          <a:lstStyle/>
          <a:p>
            <a:r>
              <a:rPr lang="en-US" dirty="0"/>
              <a:t>Review of Architecture Feedback from SFDC </a:t>
            </a:r>
          </a:p>
        </p:txBody>
      </p:sp>
      <p:graphicFrame>
        <p:nvGraphicFramePr>
          <p:cNvPr id="5" name="Table 4">
            <a:extLst>
              <a:ext uri="{FF2B5EF4-FFF2-40B4-BE49-F238E27FC236}">
                <a16:creationId xmlns="" xmlns:a16="http://schemas.microsoft.com/office/drawing/2014/main" id="{C11CFA0E-EAE4-44D6-B271-72E8F0130F60}"/>
              </a:ext>
            </a:extLst>
          </p:cNvPr>
          <p:cNvGraphicFramePr>
            <a:graphicFrameLocks noGrp="1"/>
          </p:cNvGraphicFramePr>
          <p:nvPr>
            <p:extLst>
              <p:ext uri="{D42A27DB-BD31-4B8C-83A1-F6EECF244321}">
                <p14:modId xmlns:p14="http://schemas.microsoft.com/office/powerpoint/2010/main" val="1449741889"/>
              </p:ext>
            </p:extLst>
          </p:nvPr>
        </p:nvGraphicFramePr>
        <p:xfrm>
          <a:off x="457200" y="1059109"/>
          <a:ext cx="8229246" cy="3498850"/>
        </p:xfrm>
        <a:graphic>
          <a:graphicData uri="http://schemas.openxmlformats.org/drawingml/2006/table">
            <a:tbl>
              <a:tblPr firstRow="1" bandRow="1">
                <a:tableStyleId>{5C22544A-7EE6-4342-B048-85BDC9FD1C3A}</a:tableStyleId>
              </a:tblPr>
              <a:tblGrid>
                <a:gridCol w="1371541">
                  <a:extLst>
                    <a:ext uri="{9D8B030D-6E8A-4147-A177-3AD203B41FA5}">
                      <a16:colId xmlns="" xmlns:a16="http://schemas.microsoft.com/office/drawing/2014/main" val="654799091"/>
                    </a:ext>
                  </a:extLst>
                </a:gridCol>
                <a:gridCol w="1371541">
                  <a:extLst>
                    <a:ext uri="{9D8B030D-6E8A-4147-A177-3AD203B41FA5}">
                      <a16:colId xmlns="" xmlns:a16="http://schemas.microsoft.com/office/drawing/2014/main" val="1635350278"/>
                    </a:ext>
                  </a:extLst>
                </a:gridCol>
                <a:gridCol w="1371541">
                  <a:extLst>
                    <a:ext uri="{9D8B030D-6E8A-4147-A177-3AD203B41FA5}">
                      <a16:colId xmlns="" xmlns:a16="http://schemas.microsoft.com/office/drawing/2014/main" val="1516895538"/>
                    </a:ext>
                  </a:extLst>
                </a:gridCol>
                <a:gridCol w="1371541">
                  <a:extLst>
                    <a:ext uri="{9D8B030D-6E8A-4147-A177-3AD203B41FA5}">
                      <a16:colId xmlns="" xmlns:a16="http://schemas.microsoft.com/office/drawing/2014/main" val="1834662074"/>
                    </a:ext>
                  </a:extLst>
                </a:gridCol>
                <a:gridCol w="1371541">
                  <a:extLst>
                    <a:ext uri="{9D8B030D-6E8A-4147-A177-3AD203B41FA5}">
                      <a16:colId xmlns="" xmlns:a16="http://schemas.microsoft.com/office/drawing/2014/main" val="2935442698"/>
                    </a:ext>
                  </a:extLst>
                </a:gridCol>
                <a:gridCol w="1371541">
                  <a:extLst>
                    <a:ext uri="{9D8B030D-6E8A-4147-A177-3AD203B41FA5}">
                      <a16:colId xmlns="" xmlns:a16="http://schemas.microsoft.com/office/drawing/2014/main" val="3351267379"/>
                    </a:ext>
                  </a:extLst>
                </a:gridCol>
              </a:tblGrid>
              <a:tr h="370840">
                <a:tc>
                  <a:txBody>
                    <a:bodyPr/>
                    <a:lstStyle/>
                    <a:p>
                      <a:pPr algn="l" fontAlgn="t"/>
                      <a:r>
                        <a:rPr lang="en-US" sz="1100" b="0" i="0" u="none" strike="noStrike" dirty="0">
                          <a:solidFill>
                            <a:schemeClr val="tx1"/>
                          </a:solidFill>
                          <a:effectLst/>
                          <a:latin typeface="Calibri" panose="020F0502020204030204" pitchFamily="34" charset="0"/>
                        </a:rPr>
                        <a:t>Summit ID</a:t>
                      </a:r>
                    </a:p>
                  </a:txBody>
                  <a:tcPr marL="9525" marR="9525" marT="9525" marB="0"/>
                </a:tc>
                <a:tc>
                  <a:txBody>
                    <a:bodyPr/>
                    <a:lstStyle/>
                    <a:p>
                      <a:pPr algn="l" fontAlgn="t"/>
                      <a:r>
                        <a:rPr lang="en-US" sz="1100" b="0" i="0" u="none" strike="noStrike">
                          <a:solidFill>
                            <a:schemeClr val="tx1"/>
                          </a:solidFill>
                          <a:effectLst/>
                          <a:latin typeface="Calibri" panose="020F0502020204030204" pitchFamily="34" charset="0"/>
                        </a:rPr>
                        <a:t>Priority</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Topic</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Description</a:t>
                      </a:r>
                    </a:p>
                  </a:txBody>
                  <a:tcPr marL="9525" marR="9525" marT="9525" marB="0"/>
                </a:tc>
                <a:tc>
                  <a:txBody>
                    <a:bodyPr/>
                    <a:lstStyle/>
                    <a:p>
                      <a:pPr algn="l" fontAlgn="t"/>
                      <a:r>
                        <a:rPr lang="en-US" sz="1100" b="0" i="0" u="none" strike="noStrike" dirty="0" err="1">
                          <a:solidFill>
                            <a:schemeClr val="tx1"/>
                          </a:solidFill>
                          <a:effectLst/>
                          <a:latin typeface="Calibri" panose="020F0502020204030204" pitchFamily="34" charset="0"/>
                        </a:rPr>
                        <a:t>SalesForce</a:t>
                      </a:r>
                      <a:r>
                        <a:rPr lang="en-US" sz="1100" b="0" i="0" u="none" strike="noStrike" dirty="0">
                          <a:solidFill>
                            <a:schemeClr val="tx1"/>
                          </a:solidFill>
                          <a:effectLst/>
                          <a:latin typeface="Calibri" panose="020F0502020204030204" pitchFamily="34" charset="0"/>
                        </a:rPr>
                        <a:t> Comments</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TR Response</a:t>
                      </a:r>
                    </a:p>
                  </a:txBody>
                  <a:tcPr marL="9525" marR="9525" marT="9525" marB="0"/>
                </a:tc>
                <a:extLst>
                  <a:ext uri="{0D108BD9-81ED-4DB2-BD59-A6C34878D82A}">
                    <a16:rowId xmlns="" xmlns:a16="http://schemas.microsoft.com/office/drawing/2014/main" val="3405471241"/>
                  </a:ext>
                </a:extLst>
              </a:tr>
              <a:tr h="370840">
                <a:tc>
                  <a:txBody>
                    <a:bodyPr/>
                    <a:lstStyle/>
                    <a:p>
                      <a:pPr algn="l" fontAlgn="t"/>
                      <a:r>
                        <a:rPr lang="en-US" sz="1100" b="0" i="0" u="none" strike="noStrike" dirty="0">
                          <a:solidFill>
                            <a:srgbClr val="000000"/>
                          </a:solidFill>
                          <a:effectLst/>
                          <a:latin typeface="Calibri" panose="020F0502020204030204" pitchFamily="34" charset="0"/>
                        </a:rPr>
                        <a:t>35</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Maximum candidates to accounts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Candidates linked to business accounts can exceed recommendation of 10k per account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Sprint7 - No clarity on how it will be done</a:t>
                      </a:r>
                    </a:p>
                  </a:txBody>
                  <a:tcPr marL="9525" marR="9525" marT="9525" marB="0"/>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panose="020F0502020204030204" pitchFamily="34" charset="0"/>
                          <a:ea typeface="+mn-ea"/>
                          <a:cs typeface="+mn-cs"/>
                        </a:rPr>
                        <a:t>This has been implemented. Here is the work order number. </a:t>
                      </a:r>
                    </a:p>
                    <a:p>
                      <a:pPr marL="0" marR="0" indent="0" algn="l" defTabSz="457200" rtl="0" eaLnBrk="1" fontAlgn="t" latinLnBrk="0" hangingPunct="1">
                        <a:lnSpc>
                          <a:spcPct val="100000"/>
                        </a:lnSpc>
                        <a:spcBef>
                          <a:spcPts val="0"/>
                        </a:spcBef>
                        <a:spcAft>
                          <a:spcPts val="0"/>
                        </a:spcAft>
                        <a:buClrTx/>
                        <a:buSzTx/>
                        <a:buFontTx/>
                        <a:buNone/>
                        <a:tabLst/>
                        <a:defRPr/>
                      </a:pPr>
                      <a:endParaRPr lang="en-US" sz="1100" b="0" i="0" u="none" strike="noStrike" kern="1200" dirty="0" smtClean="0">
                        <a:solidFill>
                          <a:srgbClr val="000000"/>
                        </a:solidFill>
                        <a:effectLst/>
                        <a:latin typeface="Calibri" panose="020F0502020204030204" pitchFamily="34" charset="0"/>
                        <a:ea typeface="+mn-ea"/>
                        <a:cs typeface="+mn-cs"/>
                      </a:endParaRPr>
                    </a:p>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https://</a:t>
                      </a:r>
                      <a:r>
                        <a:rPr lang="en-US" sz="1100" b="0" i="0" u="none" strike="noStrike" dirty="0" err="1" smtClean="0">
                          <a:solidFill>
                            <a:srgbClr val="000000"/>
                          </a:solidFill>
                          <a:effectLst/>
                          <a:latin typeface="Calibri" panose="020F0502020204030204" pitchFamily="34" charset="0"/>
                        </a:rPr>
                        <a:t>docs.google.com</a:t>
                      </a:r>
                      <a:r>
                        <a:rPr lang="en-US" sz="1100" b="0" i="0" u="none" strike="noStrike" dirty="0" smtClean="0">
                          <a:solidFill>
                            <a:srgbClr val="000000"/>
                          </a:solidFill>
                          <a:effectLst/>
                          <a:latin typeface="Calibri" panose="020F0502020204030204" pitchFamily="34" charset="0"/>
                        </a:rPr>
                        <a:t>/document/d/1Oqqlb8isjB-2ArmmgIQpzeycbdgTmDEZchDfnIHuOZU/edit</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288873235"/>
                  </a:ext>
                </a:extLst>
              </a:tr>
              <a:tr h="370840">
                <a:tc>
                  <a:txBody>
                    <a:bodyPr/>
                    <a:lstStyle/>
                    <a:p>
                      <a:pPr algn="l" fontAlgn="t"/>
                      <a:r>
                        <a:rPr lang="en-US" sz="1100" b="0" i="0" u="none" strike="noStrike" dirty="0">
                          <a:solidFill>
                            <a:srgbClr val="000000"/>
                          </a:solidFill>
                          <a:effectLst/>
                          <a:latin typeface="Calibri" panose="020F0502020204030204" pitchFamily="34" charset="0"/>
                        </a:rPr>
                        <a:t>36</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Med</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Candidate Automtically Becomes Client Record</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Candidates are automatically moving to the Client Account record at the end of a Job</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No confirmation on TR side if this automation can be removed.</a:t>
                      </a:r>
                    </a:p>
                  </a:txBody>
                  <a:tcPr marL="9525" marR="9525" marT="9525" marB="0"/>
                </a:tc>
                <a:tc>
                  <a:txBody>
                    <a:bodyPr/>
                    <a:lstStyle/>
                    <a:p>
                      <a:pPr algn="l"/>
                      <a:r>
                        <a:rPr lang="en-US" sz="1100" b="0" i="0" u="none" strike="noStrike" kern="1200" dirty="0" smtClean="0">
                          <a:solidFill>
                            <a:srgbClr val="000000"/>
                          </a:solidFill>
                          <a:effectLst/>
                          <a:latin typeface="Calibri" panose="020F0502020204030204" pitchFamily="34" charset="0"/>
                          <a:ea typeface="+mn-ea"/>
                          <a:cs typeface="+mn-cs"/>
                        </a:rPr>
                        <a:t>Not Sure about this functionality. May be Kyle can answer</a:t>
                      </a:r>
                      <a:endParaRPr lang="en-US" sz="1100" b="0" i="0" u="none" strike="noStrike" kern="1200" dirty="0">
                        <a:solidFill>
                          <a:srgbClr val="000000"/>
                        </a:solidFill>
                        <a:effectLst/>
                        <a:latin typeface="Calibri" panose="020F0502020204030204" pitchFamily="34" charset="0"/>
                        <a:ea typeface="+mn-ea"/>
                        <a:cs typeface="+mn-cs"/>
                      </a:endParaRPr>
                    </a:p>
                  </a:txBody>
                  <a:tcPr/>
                </a:tc>
                <a:extLst>
                  <a:ext uri="{0D108BD9-81ED-4DB2-BD59-A6C34878D82A}">
                    <a16:rowId xmlns="" xmlns:a16="http://schemas.microsoft.com/office/drawing/2014/main" val="3589589957"/>
                  </a:ext>
                </a:extLst>
              </a:tr>
              <a:tr h="370840">
                <a:tc>
                  <a:txBody>
                    <a:bodyPr/>
                    <a:lstStyle/>
                    <a:p>
                      <a:pPr algn="l" fontAlgn="t"/>
                      <a:r>
                        <a:rPr lang="en-US" sz="1100" b="0" i="0" u="none" strike="noStrike" dirty="0">
                          <a:solidFill>
                            <a:srgbClr val="000000"/>
                          </a:solidFill>
                          <a:effectLst/>
                          <a:latin typeface="Calibri" panose="020F0502020204030204" pitchFamily="34" charset="0"/>
                        </a:rPr>
                        <a:t>39</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Med</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Job Name Concatenation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Job name concatenation</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No confirmation on TR side if this automation can be removed.</a:t>
                      </a:r>
                    </a:p>
                  </a:txBody>
                  <a:tcPr marL="9525" marR="9525" marT="9525" marB="0"/>
                </a:tc>
                <a:tc>
                  <a:txBody>
                    <a:bodyPr/>
                    <a:lstStyle/>
                    <a:p>
                      <a:pPr algn="l"/>
                      <a:r>
                        <a:rPr lang="en-US" sz="1100" b="0" i="0" u="none" strike="noStrike" kern="1200" dirty="0" smtClean="0">
                          <a:solidFill>
                            <a:srgbClr val="000000"/>
                          </a:solidFill>
                          <a:effectLst/>
                          <a:latin typeface="Calibri" panose="020F0502020204030204" pitchFamily="34" charset="0"/>
                          <a:ea typeface="+mn-ea"/>
                          <a:cs typeface="+mn-cs"/>
                        </a:rPr>
                        <a:t>Not Sure about this functionality. May be Kyle can answer.</a:t>
                      </a:r>
                      <a:endParaRPr lang="en-US" sz="1100" b="0" i="0" u="none" strike="noStrike" kern="1200" dirty="0">
                        <a:solidFill>
                          <a:srgbClr val="000000"/>
                        </a:solidFill>
                        <a:effectLst/>
                        <a:latin typeface="Calibri" panose="020F0502020204030204" pitchFamily="34" charset="0"/>
                        <a:ea typeface="+mn-ea"/>
                        <a:cs typeface="+mn-cs"/>
                      </a:endParaRPr>
                    </a:p>
                  </a:txBody>
                  <a:tcPr/>
                </a:tc>
                <a:extLst>
                  <a:ext uri="{0D108BD9-81ED-4DB2-BD59-A6C34878D82A}">
                    <a16:rowId xmlns="" xmlns:a16="http://schemas.microsoft.com/office/drawing/2014/main" val="202796037"/>
                  </a:ext>
                </a:extLst>
              </a:tr>
            </a:tbl>
          </a:graphicData>
        </a:graphic>
      </p:graphicFrame>
    </p:spTree>
    <p:extLst>
      <p:ext uri="{BB962C8B-B14F-4D97-AF65-F5344CB8AC3E}">
        <p14:creationId xmlns:p14="http://schemas.microsoft.com/office/powerpoint/2010/main" val="422272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9C1D4-D534-4D98-AEF6-F6B389A4F55B}"/>
              </a:ext>
            </a:extLst>
          </p:cNvPr>
          <p:cNvSpPr>
            <a:spLocks noGrp="1"/>
          </p:cNvSpPr>
          <p:nvPr>
            <p:ph type="title"/>
          </p:nvPr>
        </p:nvSpPr>
        <p:spPr/>
        <p:txBody>
          <a:bodyPr/>
          <a:lstStyle/>
          <a:p>
            <a:r>
              <a:rPr lang="en-US" dirty="0"/>
              <a:t>Summary of Architecture Feedback </a:t>
            </a:r>
          </a:p>
        </p:txBody>
      </p:sp>
      <p:sp>
        <p:nvSpPr>
          <p:cNvPr id="4" name="Text Placeholder 3">
            <a:extLst>
              <a:ext uri="{FF2B5EF4-FFF2-40B4-BE49-F238E27FC236}">
                <a16:creationId xmlns="" xmlns:a16="http://schemas.microsoft.com/office/drawing/2014/main" id="{D0FC1808-DBCC-450E-9C7B-03168B505415}"/>
              </a:ext>
            </a:extLst>
          </p:cNvPr>
          <p:cNvSpPr>
            <a:spLocks noGrp="1"/>
          </p:cNvSpPr>
          <p:nvPr>
            <p:ph type="body" sz="quarter" idx="10"/>
          </p:nvPr>
        </p:nvSpPr>
        <p:spPr>
          <a:xfrm>
            <a:off x="457200" y="705557"/>
            <a:ext cx="8229601" cy="3541888"/>
          </a:xfrm>
        </p:spPr>
        <p:txBody>
          <a:bodyPr/>
          <a:lstStyle/>
          <a:p>
            <a:r>
              <a:rPr lang="en-US" sz="2000" dirty="0">
                <a:latin typeface="Arial" panose="020B0604020202020204" pitchFamily="34" charset="0"/>
                <a:cs typeface="Arial" panose="020B0604020202020204" pitchFamily="34" charset="0"/>
              </a:rPr>
              <a:t>As part of the summit in summer 2017, there were 10 priority items Talent Rover was requested to focus 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As part of the inFO workshop in Mumbai in December, there were additional architecture items requested</a:t>
            </a: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2525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7DA228-DE9A-494F-9E02-59208A0A0CD7}"/>
              </a:ext>
            </a:extLst>
          </p:cNvPr>
          <p:cNvSpPr>
            <a:spLocks noGrp="1"/>
          </p:cNvSpPr>
          <p:nvPr>
            <p:ph type="title"/>
          </p:nvPr>
        </p:nvSpPr>
        <p:spPr/>
        <p:txBody>
          <a:bodyPr/>
          <a:lstStyle/>
          <a:p>
            <a:r>
              <a:rPr lang="en-US" sz="2400" dirty="0"/>
              <a:t>Status of Priority Items from Summer Summit (1/2)</a:t>
            </a:r>
          </a:p>
        </p:txBody>
      </p:sp>
      <p:graphicFrame>
        <p:nvGraphicFramePr>
          <p:cNvPr id="5" name="Table 4">
            <a:extLst>
              <a:ext uri="{FF2B5EF4-FFF2-40B4-BE49-F238E27FC236}">
                <a16:creationId xmlns="" xmlns:a16="http://schemas.microsoft.com/office/drawing/2014/main" id="{AE9906D4-59C5-4A85-A446-F408347EA979}"/>
              </a:ext>
            </a:extLst>
          </p:cNvPr>
          <p:cNvGraphicFramePr>
            <a:graphicFrameLocks noGrp="1"/>
          </p:cNvGraphicFramePr>
          <p:nvPr>
            <p:extLst>
              <p:ext uri="{D42A27DB-BD31-4B8C-83A1-F6EECF244321}">
                <p14:modId xmlns:p14="http://schemas.microsoft.com/office/powerpoint/2010/main" val="851233187"/>
              </p:ext>
            </p:extLst>
          </p:nvPr>
        </p:nvGraphicFramePr>
        <p:xfrm>
          <a:off x="203200" y="607672"/>
          <a:ext cx="8623302" cy="3850299"/>
        </p:xfrm>
        <a:graphic>
          <a:graphicData uri="http://schemas.openxmlformats.org/drawingml/2006/table">
            <a:tbl>
              <a:tblPr firstRow="1" bandRow="1">
                <a:tableStyleId>{5C22544A-7EE6-4342-B048-85BDC9FD1C3A}</a:tableStyleId>
              </a:tblPr>
              <a:tblGrid>
                <a:gridCol w="755650">
                  <a:extLst>
                    <a:ext uri="{9D8B030D-6E8A-4147-A177-3AD203B41FA5}">
                      <a16:colId xmlns="" xmlns:a16="http://schemas.microsoft.com/office/drawing/2014/main" val="1767712048"/>
                    </a:ext>
                  </a:extLst>
                </a:gridCol>
                <a:gridCol w="687070">
                  <a:extLst>
                    <a:ext uri="{9D8B030D-6E8A-4147-A177-3AD203B41FA5}">
                      <a16:colId xmlns="" xmlns:a16="http://schemas.microsoft.com/office/drawing/2014/main" val="3321569713"/>
                    </a:ext>
                  </a:extLst>
                </a:gridCol>
                <a:gridCol w="906449">
                  <a:extLst>
                    <a:ext uri="{9D8B030D-6E8A-4147-A177-3AD203B41FA5}">
                      <a16:colId xmlns="" xmlns:a16="http://schemas.microsoft.com/office/drawing/2014/main" val="394715934"/>
                    </a:ext>
                  </a:extLst>
                </a:gridCol>
                <a:gridCol w="3914799">
                  <a:extLst>
                    <a:ext uri="{9D8B030D-6E8A-4147-A177-3AD203B41FA5}">
                      <a16:colId xmlns="" xmlns:a16="http://schemas.microsoft.com/office/drawing/2014/main" val="2542651691"/>
                    </a:ext>
                  </a:extLst>
                </a:gridCol>
                <a:gridCol w="721032">
                  <a:extLst>
                    <a:ext uri="{9D8B030D-6E8A-4147-A177-3AD203B41FA5}">
                      <a16:colId xmlns="" xmlns:a16="http://schemas.microsoft.com/office/drawing/2014/main" val="2604260530"/>
                    </a:ext>
                  </a:extLst>
                </a:gridCol>
                <a:gridCol w="1638302">
                  <a:extLst>
                    <a:ext uri="{9D8B030D-6E8A-4147-A177-3AD203B41FA5}">
                      <a16:colId xmlns="" xmlns:a16="http://schemas.microsoft.com/office/drawing/2014/main" val="2220753353"/>
                    </a:ext>
                  </a:extLst>
                </a:gridCol>
              </a:tblGrid>
              <a:tr h="123323">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Summit ID</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Category</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Summary</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Impact</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Status</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Comments</a:t>
                      </a:r>
                    </a:p>
                  </a:txBody>
                  <a:tcPr marL="0" marR="0" marT="0" marB="0"/>
                </a:tc>
                <a:extLst>
                  <a:ext uri="{0D108BD9-81ED-4DB2-BD59-A6C34878D82A}">
                    <a16:rowId xmlns="" xmlns:a16="http://schemas.microsoft.com/office/drawing/2014/main" val="519449390"/>
                  </a:ext>
                </a:extLst>
              </a:tr>
              <a:tr h="567284">
                <a:tc>
                  <a:txBody>
                    <a:bodyPr/>
                    <a:lstStyle/>
                    <a:p>
                      <a:pPr algn="ctr"/>
                      <a:r>
                        <a:rPr lang="en-US" sz="1000" dirty="0">
                          <a:latin typeface="Calibri" panose="020F0502020204030204" pitchFamily="34" charset="0"/>
                          <a:cs typeface="Calibri" panose="020F0502020204030204" pitchFamily="34" charset="0"/>
                        </a:rPr>
                        <a:t>1</a:t>
                      </a:r>
                    </a:p>
                  </a:txBody>
                  <a:tcPr/>
                </a:tc>
                <a:tc>
                  <a:txBody>
                    <a:bodyPr/>
                    <a:lstStyle/>
                    <a:p>
                      <a:pPr algn="ctr"/>
                      <a:r>
                        <a:rPr lang="en-US" sz="1000" dirty="0">
                          <a:latin typeface="Calibri" panose="020F0502020204030204" pitchFamily="34" charset="0"/>
                          <a:cs typeface="Calibri" panose="020F0502020204030204" pitchFamily="34" charset="0"/>
                        </a:rPr>
                        <a:t>Future Flexibility</a:t>
                      </a:r>
                    </a:p>
                  </a:txBody>
                  <a:tcPr/>
                </a:tc>
                <a:tc>
                  <a:txBody>
                    <a:bodyPr/>
                    <a:lstStyle/>
                    <a:p>
                      <a:pPr algn="ctr"/>
                      <a:r>
                        <a:rPr lang="en-US" sz="1000" dirty="0">
                          <a:latin typeface="Calibri" panose="020F0502020204030204" pitchFamily="34" charset="0"/>
                          <a:cs typeface="Calibri" panose="020F0502020204030204" pitchFamily="34" charset="0"/>
                        </a:rPr>
                        <a:t>@</a:t>
                      </a:r>
                    </a:p>
                  </a:txBody>
                  <a:tcPr/>
                </a:tc>
                <a:tc>
                  <a:txBody>
                    <a:bodyPr/>
                    <a:lstStyle/>
                    <a:p>
                      <a:pPr algn="ctr"/>
                      <a:r>
                        <a:rPr lang="en-US" sz="1000" dirty="0">
                          <a:latin typeface="Calibri" panose="020F0502020204030204" pitchFamily="34" charset="0"/>
                          <a:cs typeface="Calibri" panose="020F0502020204030204" pitchFamily="34" charset="0"/>
                        </a:rPr>
                        <a:t>Need to create as many Salesforce instances as Business Units, Brands and Business models inside a country.</a:t>
                      </a:r>
                    </a:p>
                    <a:p>
                      <a:pPr algn="ctr"/>
                      <a:r>
                        <a:rPr lang="en-US" sz="1000" dirty="0">
                          <a:latin typeface="Calibri" panose="020F0502020204030204" pitchFamily="34" charset="0"/>
                          <a:cs typeface="Calibri" panose="020F0502020204030204" pitchFamily="34" charset="0"/>
                        </a:rPr>
                        <a:t>In this case, not possible to fit to the IT strategy (Regional instances) and business strategy (cross selling and client 360 view across BUs)</a:t>
                      </a:r>
                    </a:p>
                  </a:txBody>
                  <a:tcPr/>
                </a:tc>
                <a:tc>
                  <a:txBody>
                    <a:bodyPr/>
                    <a:lstStyle/>
                    <a:p>
                      <a:pPr algn="ctr"/>
                      <a:endParaRPr lang="en-US" sz="1000" dirty="0">
                        <a:latin typeface="Calibri" panose="020F0502020204030204" pitchFamily="34" charset="0"/>
                        <a:cs typeface="Calibri" panose="020F0502020204030204" pitchFamily="34" charset="0"/>
                      </a:endParaRPr>
                    </a:p>
                  </a:txBody>
                  <a:tcPr/>
                </a:tc>
                <a:tc>
                  <a:txBody>
                    <a:bodyPr/>
                    <a:lstStyle/>
                    <a:p>
                      <a:pPr algn="ctr"/>
                      <a:endParaRPr lang="en-US" sz="10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769061785"/>
                  </a:ext>
                </a:extLst>
              </a:tr>
              <a:tr h="863259">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2</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Future Flexibility</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Candidate assigned to multiple accounts</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Candidates cannot be assigned to multiple Accounts</a:t>
                      </a:r>
                      <a:br>
                        <a:rPr lang="en-US" sz="1000" b="0" i="0" u="none" strike="noStrike" dirty="0">
                          <a:solidFill>
                            <a:srgbClr val="000000"/>
                          </a:solidFill>
                          <a:effectLst/>
                          <a:latin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cs typeface="Calibri" panose="020F0502020204030204" pitchFamily="34" charset="0"/>
                        </a:rPr>
                        <a:t/>
                      </a:r>
                      <a:br>
                        <a:rPr lang="en-US" sz="1000" b="0" i="0" u="none" strike="noStrike" dirty="0">
                          <a:solidFill>
                            <a:srgbClr val="000000"/>
                          </a:solidFill>
                          <a:effectLst/>
                          <a:latin typeface="Calibri" panose="020F0502020204030204" pitchFamily="34" charset="0"/>
                          <a:cs typeface="Calibri" panose="020F0502020204030204" pitchFamily="34" charset="0"/>
                        </a:rPr>
                      </a:b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Complete </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marL="0" marR="0" marT="0" marB="0"/>
                </a:tc>
                <a:extLst>
                  <a:ext uri="{0D108BD9-81ED-4DB2-BD59-A6C34878D82A}">
                    <a16:rowId xmlns="" xmlns:a16="http://schemas.microsoft.com/office/drawing/2014/main" val="3401805998"/>
                  </a:ext>
                </a:extLst>
              </a:tr>
              <a:tr h="739936">
                <a:tc>
                  <a:txBody>
                    <a:bodyPr/>
                    <a:lstStyle/>
                    <a:p>
                      <a:pPr algn="ctr" fontAlgn="t"/>
                      <a:r>
                        <a:rPr lang="en-US" sz="1000" b="0" i="0" u="none" strike="noStrike" dirty="0">
                          <a:solidFill>
                            <a:srgbClr val="000000"/>
                          </a:solidFill>
                          <a:effectLst/>
                          <a:latin typeface="Calibri" panose="020F0502020204030204" pitchFamily="34" charset="0"/>
                        </a:rPr>
                        <a:t>7</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Search &amp; Match</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Search requires CV</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Daxtra Search (and Match) candidates mostly requires CV, and an asynchronous indexation with Daxtra (need to wait an unpredictable time before being able to make a “Match” on a Job)</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Part of the search screen is a structured query inside Salesforce, combined with the Daxtra search in a cumbersome way.</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Complete </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Built in inFO V2.0</a:t>
                      </a:r>
                    </a:p>
                  </a:txBody>
                  <a:tcPr marL="0" marR="0" marT="0" marB="0"/>
                </a:tc>
                <a:extLst>
                  <a:ext uri="{0D108BD9-81ED-4DB2-BD59-A6C34878D82A}">
                    <a16:rowId xmlns="" xmlns:a16="http://schemas.microsoft.com/office/drawing/2014/main" val="585119354"/>
                  </a:ext>
                </a:extLst>
              </a:tr>
              <a:tr h="369968">
                <a:tc>
                  <a:txBody>
                    <a:bodyPr/>
                    <a:lstStyle/>
                    <a:p>
                      <a:pPr algn="ctr" fontAlgn="t"/>
                      <a:r>
                        <a:rPr lang="en-US" sz="1000" b="0" i="0" u="none" strike="noStrike" dirty="0">
                          <a:solidFill>
                            <a:srgbClr val="000000"/>
                          </a:solidFill>
                          <a:effectLst/>
                          <a:latin typeface="Calibri" panose="020F0502020204030204" pitchFamily="34" charset="0"/>
                        </a:rPr>
                        <a:t>9</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Lightning</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Converting to Lightning UI for InFO</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The solution is not lightning or mobile SF1 compatible.</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0" marR="0" marT="0" marB="0"/>
                </a:tc>
                <a:tc>
                  <a:txBody>
                    <a:bodyPr/>
                    <a:lstStyle/>
                    <a:p>
                      <a:pPr algn="ctr" fontAlgn="t"/>
                      <a:endParaRPr lang="en-US" sz="10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8697336"/>
                  </a:ext>
                </a:extLst>
              </a:tr>
              <a:tr h="616613">
                <a:tc>
                  <a:txBody>
                    <a:bodyPr/>
                    <a:lstStyle/>
                    <a:p>
                      <a:pPr algn="ctr" fontAlgn="t"/>
                      <a:r>
                        <a:rPr lang="en-US" sz="1000" b="0" i="0" u="none" strike="noStrike" dirty="0">
                          <a:solidFill>
                            <a:srgbClr val="000000"/>
                          </a:solidFill>
                          <a:effectLst/>
                          <a:latin typeface="Calibri" panose="020F0502020204030204" pitchFamily="34" charset="0"/>
                        </a:rPr>
                        <a:t>32</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Data Model</a:t>
                      </a:r>
                    </a:p>
                  </a:txBody>
                  <a:tcPr marL="0" marR="0" marT="0" marB="0"/>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Candidate Status Data Model</a:t>
                      </a:r>
                    </a:p>
                    <a:p>
                      <a:pPr algn="ctr" fontAlgn="t"/>
                      <a:endParaRPr lang="en-US" sz="10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Candidate status is captured as separate Objects inside a Job.</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TR1 package has new and old ATS data model. Adecco will be using the new data model which has consolidated stages onto the application object</a:t>
                      </a:r>
                    </a:p>
                  </a:txBody>
                  <a:tcPr marL="0" marR="0" marT="0" marB="0"/>
                </a:tc>
                <a:extLst>
                  <a:ext uri="{0D108BD9-81ED-4DB2-BD59-A6C34878D82A}">
                    <a16:rowId xmlns="" xmlns:a16="http://schemas.microsoft.com/office/drawing/2014/main" val="2875049945"/>
                  </a:ext>
                </a:extLst>
              </a:tr>
            </a:tbl>
          </a:graphicData>
        </a:graphic>
      </p:graphicFrame>
    </p:spTree>
    <p:extLst>
      <p:ext uri="{BB962C8B-B14F-4D97-AF65-F5344CB8AC3E}">
        <p14:creationId xmlns:p14="http://schemas.microsoft.com/office/powerpoint/2010/main" val="95983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7C1E3E-B014-40BA-926A-1B052DD00819}"/>
              </a:ext>
            </a:extLst>
          </p:cNvPr>
          <p:cNvSpPr>
            <a:spLocks noGrp="1"/>
          </p:cNvSpPr>
          <p:nvPr>
            <p:ph type="title"/>
          </p:nvPr>
        </p:nvSpPr>
        <p:spPr/>
        <p:txBody>
          <a:bodyPr/>
          <a:lstStyle/>
          <a:p>
            <a:r>
              <a:rPr lang="en-US" sz="2400" dirty="0"/>
              <a:t>Status of Priority Items from Summer Summit (2/2)</a:t>
            </a:r>
          </a:p>
        </p:txBody>
      </p:sp>
      <p:graphicFrame>
        <p:nvGraphicFramePr>
          <p:cNvPr id="5" name="Table 4">
            <a:extLst>
              <a:ext uri="{FF2B5EF4-FFF2-40B4-BE49-F238E27FC236}">
                <a16:creationId xmlns="" xmlns:a16="http://schemas.microsoft.com/office/drawing/2014/main" id="{24A017AF-93DE-4C18-9ACD-999BE3AA0435}"/>
              </a:ext>
            </a:extLst>
          </p:cNvPr>
          <p:cNvGraphicFramePr>
            <a:graphicFrameLocks noGrp="1"/>
          </p:cNvGraphicFramePr>
          <p:nvPr>
            <p:extLst>
              <p:ext uri="{D42A27DB-BD31-4B8C-83A1-F6EECF244321}">
                <p14:modId xmlns:p14="http://schemas.microsoft.com/office/powerpoint/2010/main" val="313601760"/>
              </p:ext>
            </p:extLst>
          </p:nvPr>
        </p:nvGraphicFramePr>
        <p:xfrm>
          <a:off x="318549" y="821373"/>
          <a:ext cx="8623302" cy="3880157"/>
        </p:xfrm>
        <a:graphic>
          <a:graphicData uri="http://schemas.openxmlformats.org/drawingml/2006/table">
            <a:tbl>
              <a:tblPr firstRow="1" bandRow="1">
                <a:tableStyleId>{5C22544A-7EE6-4342-B048-85BDC9FD1C3A}</a:tableStyleId>
              </a:tblPr>
              <a:tblGrid>
                <a:gridCol w="755650">
                  <a:extLst>
                    <a:ext uri="{9D8B030D-6E8A-4147-A177-3AD203B41FA5}">
                      <a16:colId xmlns="" xmlns:a16="http://schemas.microsoft.com/office/drawing/2014/main" val="210147897"/>
                    </a:ext>
                  </a:extLst>
                </a:gridCol>
                <a:gridCol w="1276350">
                  <a:extLst>
                    <a:ext uri="{9D8B030D-6E8A-4147-A177-3AD203B41FA5}">
                      <a16:colId xmlns="" xmlns:a16="http://schemas.microsoft.com/office/drawing/2014/main" val="849758682"/>
                    </a:ext>
                  </a:extLst>
                </a:gridCol>
                <a:gridCol w="800100">
                  <a:extLst>
                    <a:ext uri="{9D8B030D-6E8A-4147-A177-3AD203B41FA5}">
                      <a16:colId xmlns="" xmlns:a16="http://schemas.microsoft.com/office/drawing/2014/main" val="2939435446"/>
                    </a:ext>
                  </a:extLst>
                </a:gridCol>
                <a:gridCol w="3263900">
                  <a:extLst>
                    <a:ext uri="{9D8B030D-6E8A-4147-A177-3AD203B41FA5}">
                      <a16:colId xmlns="" xmlns:a16="http://schemas.microsoft.com/office/drawing/2014/main" val="3690972397"/>
                    </a:ext>
                  </a:extLst>
                </a:gridCol>
                <a:gridCol w="889000">
                  <a:extLst>
                    <a:ext uri="{9D8B030D-6E8A-4147-A177-3AD203B41FA5}">
                      <a16:colId xmlns="" xmlns:a16="http://schemas.microsoft.com/office/drawing/2014/main" val="31302995"/>
                    </a:ext>
                  </a:extLst>
                </a:gridCol>
                <a:gridCol w="1638302">
                  <a:extLst>
                    <a:ext uri="{9D8B030D-6E8A-4147-A177-3AD203B41FA5}">
                      <a16:colId xmlns="" xmlns:a16="http://schemas.microsoft.com/office/drawing/2014/main" val="1718752101"/>
                    </a:ext>
                  </a:extLst>
                </a:gridCol>
              </a:tblGrid>
              <a:tr h="397827">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Summit ID</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Category</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Summary</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Impact</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Status</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cs typeface="Calibri" panose="020F0502020204030204" pitchFamily="34" charset="0"/>
                        </a:rPr>
                        <a:t>Comments</a:t>
                      </a:r>
                    </a:p>
                  </a:txBody>
                  <a:tcPr marL="0" marR="0" marT="0" marB="0"/>
                </a:tc>
                <a:extLst>
                  <a:ext uri="{0D108BD9-81ED-4DB2-BD59-A6C34878D82A}">
                    <a16:rowId xmlns="" xmlns:a16="http://schemas.microsoft.com/office/drawing/2014/main" val="1542265145"/>
                  </a:ext>
                </a:extLst>
              </a:tr>
              <a:tr h="696466">
                <a:tc>
                  <a:txBody>
                    <a:bodyPr/>
                    <a:lstStyle/>
                    <a:p>
                      <a:pPr algn="ctr" fontAlgn="t"/>
                      <a:r>
                        <a:rPr lang="en-US" sz="1000" b="0" i="0" u="none" strike="noStrike" dirty="0">
                          <a:solidFill>
                            <a:srgbClr val="000000"/>
                          </a:solidFill>
                          <a:effectLst/>
                          <a:latin typeface="Calibri" panose="020F0502020204030204" pitchFamily="34" charset="0"/>
                        </a:rPr>
                        <a:t>35</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Data Model</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Maximum candidates to accounts</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Candidates linked to business accounts can exceed recommendation of 10k per account</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0" marR="0" marT="0" marB="0"/>
                </a:tc>
                <a:tc>
                  <a:txBody>
                    <a:bodyPr/>
                    <a:lstStyle/>
                    <a:p>
                      <a:pPr algn="ctr" fontAlgn="t"/>
                      <a:endParaRPr lang="en-US" sz="10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2137025715"/>
                  </a:ext>
                </a:extLst>
              </a:tr>
              <a:tr h="696466">
                <a:tc>
                  <a:txBody>
                    <a:bodyPr/>
                    <a:lstStyle/>
                    <a:p>
                      <a:pPr algn="ctr" fontAlgn="t"/>
                      <a:r>
                        <a:rPr lang="en-US" sz="1000" b="0" i="0" u="none" strike="noStrike" dirty="0">
                          <a:solidFill>
                            <a:srgbClr val="000000"/>
                          </a:solidFill>
                          <a:effectLst/>
                          <a:latin typeface="Calibri" panose="020F0502020204030204" pitchFamily="34" charset="0"/>
                        </a:rPr>
                        <a:t>37</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Data Model</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Use of @ future</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Prevent using @future in other customizations</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0" marR="0" marT="0" marB="0"/>
                </a:tc>
                <a:tc>
                  <a:txBody>
                    <a:bodyPr/>
                    <a:lstStyle/>
                    <a:p>
                      <a:pPr algn="ctr" fontAlgn="t"/>
                      <a:endParaRPr lang="en-US" sz="10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2020187712"/>
                  </a:ext>
                </a:extLst>
              </a:tr>
              <a:tr h="696466">
                <a:tc>
                  <a:txBody>
                    <a:bodyPr/>
                    <a:lstStyle/>
                    <a:p>
                      <a:pPr algn="ctr" fontAlgn="t"/>
                      <a:r>
                        <a:rPr lang="en-US" sz="1000" b="0" i="0" u="none" strike="noStrike" dirty="0">
                          <a:solidFill>
                            <a:srgbClr val="000000"/>
                          </a:solidFill>
                          <a:effectLst/>
                          <a:latin typeface="Calibri" panose="020F0502020204030204" pitchFamily="34" charset="0"/>
                        </a:rPr>
                        <a:t>38</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Security</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LinkedIn Security Issue</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Security breach: </a:t>
                      </a:r>
                      <a:r>
                        <a:rPr lang="en-US" sz="1000" b="0" i="0" u="none" strike="noStrike" dirty="0" err="1">
                          <a:solidFill>
                            <a:srgbClr val="000000"/>
                          </a:solidFill>
                          <a:effectLst/>
                          <a:latin typeface="Calibri" panose="020F0502020204030204" pitchFamily="34" charset="0"/>
                        </a:rPr>
                        <a:t>Linkedin</a:t>
                      </a:r>
                      <a:r>
                        <a:rPr lang="en-US" sz="1000" b="0" i="0" u="none" strike="noStrike" dirty="0">
                          <a:solidFill>
                            <a:srgbClr val="000000"/>
                          </a:solidFill>
                          <a:effectLst/>
                          <a:latin typeface="Calibri" panose="020F0502020204030204" pitchFamily="34" charset="0"/>
                        </a:rPr>
                        <a:t> password for S&amp;M stored in clear text</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0" marR="0" marT="0" marB="0"/>
                </a:tc>
                <a:tc>
                  <a:txBody>
                    <a:bodyPr/>
                    <a:lstStyle/>
                    <a:p>
                      <a:pPr algn="ctr" fontAlgn="t"/>
                      <a:endParaRPr lang="en-US" sz="10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1253743877"/>
                  </a:ext>
                </a:extLst>
              </a:tr>
              <a:tr h="696466">
                <a:tc>
                  <a:txBody>
                    <a:bodyPr/>
                    <a:lstStyle/>
                    <a:p>
                      <a:pPr algn="ctr" fontAlgn="t"/>
                      <a:r>
                        <a:rPr lang="en-US" sz="1000" b="0" i="0" u="none" strike="noStrike" dirty="0">
                          <a:solidFill>
                            <a:srgbClr val="000000"/>
                          </a:solidFill>
                          <a:effectLst/>
                          <a:latin typeface="Calibri" panose="020F0502020204030204" pitchFamily="34" charset="0"/>
                        </a:rPr>
                        <a:t>40</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Data Model</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Custom Labels</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IDs &amp; URLs in custom labels</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0" marR="0" marT="0" marB="0"/>
                </a:tc>
                <a:tc>
                  <a:txBody>
                    <a:bodyPr/>
                    <a:lstStyle/>
                    <a:p>
                      <a:pPr algn="ctr" fontAlgn="t"/>
                      <a:endParaRPr lang="en-US" sz="10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56619287"/>
                  </a:ext>
                </a:extLst>
              </a:tr>
              <a:tr h="696466">
                <a:tc>
                  <a:txBody>
                    <a:bodyPr/>
                    <a:lstStyle/>
                    <a:p>
                      <a:pPr algn="ctr" fontAlgn="t"/>
                      <a:r>
                        <a:rPr lang="en-US" sz="1000" b="0" i="0" u="none" strike="noStrike" dirty="0">
                          <a:solidFill>
                            <a:srgbClr val="000000"/>
                          </a:solidFill>
                          <a:effectLst/>
                          <a:latin typeface="Calibri" panose="020F0502020204030204" pitchFamily="34" charset="0"/>
                        </a:rPr>
                        <a:t>41</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Security</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Use off SSL</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Quick Apply- use SSL</a:t>
                      </a:r>
                    </a:p>
                  </a:txBody>
                  <a:tcPr marL="0" marR="0" marT="0" marB="0"/>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0" marR="0" marT="0" marB="0"/>
                </a:tc>
                <a:tc>
                  <a:txBody>
                    <a:bodyPr/>
                    <a:lstStyle/>
                    <a:p>
                      <a:pPr algn="ctr" fontAlgn="t"/>
                      <a:endParaRPr lang="en-US" sz="10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2681250277"/>
                  </a:ext>
                </a:extLst>
              </a:tr>
            </a:tbl>
          </a:graphicData>
        </a:graphic>
      </p:graphicFrame>
    </p:spTree>
    <p:extLst>
      <p:ext uri="{BB962C8B-B14F-4D97-AF65-F5344CB8AC3E}">
        <p14:creationId xmlns:p14="http://schemas.microsoft.com/office/powerpoint/2010/main" val="297058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F5EF77-744F-46EB-B8CB-B6EB5EE90FC1}"/>
              </a:ext>
            </a:extLst>
          </p:cNvPr>
          <p:cNvSpPr>
            <a:spLocks noGrp="1"/>
          </p:cNvSpPr>
          <p:nvPr>
            <p:ph type="title"/>
          </p:nvPr>
        </p:nvSpPr>
        <p:spPr/>
        <p:txBody>
          <a:bodyPr/>
          <a:lstStyle/>
          <a:p>
            <a:r>
              <a:rPr lang="de-CH" sz="2400" dirty="0"/>
              <a:t>Outcomes from Summit in Mumbai – Winter 2017</a:t>
            </a:r>
            <a:endParaRPr lang="en-US" sz="2400" dirty="0"/>
          </a:p>
        </p:txBody>
      </p:sp>
      <p:sp>
        <p:nvSpPr>
          <p:cNvPr id="4" name="Text Placeholder 3">
            <a:extLst>
              <a:ext uri="{FF2B5EF4-FFF2-40B4-BE49-F238E27FC236}">
                <a16:creationId xmlns="" xmlns:a16="http://schemas.microsoft.com/office/drawing/2014/main" id="{BD72AF8D-312E-48EB-8518-99524FE8A1B9}"/>
              </a:ext>
            </a:extLst>
          </p:cNvPr>
          <p:cNvSpPr>
            <a:spLocks noGrp="1"/>
          </p:cNvSpPr>
          <p:nvPr>
            <p:ph type="body" sz="quarter" idx="10"/>
          </p:nvPr>
        </p:nvSpPr>
        <p:spPr/>
        <p:txBody>
          <a:bodyPr/>
          <a:lstStyle/>
          <a:p>
            <a:r>
              <a:rPr lang="de-CH" sz="1600" dirty="0"/>
              <a:t>The summit action items have been covered in the following way:</a:t>
            </a:r>
          </a:p>
          <a:p>
            <a:pPr marL="285750" indent="-285750">
              <a:buFont typeface="Arial" panose="020B0604020202020204" pitchFamily="34" charset="0"/>
              <a:buChar char="•"/>
            </a:pPr>
            <a:r>
              <a:rPr lang="de-CH" sz="1600" dirty="0"/>
              <a:t>5 items closed</a:t>
            </a:r>
          </a:p>
          <a:p>
            <a:pPr marL="285750" indent="-285750">
              <a:buFont typeface="Arial" panose="020B0604020202020204" pitchFamily="34" charset="0"/>
              <a:buChar char="•"/>
            </a:pPr>
            <a:r>
              <a:rPr lang="de-CH" sz="1600" dirty="0"/>
              <a:t>9 SAI </a:t>
            </a:r>
            <a:r>
              <a:rPr lang="de-CH" sz="1600" dirty="0">
                <a:sym typeface="Wingdings" panose="05000000000000000000" pitchFamily="2" charset="2"/>
              </a:rPr>
              <a:t>7 agreements for future processes and best pracises including measurable outcomes</a:t>
            </a:r>
          </a:p>
          <a:p>
            <a:pPr marL="285750" indent="-285750">
              <a:buFont typeface="Arial" panose="020B0604020202020204" pitchFamily="34" charset="0"/>
              <a:buChar char="•"/>
            </a:pPr>
            <a:r>
              <a:rPr lang="de-CH" sz="1600" dirty="0">
                <a:sym typeface="Wingdings" panose="05000000000000000000" pitchFamily="2" charset="2"/>
              </a:rPr>
              <a:t>13 SAI  15 action items that are getting mainly adressed until mid Jan</a:t>
            </a:r>
          </a:p>
          <a:p>
            <a:pPr marL="285750" indent="-285750">
              <a:buFont typeface="Arial" panose="020B0604020202020204" pitchFamily="34" charset="0"/>
              <a:buChar char="•"/>
            </a:pPr>
            <a:r>
              <a:rPr lang="de-CH" sz="1600" dirty="0">
                <a:sym typeface="Wingdings" panose="05000000000000000000" pitchFamily="2" charset="2"/>
              </a:rPr>
              <a:t>5 SAI  on hold because of documents of action items are needed first</a:t>
            </a:r>
          </a:p>
          <a:p>
            <a:pPr marL="285750" indent="-285750">
              <a:buFont typeface="Arial" panose="020B0604020202020204" pitchFamily="34" charset="0"/>
              <a:buChar char="•"/>
            </a:pPr>
            <a:r>
              <a:rPr lang="de-CH" sz="1600" dirty="0">
                <a:sym typeface="Wingdings" panose="05000000000000000000" pitchFamily="2" charset="2"/>
              </a:rPr>
              <a:t>9 SAIs assigned to Adecco have not been discussed</a:t>
            </a:r>
          </a:p>
          <a:p>
            <a:endParaRPr lang="de-CH" sz="1600" dirty="0"/>
          </a:p>
          <a:p>
            <a:pPr marL="0" indent="0">
              <a:buNone/>
            </a:pPr>
            <a:endParaRPr lang="de-CH" sz="1600" dirty="0"/>
          </a:p>
        </p:txBody>
      </p:sp>
    </p:spTree>
    <p:extLst>
      <p:ext uri="{BB962C8B-B14F-4D97-AF65-F5344CB8AC3E}">
        <p14:creationId xmlns:p14="http://schemas.microsoft.com/office/powerpoint/2010/main" val="93432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B20BC1-4653-4BD1-AF3B-3E957324EFE6}"/>
              </a:ext>
            </a:extLst>
          </p:cNvPr>
          <p:cNvSpPr>
            <a:spLocks noGrp="1"/>
          </p:cNvSpPr>
          <p:nvPr>
            <p:ph type="title"/>
          </p:nvPr>
        </p:nvSpPr>
        <p:spPr/>
        <p:txBody>
          <a:bodyPr/>
          <a:lstStyle/>
          <a:p>
            <a:r>
              <a:rPr lang="en-US" sz="2400" dirty="0"/>
              <a:t>Action Items from Summit in Mumbai (1/2)</a:t>
            </a:r>
          </a:p>
        </p:txBody>
      </p:sp>
      <p:sp>
        <p:nvSpPr>
          <p:cNvPr id="4" name="Text Placeholder 3">
            <a:extLst>
              <a:ext uri="{FF2B5EF4-FFF2-40B4-BE49-F238E27FC236}">
                <a16:creationId xmlns="" xmlns:a16="http://schemas.microsoft.com/office/drawing/2014/main" id="{A0A4A895-AE08-4F82-AFF9-E25F40F5CBC1}"/>
              </a:ext>
            </a:extLst>
          </p:cNvPr>
          <p:cNvSpPr>
            <a:spLocks noGrp="1"/>
          </p:cNvSpPr>
          <p:nvPr>
            <p:ph type="body" sz="quarter" idx="10"/>
          </p:nvPr>
        </p:nvSpPr>
        <p:spPr/>
        <p:txBody>
          <a:bodyPr/>
          <a:lstStyle/>
          <a:p>
            <a:endParaRPr lang="en-US" dirty="0"/>
          </a:p>
        </p:txBody>
      </p:sp>
      <p:graphicFrame>
        <p:nvGraphicFramePr>
          <p:cNvPr id="5" name="Table 4">
            <a:extLst>
              <a:ext uri="{FF2B5EF4-FFF2-40B4-BE49-F238E27FC236}">
                <a16:creationId xmlns="" xmlns:a16="http://schemas.microsoft.com/office/drawing/2014/main" id="{4FB867CB-E9FE-4A65-80BF-4304C186D316}"/>
              </a:ext>
            </a:extLst>
          </p:cNvPr>
          <p:cNvGraphicFramePr>
            <a:graphicFrameLocks noGrp="1"/>
          </p:cNvGraphicFramePr>
          <p:nvPr>
            <p:extLst>
              <p:ext uri="{D42A27DB-BD31-4B8C-83A1-F6EECF244321}">
                <p14:modId xmlns:p14="http://schemas.microsoft.com/office/powerpoint/2010/main" val="3662629303"/>
              </p:ext>
            </p:extLst>
          </p:nvPr>
        </p:nvGraphicFramePr>
        <p:xfrm>
          <a:off x="246490" y="925368"/>
          <a:ext cx="8651018" cy="3545724"/>
        </p:xfrm>
        <a:graphic>
          <a:graphicData uri="http://schemas.openxmlformats.org/drawingml/2006/table">
            <a:tbl>
              <a:tblPr firstRow="1" bandRow="1">
                <a:tableStyleId>{5C22544A-7EE6-4342-B048-85BDC9FD1C3A}</a:tableStyleId>
              </a:tblPr>
              <a:tblGrid>
                <a:gridCol w="982078">
                  <a:extLst>
                    <a:ext uri="{9D8B030D-6E8A-4147-A177-3AD203B41FA5}">
                      <a16:colId xmlns="" xmlns:a16="http://schemas.microsoft.com/office/drawing/2014/main" val="1247521790"/>
                    </a:ext>
                  </a:extLst>
                </a:gridCol>
                <a:gridCol w="3871607">
                  <a:extLst>
                    <a:ext uri="{9D8B030D-6E8A-4147-A177-3AD203B41FA5}">
                      <a16:colId xmlns="" xmlns:a16="http://schemas.microsoft.com/office/drawing/2014/main" val="3423505437"/>
                    </a:ext>
                  </a:extLst>
                </a:gridCol>
                <a:gridCol w="900591">
                  <a:extLst>
                    <a:ext uri="{9D8B030D-6E8A-4147-A177-3AD203B41FA5}">
                      <a16:colId xmlns="" xmlns:a16="http://schemas.microsoft.com/office/drawing/2014/main" val="3827822907"/>
                    </a:ext>
                  </a:extLst>
                </a:gridCol>
                <a:gridCol w="1782610">
                  <a:extLst>
                    <a:ext uri="{9D8B030D-6E8A-4147-A177-3AD203B41FA5}">
                      <a16:colId xmlns="" xmlns:a16="http://schemas.microsoft.com/office/drawing/2014/main" val="1197512064"/>
                    </a:ext>
                  </a:extLst>
                </a:gridCol>
                <a:gridCol w="1114132">
                  <a:extLst>
                    <a:ext uri="{9D8B030D-6E8A-4147-A177-3AD203B41FA5}">
                      <a16:colId xmlns="" xmlns:a16="http://schemas.microsoft.com/office/drawing/2014/main" val="2266238412"/>
                    </a:ext>
                  </a:extLst>
                </a:gridCol>
              </a:tblGrid>
              <a:tr h="0">
                <a:tc>
                  <a:txBody>
                    <a:bodyPr/>
                    <a:lstStyle/>
                    <a:p>
                      <a:r>
                        <a:rPr lang="de-CH" sz="1000" dirty="0">
                          <a:latin typeface="Calibri" panose="020F0502020204030204" pitchFamily="34" charset="0"/>
                          <a:cs typeface="Calibri" panose="020F0502020204030204" pitchFamily="34" charset="0"/>
                        </a:rPr>
                        <a:t>Summit ID</a:t>
                      </a:r>
                    </a:p>
                  </a:txBody>
                  <a:tcPr/>
                </a:tc>
                <a:tc>
                  <a:txBody>
                    <a:bodyPr/>
                    <a:lstStyle/>
                    <a:p>
                      <a:r>
                        <a:rPr lang="de-CH" sz="1000" dirty="0">
                          <a:latin typeface="Calibri" panose="020F0502020204030204" pitchFamily="34" charset="0"/>
                          <a:cs typeface="Calibri" panose="020F0502020204030204" pitchFamily="34" charset="0"/>
                        </a:rPr>
                        <a:t>Action</a:t>
                      </a:r>
                    </a:p>
                  </a:txBody>
                  <a:tcPr/>
                </a:tc>
                <a:tc>
                  <a:txBody>
                    <a:bodyPr/>
                    <a:lstStyle/>
                    <a:p>
                      <a:r>
                        <a:rPr lang="de-CH" sz="1000" dirty="0">
                          <a:latin typeface="Calibri" panose="020F0502020204030204" pitchFamily="34" charset="0"/>
                          <a:cs typeface="Calibri" panose="020F0502020204030204" pitchFamily="34" charset="0"/>
                        </a:rPr>
                        <a:t>Assigned</a:t>
                      </a:r>
                    </a:p>
                  </a:txBody>
                  <a:tcPr/>
                </a:tc>
                <a:tc>
                  <a:txBody>
                    <a:bodyPr/>
                    <a:lstStyle/>
                    <a:p>
                      <a:r>
                        <a:rPr lang="de-CH" sz="1000" dirty="0">
                          <a:latin typeface="Calibri" panose="020F0502020204030204" pitchFamily="34" charset="0"/>
                          <a:cs typeface="Calibri" panose="020F0502020204030204" pitchFamily="34" charset="0"/>
                        </a:rPr>
                        <a:t>Due Date</a:t>
                      </a:r>
                    </a:p>
                  </a:txBody>
                  <a:tcPr/>
                </a:tc>
                <a:tc>
                  <a:txBody>
                    <a:bodyPr/>
                    <a:lstStyle/>
                    <a:p>
                      <a:r>
                        <a:rPr lang="de-CH" sz="1000" dirty="0">
                          <a:latin typeface="Calibri" panose="020F0502020204030204" pitchFamily="34" charset="0"/>
                          <a:cs typeface="Calibri" panose="020F0502020204030204" pitchFamily="34" charset="0"/>
                        </a:rPr>
                        <a:t>Status</a:t>
                      </a:r>
                    </a:p>
                  </a:txBody>
                  <a:tcPr/>
                </a:tc>
                <a:extLst>
                  <a:ext uri="{0D108BD9-81ED-4DB2-BD59-A6C34878D82A}">
                    <a16:rowId xmlns="" xmlns:a16="http://schemas.microsoft.com/office/drawing/2014/main" val="4141514555"/>
                  </a:ext>
                </a:extLst>
              </a:tr>
              <a:tr h="227561">
                <a:tc>
                  <a:txBody>
                    <a:bodyPr/>
                    <a:lstStyle/>
                    <a:p>
                      <a:r>
                        <a:rPr lang="de-CH" sz="1000" dirty="0">
                          <a:solidFill>
                            <a:schemeClr val="tx1"/>
                          </a:solidFill>
                          <a:latin typeface="Calibri" panose="020F0502020204030204" pitchFamily="34" charset="0"/>
                          <a:cs typeface="Calibri" panose="020F0502020204030204" pitchFamily="34" charset="0"/>
                        </a:rPr>
                        <a:t>1</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Double check if workflow is deleted</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15.12.2017</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2646595766"/>
                  </a:ext>
                </a:extLst>
              </a:tr>
              <a:tr h="379268">
                <a:tc>
                  <a:txBody>
                    <a:bodyPr/>
                    <a:lstStyle/>
                    <a:p>
                      <a:r>
                        <a:rPr lang="de-CH" sz="1000" dirty="0">
                          <a:solidFill>
                            <a:schemeClr val="tx1"/>
                          </a:solidFill>
                          <a:latin typeface="Calibri" panose="020F0502020204030204" pitchFamily="34" charset="0"/>
                          <a:cs typeface="Calibri" panose="020F0502020204030204" pitchFamily="34" charset="0"/>
                        </a:rPr>
                        <a:t>7</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Explain Target Search Architecture (deck)</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15.01.2018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sz="1000" dirty="0">
                          <a:solidFill>
                            <a:schemeClr val="tx1"/>
                          </a:solidFill>
                          <a:latin typeface="Calibri" panose="020F0502020204030204" pitchFamily="34" charset="0"/>
                          <a:cs typeface="Calibri" panose="020F0502020204030204" pitchFamily="34" charset="0"/>
                        </a:rPr>
                        <a:t>Complete</a:t>
                      </a:r>
                    </a:p>
                    <a:p>
                      <a:endParaRPr lang="de-CH" sz="10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707655820"/>
                  </a:ext>
                </a:extLst>
              </a:tr>
              <a:tr h="379268">
                <a:tc>
                  <a:txBody>
                    <a:bodyPr/>
                    <a:lstStyle/>
                    <a:p>
                      <a:r>
                        <a:rPr lang="de-CH" sz="1000" dirty="0">
                          <a:solidFill>
                            <a:schemeClr val="tx1"/>
                          </a:solidFill>
                          <a:latin typeface="Calibri" panose="020F0502020204030204" pitchFamily="34" charset="0"/>
                          <a:cs typeface="Calibri" panose="020F0502020204030204" pitchFamily="34" charset="0"/>
                        </a:rPr>
                        <a:t>8</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Documentation on Search &amp; Match for new joiners and install documentation</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15.02.2018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sz="1000" dirty="0">
                          <a:solidFill>
                            <a:schemeClr val="tx1"/>
                          </a:solidFill>
                          <a:latin typeface="Calibri" panose="020F0502020204030204" pitchFamily="34" charset="0"/>
                          <a:cs typeface="Calibri" panose="020F0502020204030204" pitchFamily="34" charset="0"/>
                        </a:rPr>
                        <a:t>Complete</a:t>
                      </a:r>
                    </a:p>
                    <a:p>
                      <a:endParaRPr lang="de-CH" sz="10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902676881"/>
                  </a:ext>
                </a:extLst>
              </a:tr>
              <a:tr h="227561">
                <a:tc>
                  <a:txBody>
                    <a:bodyPr/>
                    <a:lstStyle/>
                    <a:p>
                      <a:r>
                        <a:rPr lang="de-CH" sz="1000" dirty="0">
                          <a:solidFill>
                            <a:schemeClr val="tx1"/>
                          </a:solidFill>
                          <a:latin typeface="Calibri" panose="020F0502020204030204" pitchFamily="34" charset="0"/>
                          <a:cs typeface="Calibri" panose="020F0502020204030204" pitchFamily="34" charset="0"/>
                        </a:rPr>
                        <a:t>9</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Roadmap for Lightning Transition</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15.01.2018</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2642506358"/>
                  </a:ext>
                </a:extLst>
              </a:tr>
              <a:tr h="379268">
                <a:tc>
                  <a:txBody>
                    <a:bodyPr/>
                    <a:lstStyle/>
                    <a:p>
                      <a:r>
                        <a:rPr lang="de-CH" sz="1000" dirty="0">
                          <a:solidFill>
                            <a:schemeClr val="tx1"/>
                          </a:solidFill>
                          <a:latin typeface="Calibri" panose="020F0502020204030204" pitchFamily="34" charset="0"/>
                          <a:cs typeface="Calibri" panose="020F0502020204030204" pitchFamily="34" charset="0"/>
                        </a:rPr>
                        <a:t>14</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List of «opt-out» options in TR (number of custom settings) every Q</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22.12.2017 (and every 3m)</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423671736"/>
                  </a:ext>
                </a:extLst>
              </a:tr>
              <a:tr h="379268">
                <a:tc>
                  <a:txBody>
                    <a:bodyPr/>
                    <a:lstStyle/>
                    <a:p>
                      <a:r>
                        <a:rPr lang="de-CH" sz="1000" dirty="0">
                          <a:solidFill>
                            <a:schemeClr val="tx1"/>
                          </a:solidFill>
                          <a:latin typeface="Calibri" panose="020F0502020204030204" pitchFamily="34" charset="0"/>
                          <a:cs typeface="Calibri" panose="020F0502020204030204" pitchFamily="34" charset="0"/>
                        </a:rPr>
                        <a:t>15</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Automation of new installation / Manual process definition</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01.04.2018**</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In Progress</a:t>
                      </a:r>
                    </a:p>
                  </a:txBody>
                  <a:tcPr/>
                </a:tc>
                <a:extLst>
                  <a:ext uri="{0D108BD9-81ED-4DB2-BD59-A6C34878D82A}">
                    <a16:rowId xmlns="" xmlns:a16="http://schemas.microsoft.com/office/drawing/2014/main" val="1475671512"/>
                  </a:ext>
                </a:extLst>
              </a:tr>
              <a:tr h="227561">
                <a:tc>
                  <a:txBody>
                    <a:bodyPr/>
                    <a:lstStyle/>
                    <a:p>
                      <a:r>
                        <a:rPr lang="de-CH" sz="1000" dirty="0">
                          <a:solidFill>
                            <a:schemeClr val="tx1"/>
                          </a:solidFill>
                          <a:latin typeface="Calibri" panose="020F0502020204030204" pitchFamily="34" charset="0"/>
                          <a:cs typeface="Calibri" panose="020F0502020204030204" pitchFamily="34" charset="0"/>
                        </a:rPr>
                        <a:t>32</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Target Data Model Front Office</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22.12.2018</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1730726141"/>
                  </a:ext>
                </a:extLst>
              </a:tr>
              <a:tr h="227561">
                <a:tc>
                  <a:txBody>
                    <a:bodyPr/>
                    <a:lstStyle/>
                    <a:p>
                      <a:r>
                        <a:rPr lang="de-CH" sz="1000" dirty="0">
                          <a:solidFill>
                            <a:schemeClr val="tx1"/>
                          </a:solidFill>
                          <a:latin typeface="Calibri" panose="020F0502020204030204" pitchFamily="34" charset="0"/>
                          <a:cs typeface="Calibri" panose="020F0502020204030204" pitchFamily="34" charset="0"/>
                        </a:rPr>
                        <a:t>32</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Target Data Model (overall 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15.01.2018</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344946653"/>
                  </a:ext>
                </a:extLst>
              </a:tr>
              <a:tr h="379268">
                <a:tc>
                  <a:txBody>
                    <a:bodyPr/>
                    <a:lstStyle/>
                    <a:p>
                      <a:r>
                        <a:rPr lang="de-CH" sz="1000" dirty="0">
                          <a:solidFill>
                            <a:schemeClr val="tx1"/>
                          </a:solidFill>
                          <a:latin typeface="Calibri" panose="020F0502020204030204" pitchFamily="34" charset="0"/>
                          <a:cs typeface="Calibri" panose="020F0502020204030204" pitchFamily="34" charset="0"/>
                        </a:rPr>
                        <a:t>34</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Check if approach for uncoupling is working and commit for a delivery date</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15.01.2018</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2955885383"/>
                  </a:ext>
                </a:extLst>
              </a:tr>
              <a:tr h="379268">
                <a:tc>
                  <a:txBody>
                    <a:bodyPr/>
                    <a:lstStyle/>
                    <a:p>
                      <a:r>
                        <a:rPr lang="de-CH" sz="1000" dirty="0">
                          <a:solidFill>
                            <a:schemeClr val="tx1"/>
                          </a:solidFill>
                          <a:latin typeface="Calibri" panose="020F0502020204030204" pitchFamily="34" charset="0"/>
                          <a:cs typeface="Calibri" panose="020F0502020204030204" pitchFamily="34" charset="0"/>
                        </a:rPr>
                        <a:t>35</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Evaluation solution found on 15.01.2017 (PPT) &amp; Delivery date</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15.01.2018</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1738575245"/>
                  </a:ext>
                </a:extLst>
              </a:tr>
            </a:tbl>
          </a:graphicData>
        </a:graphic>
      </p:graphicFrame>
      <p:sp>
        <p:nvSpPr>
          <p:cNvPr id="6" name="TextBox 5">
            <a:extLst>
              <a:ext uri="{FF2B5EF4-FFF2-40B4-BE49-F238E27FC236}">
                <a16:creationId xmlns="" xmlns:a16="http://schemas.microsoft.com/office/drawing/2014/main" id="{CFDFEBC9-8402-4C12-B072-114682780AF7}"/>
              </a:ext>
            </a:extLst>
          </p:cNvPr>
          <p:cNvSpPr txBox="1"/>
          <p:nvPr/>
        </p:nvSpPr>
        <p:spPr>
          <a:xfrm>
            <a:off x="246491" y="4458477"/>
            <a:ext cx="4678326" cy="400110"/>
          </a:xfrm>
          <a:prstGeom prst="rect">
            <a:avLst/>
          </a:prstGeom>
          <a:noFill/>
        </p:spPr>
        <p:txBody>
          <a:bodyPr wrap="square" rtlCol="0">
            <a:spAutoFit/>
          </a:bodyPr>
          <a:lstStyle/>
          <a:p>
            <a:r>
              <a:rPr lang="en-US" sz="1000" dirty="0"/>
              <a:t>*</a:t>
            </a:r>
            <a:r>
              <a:rPr lang="en-US" sz="1000" dirty="0">
                <a:latin typeface="Calibri" panose="020F0502020204030204" pitchFamily="34" charset="0"/>
                <a:cs typeface="Calibri" panose="020F0502020204030204" pitchFamily="34" charset="0"/>
              </a:rPr>
              <a:t>Initial provided, need to provide ongoing every 3M</a:t>
            </a:r>
          </a:p>
          <a:p>
            <a:r>
              <a:rPr lang="en-US" sz="1000" dirty="0">
                <a:latin typeface="Calibri" panose="020F0502020204030204" pitchFamily="34" charset="0"/>
                <a:cs typeface="Calibri" panose="020F0502020204030204" pitchFamily="34" charset="0"/>
              </a:rPr>
              <a:t>**Deadline was recast to April 13, 2018</a:t>
            </a:r>
          </a:p>
        </p:txBody>
      </p:sp>
    </p:spTree>
    <p:extLst>
      <p:ext uri="{BB962C8B-B14F-4D97-AF65-F5344CB8AC3E}">
        <p14:creationId xmlns:p14="http://schemas.microsoft.com/office/powerpoint/2010/main" val="426036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C19E47-BA1A-43DB-9477-DA2C594BE6B9}"/>
              </a:ext>
            </a:extLst>
          </p:cNvPr>
          <p:cNvSpPr>
            <a:spLocks noGrp="1"/>
          </p:cNvSpPr>
          <p:nvPr>
            <p:ph type="title"/>
          </p:nvPr>
        </p:nvSpPr>
        <p:spPr/>
        <p:txBody>
          <a:bodyPr/>
          <a:lstStyle/>
          <a:p>
            <a:r>
              <a:rPr lang="en-US" sz="2400" dirty="0"/>
              <a:t>Action Items from Summit in Mumbai (2/2)</a:t>
            </a:r>
          </a:p>
        </p:txBody>
      </p:sp>
      <p:graphicFrame>
        <p:nvGraphicFramePr>
          <p:cNvPr id="5" name="Table 4">
            <a:extLst>
              <a:ext uri="{FF2B5EF4-FFF2-40B4-BE49-F238E27FC236}">
                <a16:creationId xmlns="" xmlns:a16="http://schemas.microsoft.com/office/drawing/2014/main" id="{C05EA339-4587-4AE9-9658-32B872E7B22A}"/>
              </a:ext>
            </a:extLst>
          </p:cNvPr>
          <p:cNvGraphicFramePr>
            <a:graphicFrameLocks noGrp="1"/>
          </p:cNvGraphicFramePr>
          <p:nvPr>
            <p:extLst>
              <p:ext uri="{D42A27DB-BD31-4B8C-83A1-F6EECF244321}">
                <p14:modId xmlns:p14="http://schemas.microsoft.com/office/powerpoint/2010/main" val="2905684267"/>
              </p:ext>
            </p:extLst>
          </p:nvPr>
        </p:nvGraphicFramePr>
        <p:xfrm>
          <a:off x="246491" y="1012962"/>
          <a:ext cx="8651018" cy="1625484"/>
        </p:xfrm>
        <a:graphic>
          <a:graphicData uri="http://schemas.openxmlformats.org/drawingml/2006/table">
            <a:tbl>
              <a:tblPr firstRow="1" bandRow="1">
                <a:tableStyleId>{5C22544A-7EE6-4342-B048-85BDC9FD1C3A}</a:tableStyleId>
              </a:tblPr>
              <a:tblGrid>
                <a:gridCol w="982078">
                  <a:extLst>
                    <a:ext uri="{9D8B030D-6E8A-4147-A177-3AD203B41FA5}">
                      <a16:colId xmlns="" xmlns:a16="http://schemas.microsoft.com/office/drawing/2014/main" val="3092012199"/>
                    </a:ext>
                  </a:extLst>
                </a:gridCol>
                <a:gridCol w="3871607">
                  <a:extLst>
                    <a:ext uri="{9D8B030D-6E8A-4147-A177-3AD203B41FA5}">
                      <a16:colId xmlns="" xmlns:a16="http://schemas.microsoft.com/office/drawing/2014/main" val="614991562"/>
                    </a:ext>
                  </a:extLst>
                </a:gridCol>
                <a:gridCol w="900591">
                  <a:extLst>
                    <a:ext uri="{9D8B030D-6E8A-4147-A177-3AD203B41FA5}">
                      <a16:colId xmlns="" xmlns:a16="http://schemas.microsoft.com/office/drawing/2014/main" val="3018462854"/>
                    </a:ext>
                  </a:extLst>
                </a:gridCol>
                <a:gridCol w="1782610">
                  <a:extLst>
                    <a:ext uri="{9D8B030D-6E8A-4147-A177-3AD203B41FA5}">
                      <a16:colId xmlns="" xmlns:a16="http://schemas.microsoft.com/office/drawing/2014/main" val="3385891600"/>
                    </a:ext>
                  </a:extLst>
                </a:gridCol>
                <a:gridCol w="1114132">
                  <a:extLst>
                    <a:ext uri="{9D8B030D-6E8A-4147-A177-3AD203B41FA5}">
                      <a16:colId xmlns="" xmlns:a16="http://schemas.microsoft.com/office/drawing/2014/main" val="2639153711"/>
                    </a:ext>
                  </a:extLst>
                </a:gridCol>
              </a:tblGrid>
              <a:tr h="379268">
                <a:tc>
                  <a:txBody>
                    <a:bodyPr/>
                    <a:lstStyle/>
                    <a:p>
                      <a:r>
                        <a:rPr lang="de-CH" sz="1000" dirty="0">
                          <a:latin typeface="Calibri" panose="020F0502020204030204" pitchFamily="34" charset="0"/>
                          <a:cs typeface="Calibri" panose="020F0502020204030204" pitchFamily="34" charset="0"/>
                        </a:rPr>
                        <a:t>Summit ID</a:t>
                      </a:r>
                    </a:p>
                  </a:txBody>
                  <a:tcPr/>
                </a:tc>
                <a:tc>
                  <a:txBody>
                    <a:bodyPr/>
                    <a:lstStyle/>
                    <a:p>
                      <a:r>
                        <a:rPr lang="de-CH" sz="1000" dirty="0">
                          <a:latin typeface="Calibri" panose="020F0502020204030204" pitchFamily="34" charset="0"/>
                          <a:cs typeface="Calibri" panose="020F0502020204030204" pitchFamily="34" charset="0"/>
                        </a:rPr>
                        <a:t>Action</a:t>
                      </a:r>
                    </a:p>
                  </a:txBody>
                  <a:tcPr/>
                </a:tc>
                <a:tc>
                  <a:txBody>
                    <a:bodyPr/>
                    <a:lstStyle/>
                    <a:p>
                      <a:r>
                        <a:rPr lang="de-CH" sz="1000" dirty="0">
                          <a:latin typeface="Calibri" panose="020F0502020204030204" pitchFamily="34" charset="0"/>
                          <a:cs typeface="Calibri" panose="020F0502020204030204" pitchFamily="34" charset="0"/>
                        </a:rPr>
                        <a:t>Assigned</a:t>
                      </a:r>
                    </a:p>
                  </a:txBody>
                  <a:tcPr/>
                </a:tc>
                <a:tc>
                  <a:txBody>
                    <a:bodyPr/>
                    <a:lstStyle/>
                    <a:p>
                      <a:r>
                        <a:rPr lang="de-CH" sz="1000" dirty="0">
                          <a:latin typeface="Calibri" panose="020F0502020204030204" pitchFamily="34" charset="0"/>
                          <a:cs typeface="Calibri" panose="020F0502020204030204" pitchFamily="34" charset="0"/>
                        </a:rPr>
                        <a:t>Due Date</a:t>
                      </a:r>
                    </a:p>
                  </a:txBody>
                  <a:tcPr/>
                </a:tc>
                <a:tc>
                  <a:txBody>
                    <a:bodyPr/>
                    <a:lstStyle/>
                    <a:p>
                      <a:r>
                        <a:rPr lang="de-CH" sz="1000" dirty="0">
                          <a:latin typeface="Calibri" panose="020F0502020204030204" pitchFamily="34" charset="0"/>
                          <a:cs typeface="Calibri" panose="020F0502020204030204" pitchFamily="34" charset="0"/>
                        </a:rPr>
                        <a:t>Status</a:t>
                      </a:r>
                    </a:p>
                  </a:txBody>
                  <a:tcPr/>
                </a:tc>
                <a:extLst>
                  <a:ext uri="{0D108BD9-81ED-4DB2-BD59-A6C34878D82A}">
                    <a16:rowId xmlns="" xmlns:a16="http://schemas.microsoft.com/office/drawing/2014/main" val="2937094206"/>
                  </a:ext>
                </a:extLst>
              </a:tr>
              <a:tr h="379268">
                <a:tc>
                  <a:txBody>
                    <a:bodyPr/>
                    <a:lstStyle/>
                    <a:p>
                      <a:r>
                        <a:rPr lang="de-CH" sz="1000" dirty="0">
                          <a:solidFill>
                            <a:schemeClr val="tx1"/>
                          </a:solidFill>
                          <a:latin typeface="Calibri" panose="020F0502020204030204" pitchFamily="34" charset="0"/>
                          <a:cs typeface="Calibri" panose="020F0502020204030204" pitchFamily="34" charset="0"/>
                        </a:rPr>
                        <a:t>37</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Number of @future on a Q basis</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22.12.2017 (and every 3m)</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2172801654"/>
                  </a:ext>
                </a:extLst>
              </a:tr>
              <a:tr h="227561">
                <a:tc>
                  <a:txBody>
                    <a:bodyPr/>
                    <a:lstStyle/>
                    <a:p>
                      <a:r>
                        <a:rPr lang="de-CH" sz="1000" dirty="0">
                          <a:solidFill>
                            <a:schemeClr val="tx1"/>
                          </a:solidFill>
                          <a:latin typeface="Calibri" panose="020F0502020204030204" pitchFamily="34" charset="0"/>
                          <a:cs typeface="Calibri" panose="020F0502020204030204" pitchFamily="34" charset="0"/>
                        </a:rPr>
                        <a:t>38</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Double check with Daxtra</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22.12.2017</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2578909128"/>
                  </a:ext>
                </a:extLst>
              </a:tr>
              <a:tr h="227561">
                <a:tc>
                  <a:txBody>
                    <a:bodyPr/>
                    <a:lstStyle/>
                    <a:p>
                      <a:r>
                        <a:rPr lang="de-CH" sz="1000" dirty="0">
                          <a:solidFill>
                            <a:schemeClr val="tx1"/>
                          </a:solidFill>
                          <a:latin typeface="Calibri" panose="020F0502020204030204" pitchFamily="34" charset="0"/>
                          <a:cs typeface="Calibri" panose="020F0502020204030204" pitchFamily="34" charset="0"/>
                        </a:rPr>
                        <a:t>40</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Report on «labels» to indicate progress on a q basis</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22.12.2017</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1401458063"/>
                  </a:ext>
                </a:extLst>
              </a:tr>
              <a:tr h="379268">
                <a:tc>
                  <a:txBody>
                    <a:bodyPr/>
                    <a:lstStyle/>
                    <a:p>
                      <a:r>
                        <a:rPr lang="de-CH" sz="1000" dirty="0">
                          <a:solidFill>
                            <a:schemeClr val="tx1"/>
                          </a:solidFill>
                          <a:latin typeface="Calibri" panose="020F0502020204030204" pitchFamily="34" charset="0"/>
                          <a:cs typeface="Calibri" panose="020F0502020204030204" pitchFamily="34" charset="0"/>
                        </a:rPr>
                        <a:t>41</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List countries where TR has addressed the SSL problem</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TR</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15.01.2018</a:t>
                      </a:r>
                    </a:p>
                  </a:txBody>
                  <a:tcPr/>
                </a:tc>
                <a:tc>
                  <a:txBody>
                    <a:bodyPr/>
                    <a:lstStyle/>
                    <a:p>
                      <a:r>
                        <a:rPr lang="de-CH" sz="1000" dirty="0">
                          <a:solidFill>
                            <a:schemeClr val="tx1"/>
                          </a:solidFill>
                          <a:latin typeface="Calibri" panose="020F0502020204030204" pitchFamily="34" charset="0"/>
                          <a:cs typeface="Calibri" panose="020F0502020204030204" pitchFamily="34" charset="0"/>
                        </a:rPr>
                        <a:t>Complete</a:t>
                      </a:r>
                    </a:p>
                  </a:txBody>
                  <a:tcPr/>
                </a:tc>
                <a:extLst>
                  <a:ext uri="{0D108BD9-81ED-4DB2-BD59-A6C34878D82A}">
                    <a16:rowId xmlns="" xmlns:a16="http://schemas.microsoft.com/office/drawing/2014/main" val="2256070236"/>
                  </a:ext>
                </a:extLst>
              </a:tr>
            </a:tbl>
          </a:graphicData>
        </a:graphic>
      </p:graphicFrame>
      <p:sp>
        <p:nvSpPr>
          <p:cNvPr id="6" name="TextBox 5">
            <a:extLst>
              <a:ext uri="{FF2B5EF4-FFF2-40B4-BE49-F238E27FC236}">
                <a16:creationId xmlns="" xmlns:a16="http://schemas.microsoft.com/office/drawing/2014/main" id="{8D4E6624-0355-4633-8C14-495E62BF1E48}"/>
              </a:ext>
            </a:extLst>
          </p:cNvPr>
          <p:cNvSpPr txBox="1"/>
          <p:nvPr/>
        </p:nvSpPr>
        <p:spPr>
          <a:xfrm>
            <a:off x="246491" y="4126266"/>
            <a:ext cx="4678326" cy="400110"/>
          </a:xfrm>
          <a:prstGeom prst="rect">
            <a:avLst/>
          </a:prstGeom>
          <a:noFill/>
        </p:spPr>
        <p:txBody>
          <a:bodyPr wrap="square" rtlCol="0">
            <a:spAutoFit/>
          </a:bodyPr>
          <a:lstStyle/>
          <a:p>
            <a:r>
              <a:rPr lang="en-US" sz="1000" dirty="0"/>
              <a:t>*</a:t>
            </a:r>
            <a:r>
              <a:rPr lang="en-US" sz="1000" dirty="0">
                <a:latin typeface="Calibri" panose="020F0502020204030204" pitchFamily="34" charset="0"/>
                <a:cs typeface="Calibri" panose="020F0502020204030204" pitchFamily="34" charset="0"/>
              </a:rPr>
              <a:t>Initial provided, need to provide ongoing every 3M</a:t>
            </a:r>
          </a:p>
          <a:p>
            <a:r>
              <a:rPr lang="en-US" sz="1000" dirty="0">
                <a:latin typeface="Calibri" panose="020F0502020204030204" pitchFamily="34" charset="0"/>
                <a:cs typeface="Calibri" panose="020F0502020204030204" pitchFamily="34" charset="0"/>
              </a:rPr>
              <a:t>**Deadline was recast to April 13, 2018</a:t>
            </a:r>
          </a:p>
        </p:txBody>
      </p:sp>
    </p:spTree>
    <p:extLst>
      <p:ext uri="{BB962C8B-B14F-4D97-AF65-F5344CB8AC3E}">
        <p14:creationId xmlns:p14="http://schemas.microsoft.com/office/powerpoint/2010/main" val="1230077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EDBA4F-1933-4AE3-A9B0-E14780884B05}"/>
              </a:ext>
            </a:extLst>
          </p:cNvPr>
          <p:cNvSpPr>
            <a:spLocks noGrp="1"/>
          </p:cNvSpPr>
          <p:nvPr>
            <p:ph type="title"/>
          </p:nvPr>
        </p:nvSpPr>
        <p:spPr/>
        <p:txBody>
          <a:bodyPr/>
          <a:lstStyle/>
          <a:p>
            <a:r>
              <a:rPr lang="en-US" dirty="0"/>
              <a:t>Review of Architecture Feedback from SFDC </a:t>
            </a:r>
          </a:p>
        </p:txBody>
      </p:sp>
      <p:sp>
        <p:nvSpPr>
          <p:cNvPr id="4" name="Text Placeholder 3">
            <a:extLst>
              <a:ext uri="{FF2B5EF4-FFF2-40B4-BE49-F238E27FC236}">
                <a16:creationId xmlns="" xmlns:a16="http://schemas.microsoft.com/office/drawing/2014/main" id="{83BB57BE-1352-409B-BAF6-00233F2F3406}"/>
              </a:ext>
            </a:extLst>
          </p:cNvPr>
          <p:cNvSpPr>
            <a:spLocks noGrp="1"/>
          </p:cNvSpPr>
          <p:nvPr>
            <p:ph type="body" sz="quarter" idx="10"/>
          </p:nvPr>
        </p:nvSpPr>
        <p:spPr/>
        <p:txBody>
          <a:bodyPr/>
          <a:lstStyle/>
          <a:p>
            <a:pPr marL="0" indent="0">
              <a:buNone/>
            </a:pPr>
            <a:endParaRPr lang="en-US" dirty="0"/>
          </a:p>
        </p:txBody>
      </p:sp>
      <p:graphicFrame>
        <p:nvGraphicFramePr>
          <p:cNvPr id="5" name="Table 4">
            <a:extLst>
              <a:ext uri="{FF2B5EF4-FFF2-40B4-BE49-F238E27FC236}">
                <a16:creationId xmlns="" xmlns:a16="http://schemas.microsoft.com/office/drawing/2014/main" id="{CCBE7582-CA48-439A-AF3E-C286628C9215}"/>
              </a:ext>
            </a:extLst>
          </p:cNvPr>
          <p:cNvGraphicFramePr>
            <a:graphicFrameLocks noGrp="1"/>
          </p:cNvGraphicFramePr>
          <p:nvPr>
            <p:extLst>
              <p:ext uri="{D42A27DB-BD31-4B8C-83A1-F6EECF244321}">
                <p14:modId xmlns:p14="http://schemas.microsoft.com/office/powerpoint/2010/main" val="977132064"/>
              </p:ext>
            </p:extLst>
          </p:nvPr>
        </p:nvGraphicFramePr>
        <p:xfrm>
          <a:off x="285750" y="689611"/>
          <a:ext cx="8595360" cy="10539729"/>
        </p:xfrm>
        <a:graphic>
          <a:graphicData uri="http://schemas.openxmlformats.org/drawingml/2006/table">
            <a:tbl>
              <a:tblPr firstRow="1" bandRow="1">
                <a:tableStyleId>{5C22544A-7EE6-4342-B048-85BDC9FD1C3A}</a:tableStyleId>
              </a:tblPr>
              <a:tblGrid>
                <a:gridCol w="485775">
                  <a:extLst>
                    <a:ext uri="{9D8B030D-6E8A-4147-A177-3AD203B41FA5}">
                      <a16:colId xmlns="" xmlns:a16="http://schemas.microsoft.com/office/drawing/2014/main" val="2590312738"/>
                    </a:ext>
                  </a:extLst>
                </a:gridCol>
                <a:gridCol w="857250">
                  <a:extLst>
                    <a:ext uri="{9D8B030D-6E8A-4147-A177-3AD203B41FA5}">
                      <a16:colId xmlns="" xmlns:a16="http://schemas.microsoft.com/office/drawing/2014/main" val="1354321635"/>
                    </a:ext>
                  </a:extLst>
                </a:gridCol>
                <a:gridCol w="1866900">
                  <a:extLst>
                    <a:ext uri="{9D8B030D-6E8A-4147-A177-3AD203B41FA5}">
                      <a16:colId xmlns="" xmlns:a16="http://schemas.microsoft.com/office/drawing/2014/main" val="3663298071"/>
                    </a:ext>
                  </a:extLst>
                </a:gridCol>
                <a:gridCol w="2520315">
                  <a:extLst>
                    <a:ext uri="{9D8B030D-6E8A-4147-A177-3AD203B41FA5}">
                      <a16:colId xmlns="" xmlns:a16="http://schemas.microsoft.com/office/drawing/2014/main" val="3011283932"/>
                    </a:ext>
                  </a:extLst>
                </a:gridCol>
                <a:gridCol w="1438910">
                  <a:extLst>
                    <a:ext uri="{9D8B030D-6E8A-4147-A177-3AD203B41FA5}">
                      <a16:colId xmlns="" xmlns:a16="http://schemas.microsoft.com/office/drawing/2014/main" val="1695676805"/>
                    </a:ext>
                  </a:extLst>
                </a:gridCol>
                <a:gridCol w="1426210">
                  <a:extLst>
                    <a:ext uri="{9D8B030D-6E8A-4147-A177-3AD203B41FA5}">
                      <a16:colId xmlns="" xmlns:a16="http://schemas.microsoft.com/office/drawing/2014/main" val="4021015146"/>
                    </a:ext>
                  </a:extLst>
                </a:gridCol>
              </a:tblGrid>
              <a:tr h="404450">
                <a:tc>
                  <a:txBody>
                    <a:bodyPr/>
                    <a:lstStyle/>
                    <a:p>
                      <a:pPr algn="l" fontAlgn="t"/>
                      <a:r>
                        <a:rPr lang="en-US" sz="1100" b="0" i="0" u="none" strike="noStrike" dirty="0">
                          <a:solidFill>
                            <a:schemeClr val="tx1"/>
                          </a:solidFill>
                          <a:effectLst/>
                          <a:latin typeface="Calibri" panose="020F0502020204030204" pitchFamily="34" charset="0"/>
                        </a:rPr>
                        <a:t>Summit ID</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Priority</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Topic</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Description</a:t>
                      </a:r>
                    </a:p>
                  </a:txBody>
                  <a:tcPr marL="9525" marR="9525" marT="9525" marB="0"/>
                </a:tc>
                <a:tc>
                  <a:txBody>
                    <a:bodyPr/>
                    <a:lstStyle/>
                    <a:p>
                      <a:pPr algn="l" fontAlgn="t"/>
                      <a:r>
                        <a:rPr lang="en-US" sz="1100" b="0" i="0" u="none" strike="noStrike" dirty="0" err="1">
                          <a:solidFill>
                            <a:schemeClr val="tx1"/>
                          </a:solidFill>
                          <a:effectLst/>
                          <a:latin typeface="Calibri" panose="020F0502020204030204" pitchFamily="34" charset="0"/>
                        </a:rPr>
                        <a:t>SalesForce</a:t>
                      </a:r>
                      <a:r>
                        <a:rPr lang="en-US" sz="1100" b="0" i="0" u="none" strike="noStrike" dirty="0">
                          <a:solidFill>
                            <a:schemeClr val="tx1"/>
                          </a:solidFill>
                          <a:effectLst/>
                          <a:latin typeface="Calibri" panose="020F0502020204030204" pitchFamily="34" charset="0"/>
                        </a:rPr>
                        <a:t> Comments</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TR Response</a:t>
                      </a:r>
                    </a:p>
                  </a:txBody>
                  <a:tcPr marL="9525" marR="9525" marT="9525" marB="0"/>
                </a:tc>
                <a:extLst>
                  <a:ext uri="{0D108BD9-81ED-4DB2-BD59-A6C34878D82A}">
                    <a16:rowId xmlns="" xmlns:a16="http://schemas.microsoft.com/office/drawing/2014/main" val="2864596509"/>
                  </a:ext>
                </a:extLst>
              </a:tr>
              <a:tr h="3223939">
                <a:tc>
                  <a:txBody>
                    <a:bodyPr/>
                    <a:lstStyle/>
                    <a:p>
                      <a:pPr algn="l" fontAlgn="t"/>
                      <a:r>
                        <a:rPr lang="en-US" sz="1100" b="0" i="0" u="none" strike="noStrike" dirty="0">
                          <a:solidFill>
                            <a:srgbClr val="000000"/>
                          </a:solidFill>
                          <a:effectLst/>
                          <a:latin typeface="Calibri" panose="020F0502020204030204" pitchFamily="34" charset="0"/>
                        </a:rPr>
                        <a:t>1</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The TR solution is not capable to handle different business processes / languages inside one Salesforce instance</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The TR solution is not capable to handle different business processes / languages inside one Salesforce instance: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ATS / Job manager is not flexible to support different business models in the same org/region/country</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Quick apply</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Standard picklist values (US centric)</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CV parsing, always parsing in the same way (ex: if I want to map differently between 2 countries)</a:t>
                      </a:r>
                    </a:p>
                  </a:txBody>
                  <a:tcPr marL="9525" marR="9525" marT="9525" marB="0"/>
                </a:tc>
                <a:tc>
                  <a:txBody>
                    <a:bodyPr/>
                    <a:lstStyle/>
                    <a:p>
                      <a:pPr algn="l" fontAlgn="t"/>
                      <a:r>
                        <a:rPr lang="en-US" sz="1100" b="0" i="0" u="none" strike="noStrike" kern="1200" dirty="0">
                          <a:solidFill>
                            <a:srgbClr val="000000"/>
                          </a:solidFill>
                          <a:effectLst/>
                          <a:latin typeface="Calibri" panose="020F0502020204030204" pitchFamily="34" charset="0"/>
                          <a:ea typeface="+mn-ea"/>
                          <a:cs typeface="+mn-cs"/>
                        </a:rPr>
                        <a:t>(Job stages at Org level, not possible to have many different job process)</a:t>
                      </a:r>
                    </a:p>
                  </a:txBody>
                  <a:tcPr marL="9525" marR="9525" marT="9525" marB="0"/>
                </a:tc>
                <a:tc>
                  <a:txBody>
                    <a:bodyPr/>
                    <a:lstStyle/>
                    <a:p>
                      <a:pPr algn="l" fontAlgn="t"/>
                      <a:r>
                        <a:rPr lang="en-US" sz="1100" b="0" i="0" u="none" strike="noStrike" kern="1200" dirty="0" smtClean="0">
                          <a:solidFill>
                            <a:srgbClr val="000000"/>
                          </a:solidFill>
                          <a:effectLst/>
                          <a:latin typeface="Calibri" panose="020F0502020204030204" pitchFamily="34" charset="0"/>
                          <a:ea typeface="+mn-ea"/>
                          <a:cs typeface="+mn-cs"/>
                        </a:rPr>
                        <a:t>Salesforce provides out of box translation capability in organization. Other then that we for custom solutions like Quick Apply, ATS and Search and Match we have used custom Labels for any static text which is easily translatable in other languages., W-013880, W-013881, W-013882,</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W-012882</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extLst>
                  <a:ext uri="{0D108BD9-81ED-4DB2-BD59-A6C34878D82A}">
                    <a16:rowId xmlns="" xmlns:a16="http://schemas.microsoft.com/office/drawing/2014/main" val="1279685684"/>
                  </a:ext>
                </a:extLst>
              </a:tr>
              <a:tr h="479413">
                <a:tc>
                  <a:txBody>
                    <a:bodyPr/>
                    <a:lstStyle/>
                    <a:p>
                      <a:pPr algn="l" fontAlgn="t"/>
                      <a:r>
                        <a:rPr lang="en-US" sz="1100" b="0" i="0" u="none" strike="noStrike" dirty="0">
                          <a:solidFill>
                            <a:srgbClr val="000000"/>
                          </a:solidFill>
                          <a:effectLst/>
                          <a:latin typeface="Calibri" panose="020F0502020204030204" pitchFamily="34" charset="0"/>
                        </a:rPr>
                        <a:t>2</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Candidate assigned to multiple accounts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Candidates cannot be assigned to multiple Accounts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TR: What is the business need for this? TBD</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Sprint7, no clarity on the How (several solution proposed)</a:t>
                      </a:r>
                    </a:p>
                  </a:txBody>
                  <a:tcPr marL="9525" marR="9525" marT="9525" marB="0"/>
                </a:tc>
                <a:tc>
                  <a:txBody>
                    <a:bodyPr/>
                    <a:lstStyle/>
                    <a:p>
                      <a:pPr algn="l" fontAlgn="t"/>
                      <a:r>
                        <a:rPr lang="en-US" sz="1100" b="0" i="0" u="none" strike="noStrike" kern="1200" dirty="0" smtClean="0">
                          <a:solidFill>
                            <a:srgbClr val="000000"/>
                          </a:solidFill>
                          <a:effectLst/>
                          <a:latin typeface="Calibri" panose="020F0502020204030204" pitchFamily="34" charset="0"/>
                          <a:ea typeface="+mn-ea"/>
                          <a:cs typeface="+mn-cs"/>
                        </a:rPr>
                        <a:t>Not sure. Looks like duplicate to 10k Contacts</a:t>
                      </a:r>
                      <a:r>
                        <a:rPr lang="en-US" sz="1100" b="0" i="0" u="none" strike="noStrike" kern="1200" baseline="0" dirty="0" smtClean="0">
                          <a:solidFill>
                            <a:srgbClr val="000000"/>
                          </a:solidFill>
                          <a:effectLst/>
                          <a:latin typeface="Calibri" panose="020F0502020204030204" pitchFamily="34" charset="0"/>
                          <a:ea typeface="+mn-ea"/>
                          <a:cs typeface="+mn-cs"/>
                        </a:rPr>
                        <a:t> per account.</a:t>
                      </a:r>
                    </a:p>
                    <a:p>
                      <a:pPr algn="l" fontAlgn="t"/>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extLst>
                  <a:ext uri="{0D108BD9-81ED-4DB2-BD59-A6C34878D82A}">
                    <a16:rowId xmlns="" xmlns:a16="http://schemas.microsoft.com/office/drawing/2014/main" val="1967199805"/>
                  </a:ext>
                </a:extLst>
              </a:tr>
              <a:tr h="322579">
                <a:tc>
                  <a:txBody>
                    <a:bodyPr/>
                    <a:lstStyle/>
                    <a:p>
                      <a:pPr algn="l" fontAlgn="t"/>
                      <a:r>
                        <a:rPr lang="en-US" sz="1100" b="0" i="0" u="none" strike="noStrike" dirty="0">
                          <a:solidFill>
                            <a:srgbClr val="000000"/>
                          </a:solidFill>
                          <a:effectLst/>
                          <a:latin typeface="Calibri" panose="020F0502020204030204" pitchFamily="34" charset="0"/>
                        </a:rPr>
                        <a:t>4</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Eliminate Hard Coded terms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Many hard coded &amp; “untranslatable” terms.</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 Delivered not tested by Salesforce architects</a:t>
                      </a:r>
                    </a:p>
                  </a:txBody>
                  <a:tcPr marL="9525" marR="9525" marT="9525" marB="0"/>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panose="020F0502020204030204" pitchFamily="34" charset="0"/>
                          <a:ea typeface="+mn-ea"/>
                          <a:cs typeface="+mn-cs"/>
                        </a:rPr>
                        <a:t>https://</a:t>
                      </a:r>
                      <a:r>
                        <a:rPr lang="en-US" sz="1100" b="0" i="0" u="none" strike="noStrike" kern="1200" dirty="0" err="1" smtClean="0">
                          <a:solidFill>
                            <a:srgbClr val="000000"/>
                          </a:solidFill>
                          <a:effectLst/>
                          <a:latin typeface="Calibri" panose="020F0502020204030204" pitchFamily="34" charset="0"/>
                          <a:ea typeface="+mn-ea"/>
                          <a:cs typeface="+mn-cs"/>
                        </a:rPr>
                        <a:t>docs.google.com</a:t>
                      </a:r>
                      <a:r>
                        <a:rPr lang="en-US" sz="1100" b="0" i="0" u="none" strike="noStrike" kern="1200" dirty="0" smtClean="0">
                          <a:solidFill>
                            <a:srgbClr val="000000"/>
                          </a:solidFill>
                          <a:effectLst/>
                          <a:latin typeface="Calibri" panose="020F0502020204030204" pitchFamily="34" charset="0"/>
                          <a:ea typeface="+mn-ea"/>
                          <a:cs typeface="+mn-cs"/>
                        </a:rPr>
                        <a:t>/spreadsheets/d/1SZDReNoYO0nqENbHTkqYGJOkLlk5fOsVMUjkXCA1o7E/</a:t>
                      </a:r>
                      <a:r>
                        <a:rPr lang="en-US" sz="1100" b="0" i="0" u="none" strike="noStrike" kern="1200" dirty="0" err="1" smtClean="0">
                          <a:solidFill>
                            <a:srgbClr val="000000"/>
                          </a:solidFill>
                          <a:effectLst/>
                          <a:latin typeface="Calibri" panose="020F0502020204030204" pitchFamily="34" charset="0"/>
                          <a:ea typeface="+mn-ea"/>
                          <a:cs typeface="+mn-cs"/>
                        </a:rPr>
                        <a:t>edit#gid</a:t>
                      </a:r>
                      <a:r>
                        <a:rPr lang="en-US" sz="1100" b="0" i="0" u="none" strike="noStrike" kern="1200" dirty="0" smtClean="0">
                          <a:solidFill>
                            <a:srgbClr val="000000"/>
                          </a:solidFill>
                          <a:effectLst/>
                          <a:latin typeface="Calibri" panose="020F0502020204030204" pitchFamily="34" charset="0"/>
                          <a:ea typeface="+mn-ea"/>
                          <a:cs typeface="+mn-cs"/>
                        </a:rPr>
                        <a:t>=0</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extLst>
                  <a:ext uri="{0D108BD9-81ED-4DB2-BD59-A6C34878D82A}">
                    <a16:rowId xmlns="" xmlns:a16="http://schemas.microsoft.com/office/drawing/2014/main" val="4056875319"/>
                  </a:ext>
                </a:extLst>
              </a:tr>
              <a:tr h="322579">
                <a:tc>
                  <a:txBody>
                    <a:bodyPr/>
                    <a:lstStyle/>
                    <a:p>
                      <a:pPr algn="l" fontAlgn="t"/>
                      <a:r>
                        <a:rPr lang="en-US" sz="1100" b="0" i="0" u="none" strike="noStrike" dirty="0">
                          <a:solidFill>
                            <a:srgbClr val="000000"/>
                          </a:solidFill>
                          <a:effectLst/>
                          <a:latin typeface="Calibri" panose="020F0502020204030204" pitchFamily="34" charset="0"/>
                        </a:rPr>
                        <a:t>5</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Flexible job status management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Hard coded Job Manager</a:t>
                      </a:r>
                      <a:br>
                        <a:rPr lang="en-US" sz="1100" b="0" i="0" u="none" strike="noStrike">
                          <a:solidFill>
                            <a:srgbClr val="000000"/>
                          </a:solidFill>
                          <a:effectLst/>
                          <a:latin typeface="Calibri" panose="020F0502020204030204" pitchFamily="34" charset="0"/>
                        </a:rPr>
                      </a:b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Job stages at Org level</a:t>
                      </a:r>
                    </a:p>
                  </a:txBody>
                  <a:tcPr marL="9525" marR="9525" marT="9525" marB="0"/>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panose="020F0502020204030204" pitchFamily="34" charset="0"/>
                          <a:ea typeface="+mn-ea"/>
                          <a:cs typeface="+mn-cs"/>
                        </a:rPr>
                        <a:t>The flexibility has been implemented at the org level. Customer can add/remove/rename the ATS application stages. </a:t>
                      </a:r>
                      <a:endParaRPr lang="en-US" sz="1100" b="0" i="0" u="none" strike="noStrike" kern="1200" dirty="0" smtClean="0">
                        <a:solidFill>
                          <a:srgbClr val="000000"/>
                        </a:solidFill>
                        <a:effectLst/>
                        <a:latin typeface="Calibri" panose="020F0502020204030204" pitchFamily="34" charset="0"/>
                        <a:ea typeface="+mn-ea"/>
                        <a:cs typeface="+mn-cs"/>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1100" b="0" i="0" u="none" strike="noStrike" kern="1200" dirty="0" smtClean="0">
                        <a:solidFill>
                          <a:srgbClr val="000000"/>
                        </a:solidFill>
                        <a:effectLst/>
                        <a:latin typeface="Calibri" panose="020F0502020204030204" pitchFamily="34" charset="0"/>
                        <a:ea typeface="+mn-ea"/>
                        <a:cs typeface="+mn-cs"/>
                      </a:endParaRPr>
                    </a:p>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https://</a:t>
                      </a:r>
                      <a:r>
                        <a:rPr lang="en-US" sz="1100" b="0" i="0" u="none" strike="noStrike" dirty="0" err="1" smtClean="0">
                          <a:solidFill>
                            <a:srgbClr val="000000"/>
                          </a:solidFill>
                          <a:effectLst/>
                          <a:latin typeface="Calibri" panose="020F0502020204030204" pitchFamily="34" charset="0"/>
                        </a:rPr>
                        <a:t>drive.google.com</a:t>
                      </a:r>
                      <a:r>
                        <a:rPr lang="en-US" sz="1100" b="0" i="0" u="none" strike="noStrike" dirty="0" smtClean="0">
                          <a:solidFill>
                            <a:srgbClr val="000000"/>
                          </a:solidFill>
                          <a:effectLst/>
                          <a:latin typeface="Calibri" panose="020F0502020204030204" pitchFamily="34" charset="0"/>
                        </a:rPr>
                        <a:t>/file/d/1Eymr4tXvrUu9tqfRxdVwV4YOO_Fjva50/view</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698866803"/>
                  </a:ext>
                </a:extLst>
              </a:tr>
              <a:tr h="479413">
                <a:tc>
                  <a:txBody>
                    <a:bodyPr/>
                    <a:lstStyle/>
                    <a:p>
                      <a:pPr algn="l" fontAlgn="t"/>
                      <a:r>
                        <a:rPr lang="en-US" sz="1100" b="0" i="0" u="none" strike="noStrike" dirty="0">
                          <a:solidFill>
                            <a:srgbClr val="000000"/>
                          </a:solidFill>
                          <a:effectLst/>
                          <a:latin typeface="Calibri" panose="020F0502020204030204" pitchFamily="34" charset="0"/>
                        </a:rPr>
                        <a:t>6</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Candidate availability criteria</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No “Candidate availability” notion in the search, taking into account dates and shifts</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Search not tested - Sprint7</a:t>
                      </a:r>
                    </a:p>
                  </a:txBody>
                  <a:tcPr marL="9525" marR="9525" marT="9525" marB="0"/>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panose="020F0502020204030204" pitchFamily="34" charset="0"/>
                          <a:ea typeface="+mn-ea"/>
                          <a:cs typeface="+mn-cs"/>
                        </a:rPr>
                        <a:t>WE have Availability filters in Search</a:t>
                      </a:r>
                      <a:r>
                        <a:rPr lang="en-US" sz="1100" b="0" i="0" u="none" strike="noStrike" kern="1200" baseline="0" dirty="0" smtClean="0">
                          <a:solidFill>
                            <a:srgbClr val="000000"/>
                          </a:solidFill>
                          <a:effectLst/>
                          <a:latin typeface="Calibri" panose="020F0502020204030204" pitchFamily="34" charset="0"/>
                          <a:ea typeface="+mn-ea"/>
                          <a:cs typeface="+mn-cs"/>
                        </a:rPr>
                        <a:t> and Match page now. Basically we have start date and End date as filters. We are storing Candidate Availability data in Postgres. After TK response, we are filtering candidates on their availability. Pictorial representation is available in Slide 3.</a:t>
                      </a:r>
                    </a:p>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panose="020F0502020204030204" pitchFamily="34" charset="0"/>
                          <a:ea typeface="+mn-ea"/>
                          <a:cs typeface="+mn-cs"/>
                        </a:rPr>
                        <a:t>https://</a:t>
                      </a:r>
                      <a:r>
                        <a:rPr lang="en-US" sz="1100" b="0" i="0" u="none" strike="noStrike" kern="1200" dirty="0" err="1" smtClean="0">
                          <a:solidFill>
                            <a:srgbClr val="000000"/>
                          </a:solidFill>
                          <a:effectLst/>
                          <a:latin typeface="Calibri" panose="020F0502020204030204" pitchFamily="34" charset="0"/>
                          <a:ea typeface="+mn-ea"/>
                          <a:cs typeface="+mn-cs"/>
                        </a:rPr>
                        <a:t>docs.google.com</a:t>
                      </a:r>
                      <a:r>
                        <a:rPr lang="en-US" sz="1100" b="0" i="0" u="none" strike="noStrike" kern="1200" dirty="0" smtClean="0">
                          <a:solidFill>
                            <a:srgbClr val="000000"/>
                          </a:solidFill>
                          <a:effectLst/>
                          <a:latin typeface="Calibri" panose="020F0502020204030204" pitchFamily="34" charset="0"/>
                          <a:ea typeface="+mn-ea"/>
                          <a:cs typeface="+mn-cs"/>
                        </a:rPr>
                        <a:t>/presentation/d/1I-ZNi1S-8sRkrndwz7d5SdzY1WIK55wea-_LVvXu6aY/</a:t>
                      </a:r>
                      <a:r>
                        <a:rPr lang="en-US" sz="1100" b="0" i="0" u="none" strike="noStrike" kern="1200" dirty="0" err="1" smtClean="0">
                          <a:solidFill>
                            <a:srgbClr val="000000"/>
                          </a:solidFill>
                          <a:effectLst/>
                          <a:latin typeface="Calibri" panose="020F0502020204030204" pitchFamily="34" charset="0"/>
                          <a:ea typeface="+mn-ea"/>
                          <a:cs typeface="+mn-cs"/>
                        </a:rPr>
                        <a:t>edit#slide</a:t>
                      </a:r>
                      <a:r>
                        <a:rPr lang="en-US" sz="1100" b="0" i="0" u="none" strike="noStrike" kern="1200" dirty="0" smtClean="0">
                          <a:solidFill>
                            <a:srgbClr val="000000"/>
                          </a:solidFill>
                          <a:effectLst/>
                          <a:latin typeface="Calibri" panose="020F0502020204030204" pitchFamily="34" charset="0"/>
                          <a:ea typeface="+mn-ea"/>
                          <a:cs typeface="+mn-cs"/>
                        </a:rPr>
                        <a:t>=id.g320307e958_0_77</a:t>
                      </a:r>
                      <a:endParaRPr lang="de-DE" sz="1100" b="0" i="0" u="none" strike="noStrike" kern="1200" dirty="0" smtClean="0">
                        <a:solidFill>
                          <a:srgbClr val="000000"/>
                        </a:solidFill>
                        <a:effectLst/>
                        <a:latin typeface="Calibri" panose="020F0502020204030204" pitchFamily="34" charset="0"/>
                        <a:ea typeface="+mn-ea"/>
                        <a:cs typeface="+mn-cs"/>
                      </a:endParaRPr>
                    </a:p>
                    <a:p>
                      <a:pPr marL="0" algn="l" defTabSz="457200" rtl="0" eaLnBrk="1" fontAlgn="t" latinLnBrk="0" hangingPunct="1"/>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extLst>
                  <a:ext uri="{0D108BD9-81ED-4DB2-BD59-A6C34878D82A}">
                    <a16:rowId xmlns="" xmlns:a16="http://schemas.microsoft.com/office/drawing/2014/main" val="3195424749"/>
                  </a:ext>
                </a:extLst>
              </a:tr>
            </a:tbl>
          </a:graphicData>
        </a:graphic>
      </p:graphicFrame>
    </p:spTree>
    <p:extLst>
      <p:ext uri="{BB962C8B-B14F-4D97-AF65-F5344CB8AC3E}">
        <p14:creationId xmlns:p14="http://schemas.microsoft.com/office/powerpoint/2010/main" val="3168717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355DC4-9940-47EF-9155-78B8E92400A7}"/>
              </a:ext>
            </a:extLst>
          </p:cNvPr>
          <p:cNvSpPr>
            <a:spLocks noGrp="1"/>
          </p:cNvSpPr>
          <p:nvPr>
            <p:ph type="title"/>
          </p:nvPr>
        </p:nvSpPr>
        <p:spPr/>
        <p:txBody>
          <a:bodyPr/>
          <a:lstStyle/>
          <a:p>
            <a:r>
              <a:rPr lang="en-US" dirty="0"/>
              <a:t>Review of Architecture Feedback from SFDC </a:t>
            </a:r>
          </a:p>
        </p:txBody>
      </p:sp>
      <p:sp>
        <p:nvSpPr>
          <p:cNvPr id="4" name="Text Placeholder 3">
            <a:extLst>
              <a:ext uri="{FF2B5EF4-FFF2-40B4-BE49-F238E27FC236}">
                <a16:creationId xmlns="" xmlns:a16="http://schemas.microsoft.com/office/drawing/2014/main" id="{41D8C7B3-DA08-46E5-88A1-4A0E7F627DBE}"/>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 xmlns:a16="http://schemas.microsoft.com/office/drawing/2014/main" id="{E7D0954A-FD0F-403A-B425-3D82560B9946}"/>
              </a:ext>
            </a:extLst>
          </p:cNvPr>
          <p:cNvGraphicFramePr>
            <a:graphicFrameLocks noGrp="1"/>
          </p:cNvGraphicFramePr>
          <p:nvPr>
            <p:extLst>
              <p:ext uri="{D42A27DB-BD31-4B8C-83A1-F6EECF244321}">
                <p14:modId xmlns:p14="http://schemas.microsoft.com/office/powerpoint/2010/main" val="1549551868"/>
              </p:ext>
            </p:extLst>
          </p:nvPr>
        </p:nvGraphicFramePr>
        <p:xfrm>
          <a:off x="352425" y="596107"/>
          <a:ext cx="8595359" cy="4890135"/>
        </p:xfrm>
        <a:graphic>
          <a:graphicData uri="http://schemas.openxmlformats.org/drawingml/2006/table">
            <a:tbl>
              <a:tblPr firstRow="1" bandRow="1">
                <a:tableStyleId>{5C22544A-7EE6-4342-B048-85BDC9FD1C3A}</a:tableStyleId>
              </a:tblPr>
              <a:tblGrid>
                <a:gridCol w="552450">
                  <a:extLst>
                    <a:ext uri="{9D8B030D-6E8A-4147-A177-3AD203B41FA5}">
                      <a16:colId xmlns="" xmlns:a16="http://schemas.microsoft.com/office/drawing/2014/main" val="2833530152"/>
                    </a:ext>
                  </a:extLst>
                </a:gridCol>
                <a:gridCol w="590550">
                  <a:extLst>
                    <a:ext uri="{9D8B030D-6E8A-4147-A177-3AD203B41FA5}">
                      <a16:colId xmlns="" xmlns:a16="http://schemas.microsoft.com/office/drawing/2014/main" val="383976160"/>
                    </a:ext>
                  </a:extLst>
                </a:gridCol>
                <a:gridCol w="1343025">
                  <a:extLst>
                    <a:ext uri="{9D8B030D-6E8A-4147-A177-3AD203B41FA5}">
                      <a16:colId xmlns="" xmlns:a16="http://schemas.microsoft.com/office/drawing/2014/main" val="1820689008"/>
                    </a:ext>
                  </a:extLst>
                </a:gridCol>
                <a:gridCol w="2657475">
                  <a:extLst>
                    <a:ext uri="{9D8B030D-6E8A-4147-A177-3AD203B41FA5}">
                      <a16:colId xmlns="" xmlns:a16="http://schemas.microsoft.com/office/drawing/2014/main" val="3355283869"/>
                    </a:ext>
                  </a:extLst>
                </a:gridCol>
                <a:gridCol w="2019299">
                  <a:extLst>
                    <a:ext uri="{9D8B030D-6E8A-4147-A177-3AD203B41FA5}">
                      <a16:colId xmlns="" xmlns:a16="http://schemas.microsoft.com/office/drawing/2014/main" val="3075164001"/>
                    </a:ext>
                  </a:extLst>
                </a:gridCol>
                <a:gridCol w="1432560">
                  <a:extLst>
                    <a:ext uri="{9D8B030D-6E8A-4147-A177-3AD203B41FA5}">
                      <a16:colId xmlns="" xmlns:a16="http://schemas.microsoft.com/office/drawing/2014/main" val="1117724445"/>
                    </a:ext>
                  </a:extLst>
                </a:gridCol>
              </a:tblGrid>
              <a:tr h="306147">
                <a:tc>
                  <a:txBody>
                    <a:bodyPr/>
                    <a:lstStyle/>
                    <a:p>
                      <a:pPr algn="l" fontAlgn="t"/>
                      <a:r>
                        <a:rPr lang="en-US" sz="1100" b="0" i="0" u="none" strike="noStrike" dirty="0">
                          <a:solidFill>
                            <a:schemeClr val="tx1"/>
                          </a:solidFill>
                          <a:effectLst/>
                          <a:latin typeface="Calibri" panose="020F0502020204030204" pitchFamily="34" charset="0"/>
                        </a:rPr>
                        <a:t>Summit ID</a:t>
                      </a:r>
                    </a:p>
                  </a:txBody>
                  <a:tcPr marL="9525" marR="9525" marT="9525" marB="0"/>
                </a:tc>
                <a:tc>
                  <a:txBody>
                    <a:bodyPr/>
                    <a:lstStyle/>
                    <a:p>
                      <a:pPr algn="l" fontAlgn="t"/>
                      <a:r>
                        <a:rPr lang="en-US" sz="1100" b="0" i="0" u="none" strike="noStrike">
                          <a:solidFill>
                            <a:schemeClr val="tx1"/>
                          </a:solidFill>
                          <a:effectLst/>
                          <a:latin typeface="Calibri" panose="020F0502020204030204" pitchFamily="34" charset="0"/>
                        </a:rPr>
                        <a:t>Priority</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Topic</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Description</a:t>
                      </a:r>
                    </a:p>
                  </a:txBody>
                  <a:tcPr marL="9525" marR="9525" marT="9525" marB="0"/>
                </a:tc>
                <a:tc>
                  <a:txBody>
                    <a:bodyPr/>
                    <a:lstStyle/>
                    <a:p>
                      <a:pPr algn="l" fontAlgn="t"/>
                      <a:r>
                        <a:rPr lang="en-US" sz="1100" b="0" i="0" u="none" strike="noStrike" dirty="0" err="1">
                          <a:solidFill>
                            <a:schemeClr val="tx1"/>
                          </a:solidFill>
                          <a:effectLst/>
                          <a:latin typeface="Calibri" panose="020F0502020204030204" pitchFamily="34" charset="0"/>
                        </a:rPr>
                        <a:t>SalesForce</a:t>
                      </a:r>
                      <a:r>
                        <a:rPr lang="en-US" sz="1100" b="0" i="0" u="none" strike="noStrike" dirty="0">
                          <a:solidFill>
                            <a:schemeClr val="tx1"/>
                          </a:solidFill>
                          <a:effectLst/>
                          <a:latin typeface="Calibri" panose="020F0502020204030204" pitchFamily="34" charset="0"/>
                        </a:rPr>
                        <a:t> Comments</a:t>
                      </a:r>
                    </a:p>
                  </a:txBody>
                  <a:tcPr marL="9525" marR="9525" marT="9525" marB="0"/>
                </a:tc>
                <a:tc>
                  <a:txBody>
                    <a:bodyPr/>
                    <a:lstStyle/>
                    <a:p>
                      <a:pPr algn="l" fontAlgn="t"/>
                      <a:r>
                        <a:rPr lang="en-US" sz="1100" b="0" i="0" u="none" strike="noStrike" dirty="0">
                          <a:solidFill>
                            <a:schemeClr val="tx1"/>
                          </a:solidFill>
                          <a:effectLst/>
                          <a:latin typeface="Calibri" panose="020F0502020204030204" pitchFamily="34" charset="0"/>
                        </a:rPr>
                        <a:t>TR Response</a:t>
                      </a:r>
                    </a:p>
                  </a:txBody>
                  <a:tcPr marL="9525" marR="9525" marT="9525" marB="0"/>
                </a:tc>
                <a:extLst>
                  <a:ext uri="{0D108BD9-81ED-4DB2-BD59-A6C34878D82A}">
                    <a16:rowId xmlns="" xmlns:a16="http://schemas.microsoft.com/office/drawing/2014/main" val="502748048"/>
                  </a:ext>
                </a:extLst>
              </a:tr>
              <a:tr h="1496908">
                <a:tc>
                  <a:txBody>
                    <a:bodyPr/>
                    <a:lstStyle/>
                    <a:p>
                      <a:pPr algn="l" fontAlgn="t"/>
                      <a:r>
                        <a:rPr lang="en-US" sz="1100" b="0" i="0" u="none" strike="noStrike" dirty="0">
                          <a:solidFill>
                            <a:srgbClr val="000000"/>
                          </a:solidFill>
                          <a:effectLst/>
                          <a:latin typeface="Calibri" panose="020F0502020204030204" pitchFamily="34" charset="0"/>
                        </a:rPr>
                        <a:t>7</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Search requires CV</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Daxtra Search (and Match) candidates mostly requires CV, and an asynchronous indexation with Daxtra (need to wait an unpredictable time before being able to make a “Match” on a Job)</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Part of the search screen is a structured query inside Salesforce, combined with the Daxtra search in a cumbersome way.</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Not tested - Sprint7</a:t>
                      </a: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Not sure</a:t>
                      </a:r>
                      <a:r>
                        <a:rPr lang="en-US" sz="1100" b="0" i="0" u="none" strike="noStrike" baseline="0" dirty="0" smtClean="0">
                          <a:solidFill>
                            <a:srgbClr val="000000"/>
                          </a:solidFill>
                          <a:effectLst/>
                          <a:latin typeface="Calibri" panose="020F0502020204030204" pitchFamily="34" charset="0"/>
                        </a:rPr>
                        <a:t> if it really happens. I have not seen any evidence of it before. </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 xmlns:a16="http://schemas.microsoft.com/office/drawing/2014/main" val="2100050550"/>
                  </a:ext>
                </a:extLst>
              </a:tr>
              <a:tr h="1794598">
                <a:tc>
                  <a:txBody>
                    <a:bodyPr/>
                    <a:lstStyle/>
                    <a:p>
                      <a:pPr algn="l" fontAlgn="t"/>
                      <a:r>
                        <a:rPr lang="en-US" sz="1100" b="0" i="0" u="none" strike="noStrike" dirty="0">
                          <a:solidFill>
                            <a:srgbClr val="000000"/>
                          </a:solidFill>
                          <a:effectLst/>
                          <a:latin typeface="Calibri" panose="020F0502020204030204" pitchFamily="34" charset="0"/>
                        </a:rPr>
                        <a:t>9</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High</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Converting to Lightening UI for InFO</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The solution is not lightning or mobile SF1 compatible.</a:t>
                      </a:r>
                      <a:br>
                        <a:rPr lang="en-US" sz="1100" b="0" i="0" u="none" strike="noStrike">
                          <a:solidFill>
                            <a:srgbClr val="000000"/>
                          </a:solidFill>
                          <a:effectLst/>
                          <a:latin typeface="Calibri" panose="020F0502020204030204" pitchFamily="34" charset="0"/>
                        </a:rPr>
                      </a:b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The solution is somehow Lightning ready, but we still have: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pages / components opened in new browser tabs, or pages refreshing the browser when (should not be)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Lightning design system not applied everywhere (still classic look and feel)</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The transition to Lightning component.  </a:t>
                      </a:r>
                    </a:p>
                  </a:txBody>
                  <a:tcPr marL="9525" marR="9525" marT="9525" marB="0"/>
                </a:tc>
                <a:tc>
                  <a:txBody>
                    <a:bodyPr/>
                    <a:lstStyle/>
                    <a:p>
                      <a:r>
                        <a:rPr lang="en-US" sz="1100" b="0" i="0" u="none" strike="noStrike" dirty="0" smtClean="0">
                          <a:solidFill>
                            <a:srgbClr val="000000"/>
                          </a:solidFill>
                          <a:effectLst/>
                          <a:latin typeface="Calibri" panose="020F0502020204030204" pitchFamily="34" charset="0"/>
                        </a:rPr>
                        <a:t>We have converted</a:t>
                      </a:r>
                      <a:r>
                        <a:rPr lang="en-US" sz="1100" b="0" i="0" u="none" strike="noStrike" baseline="0" dirty="0" smtClean="0">
                          <a:solidFill>
                            <a:srgbClr val="000000"/>
                          </a:solidFill>
                          <a:effectLst/>
                          <a:latin typeface="Calibri" panose="020F0502020204030204" pitchFamily="34" charset="0"/>
                        </a:rPr>
                        <a:t> most of the product into Lightning ready. Whatever we have created new like ATS, Call List functionality they all are in lightning </a:t>
                      </a:r>
                      <a:r>
                        <a:rPr lang="en-US" sz="1100" b="0" i="0" u="none" strike="noStrike" kern="1200" dirty="0" smtClean="0">
                          <a:solidFill>
                            <a:srgbClr val="000000"/>
                          </a:solidFill>
                          <a:effectLst/>
                          <a:latin typeface="Calibri" panose="020F0502020204030204" pitchFamily="34" charset="0"/>
                          <a:ea typeface="+mn-ea"/>
                          <a:cs typeface="+mn-cs"/>
                        </a:rPr>
                        <a:t>native. We have converted other component’s classic look and feel into Lightning with SLDS. </a:t>
                      </a:r>
                      <a:r>
                        <a:rPr lang="en-US" sz="1100" b="0" i="0" u="none" strike="noStrike" kern="1200" dirty="0" smtClean="0">
                          <a:solidFill>
                            <a:srgbClr val="000000"/>
                          </a:solidFill>
                          <a:effectLst/>
                          <a:latin typeface="Calibri" panose="020F0502020204030204" pitchFamily="34" charset="0"/>
                          <a:ea typeface="+mn-ea"/>
                          <a:cs typeface="+mn-cs"/>
                          <a:hlinkClick r:id="rId2"/>
                        </a:rPr>
                        <a:t>https://tr.my.salesforce.com/a150V000003cOo0</a:t>
                      </a:r>
                      <a:r>
                        <a:rPr lang="en-US" sz="1100" b="0" i="0" u="none" strike="noStrike" kern="1200" dirty="0" smtClean="0">
                          <a:solidFill>
                            <a:srgbClr val="000000"/>
                          </a:solidFill>
                          <a:effectLst/>
                          <a:latin typeface="Calibri" panose="020F0502020204030204" pitchFamily="34" charset="0"/>
                          <a:ea typeface="+mn-ea"/>
                          <a:cs typeface="+mn-cs"/>
                        </a:rPr>
                        <a:t>       Project</a:t>
                      </a:r>
                    </a:p>
                    <a:p>
                      <a:r>
                        <a:rPr lang="en-US" sz="1100" b="0" i="0" u="none" strike="noStrike" kern="1200" dirty="0" smtClean="0">
                          <a:solidFill>
                            <a:srgbClr val="000000"/>
                          </a:solidFill>
                          <a:effectLst/>
                          <a:latin typeface="Calibri" panose="020F0502020204030204" pitchFamily="34" charset="0"/>
                          <a:ea typeface="+mn-ea"/>
                          <a:cs typeface="+mn-cs"/>
                        </a:rPr>
                        <a:t>TR Product - LEX</a:t>
                      </a:r>
                    </a:p>
                    <a:p>
                      <a:pPr algn="l" fontAlgn="t"/>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extLst>
                  <a:ext uri="{0D108BD9-81ED-4DB2-BD59-A6C34878D82A}">
                    <a16:rowId xmlns="" xmlns:a16="http://schemas.microsoft.com/office/drawing/2014/main" val="1730185280"/>
                  </a:ext>
                </a:extLst>
              </a:tr>
            </a:tbl>
          </a:graphicData>
        </a:graphic>
      </p:graphicFrame>
    </p:spTree>
    <p:extLst>
      <p:ext uri="{BB962C8B-B14F-4D97-AF65-F5344CB8AC3E}">
        <p14:creationId xmlns:p14="http://schemas.microsoft.com/office/powerpoint/2010/main" val="1869263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Branding PPT">
      <a:dk1>
        <a:srgbClr val="202945"/>
      </a:dk1>
      <a:lt1>
        <a:srgbClr val="FFFFFF"/>
      </a:lt1>
      <a:dk2>
        <a:srgbClr val="202945"/>
      </a:dk2>
      <a:lt2>
        <a:srgbClr val="FFFFFF"/>
      </a:lt2>
      <a:accent1>
        <a:srgbClr val="FF6900"/>
      </a:accent1>
      <a:accent2>
        <a:srgbClr val="009BDF"/>
      </a:accent2>
      <a:accent3>
        <a:srgbClr val="6BA53A"/>
      </a:accent3>
      <a:accent4>
        <a:srgbClr val="5B6770"/>
      </a:accent4>
      <a:accent5>
        <a:srgbClr val="C8C8C8"/>
      </a:accent5>
      <a:accent6>
        <a:srgbClr val="DCDCDC"/>
      </a:accent6>
      <a:hlink>
        <a:srgbClr val="009BDF"/>
      </a:hlink>
      <a:folHlink>
        <a:srgbClr val="009BDF"/>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16897</TotalTime>
  <Words>1803</Words>
  <Application>Microsoft Macintosh PowerPoint</Application>
  <PresentationFormat>On-screen Show (16:9)</PresentationFormat>
  <Paragraphs>313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Avenir Heavy</vt:lpstr>
      <vt:lpstr>Avenir Medium</vt:lpstr>
      <vt:lpstr>Calibri</vt:lpstr>
      <vt:lpstr>Century Gothic</vt:lpstr>
      <vt:lpstr>Mangal</vt:lpstr>
      <vt:lpstr>Wingdings</vt:lpstr>
      <vt:lpstr>Arial</vt:lpstr>
      <vt:lpstr>Office Theme</vt:lpstr>
      <vt:lpstr>PowerPoint Presentation</vt:lpstr>
      <vt:lpstr>Summary of Architecture Feedback </vt:lpstr>
      <vt:lpstr>Status of Priority Items from Summer Summit (1/2)</vt:lpstr>
      <vt:lpstr>Status of Priority Items from Summer Summit (2/2)</vt:lpstr>
      <vt:lpstr>Outcomes from Summit in Mumbai – Winter 2017</vt:lpstr>
      <vt:lpstr>Action Items from Summit in Mumbai (1/2)</vt:lpstr>
      <vt:lpstr>Action Items from Summit in Mumbai (2/2)</vt:lpstr>
      <vt:lpstr>Review of Architecture Feedback from SFDC </vt:lpstr>
      <vt:lpstr>Review of Architecture Feedback from SFDC </vt:lpstr>
      <vt:lpstr>Review of Architecture Feedback from SFDC </vt:lpstr>
      <vt:lpstr>Review of Architecture Feedback from SFDC </vt:lpstr>
      <vt:lpstr>Review of Architecture Feedback from SFDC </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Bullhorn</dc:creator>
  <cp:lastModifiedBy>Microsoft Office User</cp:lastModifiedBy>
  <cp:revision>427</cp:revision>
  <cp:lastPrinted>2016-02-10T14:31:13Z</cp:lastPrinted>
  <dcterms:created xsi:type="dcterms:W3CDTF">2015-05-07T17:20:36Z</dcterms:created>
  <dcterms:modified xsi:type="dcterms:W3CDTF">2018-04-19T03:45:59Z</dcterms:modified>
</cp:coreProperties>
</file>