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Oswald Regular"/>
      <p:regular r:id="rId31"/>
      <p:bold r:id="rId32"/>
    </p:embeddedFont>
    <p:embeddedFont>
      <p:font typeface="Oswald"/>
      <p:regular r:id="rId33"/>
      <p:bold r:id="rId34"/>
    </p:embeddedFont>
    <p:embeddedFont>
      <p:font typeface="Tino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Regular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OswaldRegular-bold.fntdata"/><Relationship Id="rId13" Type="http://schemas.openxmlformats.org/officeDocument/2006/relationships/slide" Target="slides/slide9.xml"/><Relationship Id="rId35" Type="http://schemas.openxmlformats.org/officeDocument/2006/relationships/font" Target="fonts/Tinos-regular.fntdata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37" Type="http://schemas.openxmlformats.org/officeDocument/2006/relationships/font" Target="fonts/Tinos-italic.fntdata"/><Relationship Id="rId14" Type="http://schemas.openxmlformats.org/officeDocument/2006/relationships/slide" Target="slides/slide10.xml"/><Relationship Id="rId36" Type="http://schemas.openxmlformats.org/officeDocument/2006/relationships/font" Target="fonts/Tino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Tino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85a9fe5e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85a9fe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8dcd825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8dcd82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8dcd825f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8dcd82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85a9fe5e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85a9fe5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85a9fe5e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85a9fe5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85a9fe5e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85a9fe5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8dcd825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8dcd82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85a9fe5e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85a9fe5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85a9fe5e_1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85a9fe5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8dcd825f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8dcd82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08dcd825f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08dcd82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85a9fe5e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85a9fe5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8dcd825f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08dcd82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285a9fe5e_1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285a9fe5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85a9fe5e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85a9fe5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85a9fe5e_1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85a9fe5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85a9fe5e_1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85a9fe5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85a9fe5e_1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85a9fe5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8dcd825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8dcd82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85a9fe5e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85a9fe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85a9fe5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85a9fe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85a9fe5e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85a9fe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85a9fe5e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85a9fe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b="1" sz="96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.png" id="6" name="Google Shape;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2033225" y="1429100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Book a Best-Seller?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2143125" y="2914225"/>
            <a:ext cx="325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Group 6: 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Thuria, Janie, Manmita and Mingming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58" name="Google Shape;58;p12"/>
          <p:cNvCxnSpPr/>
          <p:nvPr/>
        </p:nvCxnSpPr>
        <p:spPr>
          <a:xfrm>
            <a:off x="2143125" y="2856275"/>
            <a:ext cx="42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Date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4136" r="4145" t="0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r>
              <a:rPr lang="en"/>
              <a:t> DATA</a:t>
            </a:r>
            <a:endParaRPr/>
          </a:p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Publishers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1802850" y="1280250"/>
            <a:ext cx="64317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Publisher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Author, Primary_isbn10, Primary_isbn13,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Date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Contributor, Title,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Weeks_on_list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EXTRACT MONTH AND YEAR FROM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date to datetime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Create new year and month column by extracting year and month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DEFINE SEASON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Establish season by month value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Loop through month column and append new column based on season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Publisher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925" y="1537300"/>
            <a:ext cx="3753426" cy="2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6182775" y="1933950"/>
            <a:ext cx="19902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Publishers: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Putnam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Penguin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Berkley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Date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Date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SIMILARITIES?</a:t>
            </a:r>
            <a:endParaRPr/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there similar themes with the data</a:t>
            </a:r>
            <a:r>
              <a:rPr lang="en"/>
              <a:t>?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6838100" y="860575"/>
            <a:ext cx="1547100" cy="15471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CURRENT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5585725" y="860575"/>
            <a:ext cx="1547100" cy="15471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HISTORIC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0" l="4136" r="4145" t="0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Date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4">
            <a:alphaModFix/>
          </a:blip>
          <a:srcRect b="0" l="4136" r="4145" t="0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STEP FURTHER</a:t>
            </a:r>
            <a:endParaRPr/>
          </a:p>
        </p:txBody>
      </p:sp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 of Extra Book Info</a:t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Recap</a:t>
            </a:r>
            <a:endParaRPr/>
          </a:p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1811025" y="1294000"/>
            <a:ext cx="64644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BIG QUESTION TO ANSWER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What factors can impact whether or not a book becomes a best-seller?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INITIAL FACTORS TO EXPLORE IN 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Genre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Audience Gender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Audience Age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Author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Comparing different best-seller lists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INITIAL SUMMARY OF FINDINGS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Age and gender information is more scarce, and comparing books across lists is tricky due to differences in formatting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1"/>
          <p:cNvSpPr txBox="1"/>
          <p:nvPr>
            <p:ph idx="2" type="body"/>
          </p:nvPr>
        </p:nvSpPr>
        <p:spPr>
          <a:xfrm>
            <a:off x="1802850" y="1280250"/>
            <a:ext cx="67341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BookID, Title, Authors,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Average_rating,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isbn, isbn13, Language_code,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# num_pages, Ratings_count, 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Text_reviews_count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 TOPICS TO EXPLORE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Average rating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Length of Book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Number of Rating</a:t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 - 3.93 out of 5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750" y="1643625"/>
            <a:ext cx="3117975" cy="20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4125" y="1643625"/>
            <a:ext cx="3117975" cy="20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Book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4">
            <a:alphaModFix/>
          </a:blip>
          <a:srcRect b="0" l="4136" r="4145" t="0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REFLECT</a:t>
            </a:r>
            <a:endParaRPr/>
          </a:p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1912025" y="3144850"/>
            <a:ext cx="6453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will increase your chances of being a best-seller?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5"/>
          <p:cNvSpPr txBox="1"/>
          <p:nvPr>
            <p:ph idx="2" type="body"/>
          </p:nvPr>
        </p:nvSpPr>
        <p:spPr>
          <a:xfrm>
            <a:off x="1663825" y="1419275"/>
            <a:ext cx="67341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FACTORS FOR A BEST SELLER</a:t>
            </a: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 -</a:t>
            </a:r>
            <a:endParaRPr sz="14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Genre - </a:t>
            </a:r>
            <a:r>
              <a:rPr b="1" lang="en" sz="1400">
                <a:latin typeface="Oswald"/>
                <a:ea typeface="Oswald"/>
                <a:cs typeface="Oswald"/>
                <a:sym typeface="Oswald"/>
              </a:rPr>
              <a:t>General Fiction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Publisher </a:t>
            </a:r>
            <a:r>
              <a:rPr b="1" lang="en" sz="1400">
                <a:latin typeface="Oswald"/>
                <a:ea typeface="Oswald"/>
                <a:cs typeface="Oswald"/>
                <a:sym typeface="Oswald"/>
              </a:rPr>
              <a:t>- Penguin/Transworld Group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Length of Book - </a:t>
            </a:r>
            <a:r>
              <a:rPr b="1" lang="en" sz="1400">
                <a:latin typeface="Oswald"/>
                <a:ea typeface="Oswald"/>
                <a:cs typeface="Oswald"/>
                <a:sym typeface="Oswald"/>
              </a:rPr>
              <a:t>100-400 pages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Book Price - </a:t>
            </a:r>
            <a:r>
              <a:rPr b="1" lang="en" sz="1400">
                <a:latin typeface="Oswald"/>
                <a:ea typeface="Oswald"/>
                <a:cs typeface="Oswald"/>
                <a:sym typeface="Oswald"/>
              </a:rPr>
              <a:t>$10-15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Publish Date - </a:t>
            </a:r>
            <a:r>
              <a:rPr b="1" lang="en" sz="1400">
                <a:latin typeface="Oswald"/>
                <a:ea typeface="Oswald"/>
                <a:cs typeface="Oswald"/>
                <a:sym typeface="Oswald"/>
              </a:rPr>
              <a:t>Spring/Summer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6"/>
          <p:cNvSpPr txBox="1"/>
          <p:nvPr>
            <p:ph idx="2" type="body"/>
          </p:nvPr>
        </p:nvSpPr>
        <p:spPr>
          <a:xfrm>
            <a:off x="1663825" y="1419275"/>
            <a:ext cx="67341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Oswald"/>
                <a:ea typeface="Oswald"/>
                <a:cs typeface="Oswald"/>
                <a:sym typeface="Oswald"/>
              </a:rPr>
              <a:t>WHAT IF WE HAD MORE TIME?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Explore more statistical tests to try against the data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Pull data from APIs 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◈"/>
            </a:pPr>
            <a:r>
              <a:rPr lang="en" sz="1400">
                <a:latin typeface="Oswald Regular"/>
                <a:ea typeface="Oswald Regular"/>
                <a:cs typeface="Oswald Regular"/>
                <a:sym typeface="Oswald Regular"/>
              </a:rPr>
              <a:t>Look into age/gender data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8" name="Google Shape;248;p37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1794675" y="1304775"/>
            <a:ext cx="60228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FINAL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FACTORS TO EXPLORE IN  DATA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Genre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Publisher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Length of Book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Book Price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Publish Date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DATA USED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HISTORICAL DATA - Top 100 books of all time from 1998-2010 (Nielson Books UK)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CURRENT DATA - NY Times Best-Sellers from 2011-2018 (NY Times)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 INFORMATION - Types of books bought most frequently  (GoodReads)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Cleaning, Exploration, and Analysis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Exploration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1802850" y="1280250"/>
            <a:ext cx="6431700" cy="28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AVAILABLE COLUMNS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Position, ISBN, Title,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Author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, Imprint,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Publisher Group, Volume, Value, RRP, ASP, Binding, Publ Date, Product Class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CONVERT CURRENCY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-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Strip column values of “£” sign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type from string to float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Convert pounds to dollars</a:t>
            </a:r>
            <a:endParaRPr sz="6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EXTRACT MONTH AND YEAR FROM DATA</a:t>
            </a: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Change date to datetime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Create new year and month column by extracting year and month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DEFINE SEASON - 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Establish season by month value</a:t>
            </a:r>
            <a:endParaRPr sz="1200"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swald Regular"/>
              <a:buChar char="◈"/>
            </a:pPr>
            <a:r>
              <a:rPr lang="en" sz="1200">
                <a:latin typeface="Oswald Regular"/>
                <a:ea typeface="Oswald Regular"/>
                <a:cs typeface="Oswald Regular"/>
                <a:sym typeface="Oswald Regular"/>
              </a:rPr>
              <a:t>Loop through month column and append new column based on season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Genre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75" y="1526100"/>
            <a:ext cx="4093751" cy="25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182775" y="1933950"/>
            <a:ext cx="21663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Genres: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General Fiction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Crime, Adventure and Thriller 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Children’s Fiction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Publisher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925" y="1537300"/>
            <a:ext cx="3753426" cy="2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182775" y="1933950"/>
            <a:ext cx="19902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Publishers: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Transworld Group*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Random House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200"/>
              <a:buFont typeface="Oswald Regular"/>
              <a:buChar char="◈"/>
            </a:pPr>
            <a:r>
              <a:rPr lang="en" sz="1200">
                <a:solidFill>
                  <a:srgbClr val="25212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Penguin Group</a:t>
            </a:r>
            <a:endParaRPr sz="1200">
              <a:solidFill>
                <a:srgbClr val="25212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Sale Price ($)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25" y="1640125"/>
            <a:ext cx="30623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11134" l="10872" r="7620" t="0"/>
          <a:stretch/>
        </p:blipFill>
        <p:spPr>
          <a:xfrm>
            <a:off x="5437900" y="1571663"/>
            <a:ext cx="2902926" cy="21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4879863" y="2484891"/>
            <a:ext cx="347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Publish Date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452450"/>
            <a:ext cx="3968950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