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76" r:id="rId6"/>
    <p:sldId id="258" r:id="rId7"/>
    <p:sldId id="280" r:id="rId8"/>
    <p:sldId id="270" r:id="rId9"/>
    <p:sldId id="284" r:id="rId10"/>
    <p:sldId id="289" r:id="rId11"/>
    <p:sldId id="272" r:id="rId12"/>
    <p:sldId id="269" r:id="rId13"/>
    <p:sldId id="275" r:id="rId14"/>
    <p:sldId id="290" r:id="rId15"/>
    <p:sldId id="285" r:id="rId16"/>
    <p:sldId id="281" r:id="rId17"/>
    <p:sldId id="282" r:id="rId18"/>
    <p:sldId id="277" r:id="rId19"/>
    <p:sldId id="291" r:id="rId20"/>
    <p:sldId id="274"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1A9C5-17A0-0DB2-AE0F-C6A9F50D63E1}" v="16" dt="2024-02-13T22:22:01.359"/>
    <p1510:client id="{2234CC3D-1DBA-45E6-8146-87679259D36B}" v="370" dt="2024-02-13T22:41:08.049"/>
    <p1510:client id="{2E5DA86A-D7DD-2CC9-9C5D-99A86FC5E77D}" v="1" dt="2024-02-13T22:10:53.468"/>
    <p1510:client id="{5267327C-B3B4-BD35-D21E-A2097163BDF3}" v="45" dt="2024-02-13T19:54:11.509"/>
    <p1510:client id="{5E62B625-F241-4DED-A6E5-C6AAB929619F}" v="370" dt="2024-02-13T17:11:29.418"/>
    <p1510:client id="{731397A4-A00E-4787-A18F-97F1647ACF5F}" v="1471" dt="2024-02-13T22:20:42.676"/>
    <p1510:client id="{775DF8BA-F563-4BB0-9635-6768119C457A}" v="290" dt="2024-02-13T22:56:12.811"/>
    <p1510:client id="{9AD23712-856C-4007-B067-08DB80F52F31}" v="309" dt="2024-02-13T00:48:22.760"/>
    <p1510:client id="{AE9006A5-21CC-4A00-535F-D45F6976EF43}" v="16" dt="2024-02-13T22:23:41.904"/>
    <p1510:client id="{BC88B3FF-2874-4FA0-8AB4-170A95C96892}" v="34" dt="2024-02-13T22:16:08.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600" kern="1200" spc="50" baseline="0">
              <a:solidFill>
                <a:prstClr val="black">
                  <a:hueOff val="0"/>
                  <a:satOff val="0"/>
                  <a:lumOff val="0"/>
                  <a:alphaOff val="0"/>
                </a:prstClr>
              </a:solidFill>
              <a:latin typeface="Times New Roman"/>
              <a:ea typeface="+mn-ea"/>
              <a:cs typeface="Times New Roman"/>
            </a:rPr>
            <a:t>Deploy insights through QuickSight</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a:solidFill>
                <a:schemeClr val="tx1"/>
              </a:solidFill>
              <a:latin typeface="Times New Roman"/>
              <a:ea typeface="+mj-ea"/>
              <a:cs typeface="Times New Roman"/>
            </a:rPr>
            <a:t>ROLE SETUP</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600" spc="50" baseline="0">
              <a:latin typeface="Times New Roman"/>
              <a:cs typeface="Times New Roman"/>
            </a:rPr>
            <a:t>Create applicable roles &amp; assign permission sets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a:solidFill>
                <a:prstClr val="black"/>
              </a:solidFill>
              <a:latin typeface="Times New Roman"/>
              <a:ea typeface="+mn-ea"/>
              <a:cs typeface="Times New Roman"/>
            </a:rPr>
            <a:t>INGEST DATA</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600" spc="50" baseline="0">
              <a:latin typeface="Times New Roman"/>
              <a:cs typeface="Times New Roman"/>
            </a:rPr>
            <a:t>Utilize AWS S3 buckets to store data</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a:solidFill>
                <a:prstClr val="black"/>
              </a:solidFill>
              <a:latin typeface="Times New Roman"/>
              <a:ea typeface="+mn-ea"/>
              <a:cs typeface="Times New Roman"/>
            </a:rPr>
            <a:t>MODEL DATA</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600" kern="1200" spc="50" baseline="0">
              <a:solidFill>
                <a:prstClr val="black">
                  <a:hueOff val="0"/>
                  <a:satOff val="0"/>
                  <a:lumOff val="0"/>
                  <a:alphaOff val="0"/>
                </a:prstClr>
              </a:solidFill>
              <a:latin typeface="Times New Roman"/>
              <a:ea typeface="+mn-ea"/>
              <a:cs typeface="Times New Roman"/>
            </a:rPr>
            <a:t>Create databases and tables to structure data in AWS Glue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600" kern="1200" spc="50" baseline="0">
              <a:solidFill>
                <a:prstClr val="black">
                  <a:hueOff val="0"/>
                  <a:satOff val="0"/>
                  <a:lumOff val="0"/>
                  <a:alphaOff val="0"/>
                </a:prstClr>
              </a:solidFill>
              <a:latin typeface="Times New Roman"/>
              <a:ea typeface="+mn-ea"/>
              <a:cs typeface="Times New Roman"/>
            </a:rPr>
            <a:t>Use Athena to query data and perform initial analysis / EDA</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a:solidFill>
                <a:prstClr val="black"/>
              </a:solidFill>
              <a:latin typeface="Times New Roman"/>
              <a:ea typeface="+mn-ea"/>
              <a:cs typeface="Times New Roman"/>
            </a:rPr>
            <a:t>DASHBOARD</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a:solidFill>
                <a:prstClr val="black"/>
              </a:solidFill>
              <a:latin typeface="Times New Roman"/>
              <a:ea typeface="+mn-ea"/>
              <a:cs typeface="Times New Roman"/>
            </a:rPr>
            <a:t>ANALYSIS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a:solidFill>
                <a:schemeClr val="tx1"/>
              </a:solidFill>
              <a:latin typeface="Times New Roman"/>
              <a:ea typeface="+mj-ea"/>
              <a:cs typeface="Times New Roman"/>
            </a:rPr>
            <a:t>ROLE SETUP</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100000"/>
            </a:lnSpc>
            <a:spcBef>
              <a:spcPct val="0"/>
            </a:spcBef>
            <a:spcAft>
              <a:spcPct val="35000"/>
            </a:spcAft>
            <a:buNone/>
          </a:pPr>
          <a:r>
            <a:rPr lang="en-US" sz="1600" kern="1200" spc="50" baseline="0">
              <a:latin typeface="Times New Roman"/>
              <a:cs typeface="Times New Roman"/>
            </a:rPr>
            <a:t>Create applicable roles &amp; assign permission sets</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a:solidFill>
                <a:prstClr val="black"/>
              </a:solidFill>
              <a:latin typeface="Times New Roman"/>
              <a:ea typeface="+mn-ea"/>
              <a:cs typeface="Times New Roman"/>
            </a:rPr>
            <a:t>INGEST DATA</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100000"/>
            </a:lnSpc>
            <a:spcBef>
              <a:spcPct val="0"/>
            </a:spcBef>
            <a:spcAft>
              <a:spcPct val="35000"/>
            </a:spcAft>
            <a:buNone/>
          </a:pPr>
          <a:r>
            <a:rPr lang="en-US" sz="1600" kern="1200" spc="50" baseline="0">
              <a:latin typeface="Times New Roman"/>
              <a:cs typeface="Times New Roman"/>
            </a:rPr>
            <a:t>Utilize AWS S3 buckets to store data</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a:solidFill>
                <a:prstClr val="black"/>
              </a:solidFill>
              <a:latin typeface="Times New Roman"/>
              <a:ea typeface="+mn-ea"/>
              <a:cs typeface="Times New Roman"/>
            </a:rPr>
            <a:t>MODEL DATA</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600" kern="1200" spc="50" baseline="0">
              <a:solidFill>
                <a:prstClr val="black">
                  <a:hueOff val="0"/>
                  <a:satOff val="0"/>
                  <a:lumOff val="0"/>
                  <a:alphaOff val="0"/>
                </a:prstClr>
              </a:solidFill>
              <a:latin typeface="Times New Roman"/>
              <a:ea typeface="+mn-ea"/>
              <a:cs typeface="Times New Roman"/>
            </a:rPr>
            <a:t>Create databases and tables to structure data in AWS Glue</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a:solidFill>
                <a:prstClr val="black"/>
              </a:solidFill>
              <a:latin typeface="Times New Roman"/>
              <a:ea typeface="+mn-ea"/>
              <a:cs typeface="Times New Roman"/>
            </a:rPr>
            <a:t>ANALYSIS</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600" kern="1200" spc="50" baseline="0">
              <a:solidFill>
                <a:prstClr val="black">
                  <a:hueOff val="0"/>
                  <a:satOff val="0"/>
                  <a:lumOff val="0"/>
                  <a:alphaOff val="0"/>
                </a:prstClr>
              </a:solidFill>
              <a:latin typeface="Times New Roman"/>
              <a:ea typeface="+mn-ea"/>
              <a:cs typeface="Times New Roman"/>
            </a:rPr>
            <a:t>Use Athena to query data and perform initial analysis / EDA</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a:solidFill>
                <a:prstClr val="black"/>
              </a:solidFill>
              <a:latin typeface="Times New Roman"/>
              <a:ea typeface="+mn-ea"/>
              <a:cs typeface="Times New Roman"/>
            </a:rPr>
            <a:t>DASHBOARD</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600" kern="1200" spc="50" baseline="0">
              <a:solidFill>
                <a:prstClr val="black">
                  <a:hueOff val="0"/>
                  <a:satOff val="0"/>
                  <a:lumOff val="0"/>
                  <a:alphaOff val="0"/>
                </a:prstClr>
              </a:solidFill>
              <a:latin typeface="Times New Roman"/>
              <a:ea typeface="+mn-ea"/>
              <a:cs typeface="Times New Roman"/>
            </a:rPr>
            <a:t>Deploy insights through QuickSight</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2/13/2024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LV</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127394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SS</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299980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MP</a:t>
            </a: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336190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MP</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a:p>
        </p:txBody>
      </p:sp>
    </p:spTree>
    <p:extLst>
      <p:ext uri="{BB962C8B-B14F-4D97-AF65-F5344CB8AC3E}">
        <p14:creationId xmlns:p14="http://schemas.microsoft.com/office/powerpoint/2010/main" val="249531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LV</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86960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LV</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57893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LV</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303373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KL</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27691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1658372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KL</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5954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SS</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367307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SS</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256576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994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4065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1108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802638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30141853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8664712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29864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014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655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587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4387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500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19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3071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494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6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pixabay.com/en/video-games-xbox-one-pad-play-113604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ko/vectors/%ED%8C%A9-%EB%A7%A8-%EC%BB%B4%ED%93%A8%ED%84%B0-%EA%B2%8C%EC%9E%84-c64-149704/"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freepngimg.com/png/12462-counter-strike-png-ima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pngimg.com/download/65123"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dev.twsiyuan.com/2018/01/aws-beanstalk-http-502-nginx-upstream-sent-too-big-heade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6217F0F-7E51-7B06-FB3F-79BCD17BC2DF}"/>
              </a:ext>
            </a:extLst>
          </p:cNvPr>
          <p:cNvSpPr txBox="1"/>
          <p:nvPr/>
        </p:nvSpPr>
        <p:spPr>
          <a:xfrm>
            <a:off x="1771647" y="2411675"/>
            <a:ext cx="8648702" cy="861774"/>
          </a:xfrm>
          <a:prstGeom prst="rect">
            <a:avLst/>
          </a:prstGeom>
          <a:noFill/>
        </p:spPr>
        <p:txBody>
          <a:bodyPr wrap="square" rtlCol="0">
            <a:spAutoFit/>
          </a:bodyPr>
          <a:lstStyle/>
          <a:p>
            <a:pPr algn="ctr"/>
            <a:r>
              <a:rPr lang="en-US" sz="4800" b="1">
                <a:solidFill>
                  <a:schemeClr val="bg1"/>
                </a:solidFill>
                <a:latin typeface="Times New Roman" panose="02020603050405020304" pitchFamily="18" charset="0"/>
                <a:cs typeface="Times New Roman" panose="02020603050405020304" pitchFamily="18" charset="0"/>
              </a:rPr>
              <a:t>Video Games Market Analysis</a:t>
            </a:r>
          </a:p>
        </p:txBody>
      </p:sp>
      <p:sp>
        <p:nvSpPr>
          <p:cNvPr id="17" name="TextBox 16">
            <a:extLst>
              <a:ext uri="{FF2B5EF4-FFF2-40B4-BE49-F238E27FC236}">
                <a16:creationId xmlns:a16="http://schemas.microsoft.com/office/drawing/2014/main" id="{08050151-ED8F-485A-302B-60F59D799BF6}"/>
              </a:ext>
            </a:extLst>
          </p:cNvPr>
          <p:cNvSpPr txBox="1"/>
          <p:nvPr/>
        </p:nvSpPr>
        <p:spPr>
          <a:xfrm>
            <a:off x="9610725" y="4991099"/>
            <a:ext cx="2581275" cy="1477328"/>
          </a:xfrm>
          <a:prstGeom prst="rect">
            <a:avLst/>
          </a:prstGeom>
          <a:noFill/>
        </p:spPr>
        <p:txBody>
          <a:bodyPr wrap="square" rtlCol="0">
            <a:spAutoFit/>
          </a:bodyPr>
          <a:lstStyle/>
          <a:p>
            <a:r>
              <a:rPr lang="en-US">
                <a:solidFill>
                  <a:schemeClr val="bg1"/>
                </a:solidFill>
                <a:latin typeface="Times New Roman" panose="02020603050405020304" pitchFamily="18" charset="0"/>
                <a:cs typeface="Times New Roman" panose="02020603050405020304" pitchFamily="18" charset="0"/>
              </a:rPr>
              <a:t>By</a:t>
            </a:r>
          </a:p>
          <a:p>
            <a:r>
              <a:rPr lang="en-US">
                <a:solidFill>
                  <a:schemeClr val="bg1"/>
                </a:solidFill>
                <a:latin typeface="Times New Roman" panose="02020603050405020304" pitchFamily="18" charset="0"/>
                <a:cs typeface="Times New Roman" panose="02020603050405020304" pitchFamily="18" charset="0"/>
              </a:rPr>
              <a:t>- Katherine LaConte</a:t>
            </a:r>
          </a:p>
          <a:p>
            <a:r>
              <a:rPr lang="en-US">
                <a:solidFill>
                  <a:schemeClr val="bg1"/>
                </a:solidFill>
                <a:latin typeface="Times New Roman" panose="02020603050405020304" pitchFamily="18" charset="0"/>
                <a:cs typeface="Times New Roman" panose="02020603050405020304" pitchFamily="18" charset="0"/>
              </a:rPr>
              <a:t>- Likhitha Varakala</a:t>
            </a:r>
          </a:p>
          <a:p>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Manmitha</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Pantangi</a:t>
            </a:r>
            <a:endParaRPr lang="en-US">
              <a:solidFill>
                <a:schemeClr val="bg1"/>
              </a:soli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 Shivam Sinha</a:t>
            </a:r>
          </a:p>
        </p:txBody>
      </p:sp>
      <p:sp>
        <p:nvSpPr>
          <p:cNvPr id="19" name="TextBox 18">
            <a:extLst>
              <a:ext uri="{FF2B5EF4-FFF2-40B4-BE49-F238E27FC236}">
                <a16:creationId xmlns:a16="http://schemas.microsoft.com/office/drawing/2014/main" id="{004590B2-9128-04FC-264D-5EB30D67181F}"/>
              </a:ext>
            </a:extLst>
          </p:cNvPr>
          <p:cNvSpPr txBox="1"/>
          <p:nvPr/>
        </p:nvSpPr>
        <p:spPr>
          <a:xfrm>
            <a:off x="4757736" y="3273449"/>
            <a:ext cx="2676525" cy="430887"/>
          </a:xfrm>
          <a:prstGeom prst="rect">
            <a:avLst/>
          </a:prstGeom>
          <a:noFill/>
        </p:spPr>
        <p:txBody>
          <a:bodyPr wrap="square">
            <a:spAutoFit/>
          </a:bodyPr>
          <a:lstStyle/>
          <a:p>
            <a:pPr algn="ctr"/>
            <a:r>
              <a:rPr lang="en-US" sz="2200">
                <a:solidFill>
                  <a:schemeClr val="bg1"/>
                </a:solidFill>
                <a:latin typeface="Times New Roman" panose="02020603050405020304" pitchFamily="18" charset="0"/>
                <a:cs typeface="Times New Roman" panose="02020603050405020304" pitchFamily="18" charset="0"/>
              </a:rPr>
              <a:t>Final Presentation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DBC10-2D89-DEB2-1409-4DF2CEAAF7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CCE3D1F-317F-BC72-8724-2BB88BDE206B}"/>
              </a:ext>
            </a:extLst>
          </p:cNvPr>
          <p:cNvSpPr>
            <a:spLocks noGrp="1"/>
          </p:cNvSpPr>
          <p:nvPr>
            <p:ph type="title"/>
          </p:nvPr>
        </p:nvSpPr>
        <p:spPr>
          <a:xfrm>
            <a:off x="838200" y="136526"/>
            <a:ext cx="10515600" cy="1008784"/>
          </a:xfrm>
        </p:spPr>
        <p:txBody>
          <a:bodyPr>
            <a:normAutofit/>
          </a:bodyPr>
          <a:lstStyle/>
          <a:p>
            <a:r>
              <a:rPr lang="en-US" sz="3200" u="sng">
                <a:latin typeface="Times New Roman" panose="02020603050405020304" pitchFamily="18" charset="0"/>
                <a:cs typeface="Times New Roman" panose="02020603050405020304" pitchFamily="18" charset="0"/>
              </a:rPr>
              <a:t>Analysis - ATHENA</a:t>
            </a:r>
          </a:p>
        </p:txBody>
      </p:sp>
      <p:sp>
        <p:nvSpPr>
          <p:cNvPr id="9" name="Slide Number Placeholder 8">
            <a:extLst>
              <a:ext uri="{FF2B5EF4-FFF2-40B4-BE49-F238E27FC236}">
                <a16:creationId xmlns:a16="http://schemas.microsoft.com/office/drawing/2014/main" id="{21230062-E46C-F8EF-6769-ACACB6CC4A23}"/>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7FF7F0BA-C964-1013-B9E9-89A675248794}"/>
              </a:ext>
            </a:extLst>
          </p:cNvPr>
          <p:cNvSpPr txBox="1">
            <a:spLocks/>
          </p:cNvSpPr>
          <p:nvPr/>
        </p:nvSpPr>
        <p:spPr>
          <a:xfrm>
            <a:off x="1418473" y="1007058"/>
            <a:ext cx="9355053" cy="54565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a:cs typeface="Times New Roman"/>
              </a:rPr>
              <a:t>What are the top performing video games in each genre?</a:t>
            </a:r>
          </a:p>
        </p:txBody>
      </p:sp>
      <p:pic>
        <p:nvPicPr>
          <p:cNvPr id="5" name="Picture 4" descr="A screenshot of a computer&#10;&#10;Description automatically generated">
            <a:extLst>
              <a:ext uri="{FF2B5EF4-FFF2-40B4-BE49-F238E27FC236}">
                <a16:creationId xmlns:a16="http://schemas.microsoft.com/office/drawing/2014/main" id="{A463E21B-2AD8-01CC-AF67-2196ABE9C743}"/>
              </a:ext>
            </a:extLst>
          </p:cNvPr>
          <p:cNvPicPr>
            <a:picLocks noChangeAspect="1"/>
          </p:cNvPicPr>
          <p:nvPr/>
        </p:nvPicPr>
        <p:blipFill>
          <a:blip r:embed="rId2"/>
          <a:stretch>
            <a:fillRect/>
          </a:stretch>
        </p:blipFill>
        <p:spPr>
          <a:xfrm>
            <a:off x="3728508" y="1595438"/>
            <a:ext cx="4724400" cy="201612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E5691EF-08E2-83A6-047D-19B34FD20F57}"/>
              </a:ext>
            </a:extLst>
          </p:cNvPr>
          <p:cNvPicPr>
            <a:picLocks noChangeAspect="1"/>
          </p:cNvPicPr>
          <p:nvPr/>
        </p:nvPicPr>
        <p:blipFill>
          <a:blip r:embed="rId3"/>
          <a:stretch>
            <a:fillRect/>
          </a:stretch>
        </p:blipFill>
        <p:spPr>
          <a:xfrm>
            <a:off x="1881187" y="3714221"/>
            <a:ext cx="8440209" cy="3006725"/>
          </a:xfrm>
          <a:prstGeom prst="rect">
            <a:avLst/>
          </a:prstGeom>
        </p:spPr>
      </p:pic>
    </p:spTree>
    <p:extLst>
      <p:ext uri="{BB962C8B-B14F-4D97-AF65-F5344CB8AC3E}">
        <p14:creationId xmlns:p14="http://schemas.microsoft.com/office/powerpoint/2010/main" val="151079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DBC10-2D89-DEB2-1409-4DF2CEAAF7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CCE3D1F-317F-BC72-8724-2BB88BDE206B}"/>
              </a:ext>
            </a:extLst>
          </p:cNvPr>
          <p:cNvSpPr>
            <a:spLocks noGrp="1"/>
          </p:cNvSpPr>
          <p:nvPr>
            <p:ph type="title"/>
          </p:nvPr>
        </p:nvSpPr>
        <p:spPr>
          <a:xfrm>
            <a:off x="838200" y="136526"/>
            <a:ext cx="10515600" cy="1008784"/>
          </a:xfrm>
        </p:spPr>
        <p:txBody>
          <a:bodyPr>
            <a:normAutofit/>
          </a:bodyPr>
          <a:lstStyle/>
          <a:p>
            <a:r>
              <a:rPr lang="en-US" sz="3200" u="sng">
                <a:latin typeface="Times New Roman" panose="02020603050405020304" pitchFamily="18" charset="0"/>
                <a:cs typeface="Times New Roman" panose="02020603050405020304" pitchFamily="18" charset="0"/>
              </a:rPr>
              <a:t>Analysis - ATHENA</a:t>
            </a:r>
          </a:p>
        </p:txBody>
      </p:sp>
      <p:sp>
        <p:nvSpPr>
          <p:cNvPr id="9" name="Slide Number Placeholder 8">
            <a:extLst>
              <a:ext uri="{FF2B5EF4-FFF2-40B4-BE49-F238E27FC236}">
                <a16:creationId xmlns:a16="http://schemas.microsoft.com/office/drawing/2014/main" id="{21230062-E46C-F8EF-6769-ACACB6CC4A23}"/>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7FF7F0BA-C964-1013-B9E9-89A675248794}"/>
              </a:ext>
            </a:extLst>
          </p:cNvPr>
          <p:cNvSpPr txBox="1">
            <a:spLocks/>
          </p:cNvSpPr>
          <p:nvPr/>
        </p:nvSpPr>
        <p:spPr>
          <a:xfrm>
            <a:off x="1418473" y="1007058"/>
            <a:ext cx="9355053" cy="54565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a:cs typeface="Times New Roman"/>
              </a:rPr>
              <a:t>Who are the top 10 publishers in North America?</a:t>
            </a:r>
          </a:p>
        </p:txBody>
      </p:sp>
      <p:pic>
        <p:nvPicPr>
          <p:cNvPr id="2" name="Picture 1" descr="A screenshot of a computer&#10;&#10;Description automatically generated">
            <a:extLst>
              <a:ext uri="{FF2B5EF4-FFF2-40B4-BE49-F238E27FC236}">
                <a16:creationId xmlns:a16="http://schemas.microsoft.com/office/drawing/2014/main" id="{AB023D42-3A8F-3235-0DB8-515E899F5FE0}"/>
              </a:ext>
            </a:extLst>
          </p:cNvPr>
          <p:cNvPicPr>
            <a:picLocks noChangeAspect="1"/>
          </p:cNvPicPr>
          <p:nvPr/>
        </p:nvPicPr>
        <p:blipFill rotWithShape="1">
          <a:blip r:embed="rId2"/>
          <a:srcRect r="13948" b="1245"/>
          <a:stretch/>
        </p:blipFill>
        <p:spPr>
          <a:xfrm>
            <a:off x="1630015" y="1523021"/>
            <a:ext cx="7166894" cy="5200368"/>
          </a:xfrm>
          <a:prstGeom prst="rect">
            <a:avLst/>
          </a:prstGeom>
        </p:spPr>
      </p:pic>
    </p:spTree>
    <p:extLst>
      <p:ext uri="{BB962C8B-B14F-4D97-AF65-F5344CB8AC3E}">
        <p14:creationId xmlns:p14="http://schemas.microsoft.com/office/powerpoint/2010/main" val="1781257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F545-230C-40B7-2AA9-8727BD3994D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Predictive regression model</a:t>
            </a:r>
          </a:p>
        </p:txBody>
      </p:sp>
      <p:sp>
        <p:nvSpPr>
          <p:cNvPr id="4" name="Footer Placeholder 3">
            <a:extLst>
              <a:ext uri="{FF2B5EF4-FFF2-40B4-BE49-F238E27FC236}">
                <a16:creationId xmlns:a16="http://schemas.microsoft.com/office/drawing/2014/main" id="{39508BAB-00DB-EB79-6DFF-4316FB62062D}"/>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B6C4EB61-99BF-116E-F846-50655777E30E}"/>
              </a:ext>
            </a:extLst>
          </p:cNvPr>
          <p:cNvSpPr>
            <a:spLocks noGrp="1"/>
          </p:cNvSpPr>
          <p:nvPr>
            <p:ph type="sldNum" sz="quarter" idx="12"/>
          </p:nvPr>
        </p:nvSpPr>
        <p:spPr/>
        <p:txBody>
          <a:bodyPr/>
          <a:lstStyle/>
          <a:p>
            <a:fld id="{A49DFD55-3C28-40EF-9E31-A92D2E4017FF}" type="slidenum">
              <a:rPr lang="en-US" smtClean="0"/>
              <a:pPr/>
              <a:t>12</a:t>
            </a:fld>
            <a:endParaRPr lang="en-US"/>
          </a:p>
        </p:txBody>
      </p:sp>
      <p:sp>
        <p:nvSpPr>
          <p:cNvPr id="6" name="TextBox 5">
            <a:extLst>
              <a:ext uri="{FF2B5EF4-FFF2-40B4-BE49-F238E27FC236}">
                <a16:creationId xmlns:a16="http://schemas.microsoft.com/office/drawing/2014/main" id="{94388F90-9519-9CEC-E53E-AC1AC98DDEB2}"/>
              </a:ext>
            </a:extLst>
          </p:cNvPr>
          <p:cNvSpPr txBox="1"/>
          <p:nvPr/>
        </p:nvSpPr>
        <p:spPr>
          <a:xfrm>
            <a:off x="835639" y="1559218"/>
            <a:ext cx="1028635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a:solidFill>
                  <a:srgbClr val="000000"/>
                </a:solidFill>
                <a:latin typeface="Times New Roman" panose="02020603050405020304" pitchFamily="18" charset="0"/>
                <a:ea typeface="+mn-lt"/>
                <a:cs typeface="Times New Roman" panose="02020603050405020304" pitchFamily="18" charset="0"/>
              </a:rPr>
              <a:t>We are creating a predictive model using a neural network for the task of estimating global sales in the context of video game data. Using this model, we can predict the global sales of an upcoming video game using its specifics based on how the data available. To train our model, we perform the following steps : </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a:buChar char="•"/>
            </a:pPr>
            <a:r>
              <a:rPr lang="en-US">
                <a:latin typeface="Times New Roman" panose="02020603050405020304" pitchFamily="18" charset="0"/>
                <a:cs typeface="Times New Roman" panose="02020603050405020304" pitchFamily="18" charset="0"/>
              </a:rPr>
              <a:t>Data Loading and Preprocessing</a:t>
            </a:r>
          </a:p>
          <a:p>
            <a:pPr marL="285750" indent="-285750" algn="just">
              <a:lnSpc>
                <a:spcPct val="150000"/>
              </a:lnSpc>
              <a:buFont typeface="Arial"/>
              <a:buChar char="•"/>
            </a:pPr>
            <a:r>
              <a:rPr lang="en-US">
                <a:latin typeface="Times New Roman" panose="02020603050405020304" pitchFamily="18" charset="0"/>
                <a:cs typeface="Times New Roman" panose="02020603050405020304" pitchFamily="18" charset="0"/>
              </a:rPr>
              <a:t>Neural Network Model</a:t>
            </a:r>
          </a:p>
          <a:p>
            <a:pPr marL="285750" indent="-285750" algn="just">
              <a:lnSpc>
                <a:spcPct val="150000"/>
              </a:lnSpc>
              <a:buFont typeface="Arial"/>
              <a:buChar char="•"/>
            </a:pPr>
            <a:r>
              <a:rPr lang="en-US">
                <a:latin typeface="Times New Roman" panose="02020603050405020304" pitchFamily="18" charset="0"/>
                <a:cs typeface="Times New Roman" panose="02020603050405020304" pitchFamily="18" charset="0"/>
              </a:rPr>
              <a:t>Model Compilation</a:t>
            </a:r>
          </a:p>
          <a:p>
            <a:pPr marL="285750" indent="-285750" algn="just">
              <a:lnSpc>
                <a:spcPct val="150000"/>
              </a:lnSpc>
              <a:buFont typeface="Arial"/>
              <a:buChar char="•"/>
            </a:pPr>
            <a:r>
              <a:rPr lang="en-US">
                <a:latin typeface="Times New Roman" panose="02020603050405020304" pitchFamily="18" charset="0"/>
                <a:cs typeface="Times New Roman" panose="02020603050405020304" pitchFamily="18" charset="0"/>
              </a:rPr>
              <a:t>Data Splitting and Scaling</a:t>
            </a:r>
          </a:p>
          <a:p>
            <a:pPr marL="285750" indent="-285750" algn="just">
              <a:lnSpc>
                <a:spcPct val="150000"/>
              </a:lnSpc>
              <a:buFont typeface="Arial"/>
              <a:buChar char="•"/>
            </a:pPr>
            <a:r>
              <a:rPr lang="en-US">
                <a:latin typeface="Times New Roman" panose="02020603050405020304" pitchFamily="18" charset="0"/>
                <a:cs typeface="Times New Roman" panose="02020603050405020304" pitchFamily="18" charset="0"/>
              </a:rPr>
              <a:t>Model Training</a:t>
            </a:r>
          </a:p>
          <a:p>
            <a:pPr marL="285750" indent="-285750" algn="just">
              <a:lnSpc>
                <a:spcPct val="150000"/>
              </a:lnSpc>
              <a:buFont typeface="Arial"/>
              <a:buChar char="•"/>
            </a:pPr>
            <a:r>
              <a:rPr lang="en-US">
                <a:latin typeface="Times New Roman" panose="02020603050405020304" pitchFamily="18" charset="0"/>
                <a:cs typeface="Times New Roman" panose="02020603050405020304" pitchFamily="18" charset="0"/>
              </a:rPr>
              <a:t>Evaluation</a:t>
            </a:r>
          </a:p>
          <a:p>
            <a:pPr marL="285750" indent="-285750" algn="just">
              <a:lnSpc>
                <a:spcPct val="150000"/>
              </a:lnSpc>
              <a:buFont typeface="Arial"/>
              <a:buChar char="•"/>
            </a:pPr>
            <a:r>
              <a:rPr lang="en-US">
                <a:latin typeface="Times New Roman" panose="02020603050405020304" pitchFamily="18" charset="0"/>
                <a:cs typeface="Times New Roman" panose="02020603050405020304" pitchFamily="18" charset="0"/>
              </a:rPr>
              <a:t>Visualization</a:t>
            </a:r>
          </a:p>
          <a:p>
            <a:pPr marL="285750" indent="-285750">
              <a:buFont typeface="Arial"/>
              <a:buChar char="•"/>
            </a:pPr>
            <a:endParaRPr lang="en-US"/>
          </a:p>
          <a:p>
            <a:endParaRPr lang="en-US"/>
          </a:p>
        </p:txBody>
      </p:sp>
    </p:spTree>
    <p:extLst>
      <p:ext uri="{BB962C8B-B14F-4D97-AF65-F5344CB8AC3E}">
        <p14:creationId xmlns:p14="http://schemas.microsoft.com/office/powerpoint/2010/main" val="121478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BBAD2DA-A614-930A-2C8F-4A2D95D9728F}"/>
              </a:ext>
            </a:extLst>
          </p:cNvPr>
          <p:cNvSpPr>
            <a:spLocks noGrp="1"/>
          </p:cNvSpPr>
          <p:nvPr>
            <p:ph type="sldNum" sz="quarter" idx="12"/>
          </p:nvPr>
        </p:nvSpPr>
        <p:spPr/>
        <p:txBody>
          <a:bodyPr/>
          <a:lstStyle/>
          <a:p>
            <a:fld id="{A49DFD55-3C28-40EF-9E31-A92D2E4017FF}" type="slidenum">
              <a:rPr lang="en-US" smtClean="0"/>
              <a:pPr/>
              <a:t>13</a:t>
            </a:fld>
            <a:endParaRPr lang="en-US"/>
          </a:p>
        </p:txBody>
      </p:sp>
      <p:sp>
        <p:nvSpPr>
          <p:cNvPr id="6" name="TextBox 5">
            <a:extLst>
              <a:ext uri="{FF2B5EF4-FFF2-40B4-BE49-F238E27FC236}">
                <a16:creationId xmlns:a16="http://schemas.microsoft.com/office/drawing/2014/main" id="{29E0D78A-0752-7B3C-7BB6-A50206EC7125}"/>
              </a:ext>
            </a:extLst>
          </p:cNvPr>
          <p:cNvSpPr txBox="1"/>
          <p:nvPr/>
        </p:nvSpPr>
        <p:spPr>
          <a:xfrm>
            <a:off x="1225420" y="487099"/>
            <a:ext cx="9741159" cy="584775"/>
          </a:xfrm>
          <a:prstGeom prst="rect">
            <a:avLst/>
          </a:prstGeom>
          <a:noFill/>
        </p:spPr>
        <p:txBody>
          <a:bodyPr wrap="square" rtlCol="0">
            <a:spAutoFit/>
          </a:bodyPr>
          <a:lstStyle/>
          <a:p>
            <a:r>
              <a:rPr lang="en-US" sz="3200" u="sng">
                <a:latin typeface="Times New Roman" panose="02020603050405020304" pitchFamily="18" charset="0"/>
                <a:cs typeface="Times New Roman" panose="02020603050405020304" pitchFamily="18" charset="0"/>
              </a:rPr>
              <a:t>PREDICTIVE MODELING – AMAZON SAGEMAKER</a:t>
            </a:r>
          </a:p>
        </p:txBody>
      </p:sp>
      <p:pic>
        <p:nvPicPr>
          <p:cNvPr id="7" name="Picture 6" descr="A graph showing the growth of a company&#10;&#10;Description automatically generated with medium confidence">
            <a:extLst>
              <a:ext uri="{FF2B5EF4-FFF2-40B4-BE49-F238E27FC236}">
                <a16:creationId xmlns:a16="http://schemas.microsoft.com/office/drawing/2014/main" id="{580523F0-EE20-5973-4218-07765BDD41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6209" y="1334342"/>
            <a:ext cx="6309794" cy="4549056"/>
          </a:xfrm>
          <a:prstGeom prst="rect">
            <a:avLst/>
          </a:prstGeom>
          <a:noFill/>
          <a:ln>
            <a:noFill/>
          </a:ln>
        </p:spPr>
      </p:pic>
      <p:sp>
        <p:nvSpPr>
          <p:cNvPr id="3" name="TextBox 2">
            <a:extLst>
              <a:ext uri="{FF2B5EF4-FFF2-40B4-BE49-F238E27FC236}">
                <a16:creationId xmlns:a16="http://schemas.microsoft.com/office/drawing/2014/main" id="{36EE9DF9-9179-6330-A32E-5079633A917F}"/>
              </a:ext>
            </a:extLst>
          </p:cNvPr>
          <p:cNvSpPr txBox="1"/>
          <p:nvPr/>
        </p:nvSpPr>
        <p:spPr>
          <a:xfrm>
            <a:off x="768403" y="1335100"/>
            <a:ext cx="385162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Times New Roman" panose="02020603050405020304" pitchFamily="18" charset="0"/>
                <a:cs typeface="Times New Roman" panose="02020603050405020304" pitchFamily="18" charset="0"/>
              </a:rPr>
              <a:t>The x-axis represents the number of training epochs, indicating how many times the model has iterated over the entire training dataset.</a:t>
            </a:r>
          </a:p>
          <a:p>
            <a:pPr marL="285750" indent="-285750" algn="just">
              <a:buFont typeface="Arial"/>
              <a:buChar char="•"/>
            </a:pPr>
            <a:r>
              <a:rPr lang="en-US">
                <a:latin typeface="Times New Roman" panose="02020603050405020304" pitchFamily="18" charset="0"/>
                <a:cs typeface="Times New Roman" panose="02020603050405020304" pitchFamily="18" charset="0"/>
              </a:rPr>
              <a:t>The y-axis represents the loss value, specifically the Mean Squared Error (MSE) in this case.</a:t>
            </a:r>
          </a:p>
          <a:p>
            <a:pPr marL="285750" indent="-285750" algn="just">
              <a:buFont typeface="Arial"/>
              <a:buChar char="•"/>
            </a:pPr>
            <a:r>
              <a:rPr lang="en-US">
                <a:latin typeface="Times New Roman" panose="02020603050405020304" pitchFamily="18" charset="0"/>
                <a:cs typeface="Times New Roman" panose="02020603050405020304" pitchFamily="18" charset="0"/>
              </a:rPr>
              <a:t>The plot shows two lines: one for training loss and one for validation loss.</a:t>
            </a:r>
          </a:p>
          <a:p>
            <a:pPr marL="285750" indent="-285750" algn="just">
              <a:buFont typeface="Arial"/>
              <a:buChar char="•"/>
            </a:pPr>
            <a:r>
              <a:rPr lang="en-US">
                <a:latin typeface="Times New Roman" panose="02020603050405020304" pitchFamily="18" charset="0"/>
                <a:cs typeface="Times New Roman" panose="02020603050405020304" pitchFamily="18" charset="0"/>
              </a:rPr>
              <a:t>The goal during training is to minimize both training and validation loss. If training loss decreases but validation loss increases, it may indicate overfitting.</a:t>
            </a:r>
          </a:p>
          <a:p>
            <a:pPr marL="285750" indent="-285750" algn="just">
              <a:buFont typeface="Arial"/>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10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17CDD-5B9D-D0B2-EC01-F833013C158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DBE577-E367-C9B8-55AA-664312DF1B57}"/>
              </a:ext>
            </a:extLst>
          </p:cNvPr>
          <p:cNvSpPr>
            <a:spLocks noGrp="1"/>
          </p:cNvSpPr>
          <p:nvPr>
            <p:ph type="sldNum" sz="quarter" idx="12"/>
          </p:nvPr>
        </p:nvSpPr>
        <p:spPr/>
        <p:txBody>
          <a:bodyPr/>
          <a:lstStyle/>
          <a:p>
            <a:fld id="{A49DFD55-3C28-40EF-9E31-A92D2E4017FF}" type="slidenum">
              <a:rPr lang="en-US" smtClean="0"/>
              <a:pPr/>
              <a:t>14</a:t>
            </a:fld>
            <a:endParaRPr lang="en-US"/>
          </a:p>
        </p:txBody>
      </p:sp>
      <p:sp>
        <p:nvSpPr>
          <p:cNvPr id="6" name="TextBox 5">
            <a:extLst>
              <a:ext uri="{FF2B5EF4-FFF2-40B4-BE49-F238E27FC236}">
                <a16:creationId xmlns:a16="http://schemas.microsoft.com/office/drawing/2014/main" id="{D12FAF1F-64C8-0D30-4D3A-3D32186239F8}"/>
              </a:ext>
            </a:extLst>
          </p:cNvPr>
          <p:cNvSpPr txBox="1"/>
          <p:nvPr/>
        </p:nvSpPr>
        <p:spPr>
          <a:xfrm>
            <a:off x="1225420" y="487099"/>
            <a:ext cx="9741159" cy="584775"/>
          </a:xfrm>
          <a:prstGeom prst="rect">
            <a:avLst/>
          </a:prstGeom>
          <a:noFill/>
        </p:spPr>
        <p:txBody>
          <a:bodyPr wrap="square" rtlCol="0">
            <a:spAutoFit/>
          </a:bodyPr>
          <a:lstStyle/>
          <a:p>
            <a:r>
              <a:rPr lang="en-US" sz="3200" u="sng">
                <a:latin typeface="Times New Roman" panose="02020603050405020304" pitchFamily="18" charset="0"/>
                <a:cs typeface="Times New Roman" panose="02020603050405020304" pitchFamily="18" charset="0"/>
              </a:rPr>
              <a:t>PREDICTIVE MODELING – AMAZON SAGEMAKER</a:t>
            </a:r>
          </a:p>
        </p:txBody>
      </p:sp>
      <p:pic>
        <p:nvPicPr>
          <p:cNvPr id="2" name="Picture 1" descr="A screenshot of a computer&#10;&#10;Description automatically generated">
            <a:extLst>
              <a:ext uri="{FF2B5EF4-FFF2-40B4-BE49-F238E27FC236}">
                <a16:creationId xmlns:a16="http://schemas.microsoft.com/office/drawing/2014/main" id="{93B6FA6C-D40B-E0D3-C270-98AF234E98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48" t="3900" r="49740" b="11996"/>
          <a:stretch/>
        </p:blipFill>
        <p:spPr bwMode="auto">
          <a:xfrm>
            <a:off x="1220375" y="1216902"/>
            <a:ext cx="4719703" cy="4697732"/>
          </a:xfrm>
          <a:prstGeom prst="rect">
            <a:avLst/>
          </a:prstGeom>
          <a:noFill/>
          <a:ln>
            <a:noFill/>
          </a:ln>
        </p:spPr>
      </p:pic>
      <p:sp>
        <p:nvSpPr>
          <p:cNvPr id="3" name="TextBox 2">
            <a:extLst>
              <a:ext uri="{FF2B5EF4-FFF2-40B4-BE49-F238E27FC236}">
                <a16:creationId xmlns:a16="http://schemas.microsoft.com/office/drawing/2014/main" id="{6F85E8A2-C08B-6CBD-DAD7-30E146EF8B67}"/>
              </a:ext>
            </a:extLst>
          </p:cNvPr>
          <p:cNvSpPr txBox="1"/>
          <p:nvPr/>
        </p:nvSpPr>
        <p:spPr>
          <a:xfrm>
            <a:off x="7664823" y="1661672"/>
            <a:ext cx="3832411" cy="4197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a:latin typeface="Times New Roman" panose="02020603050405020304" pitchFamily="18" charset="0"/>
                <a:cs typeface="Times New Roman" panose="02020603050405020304" pitchFamily="18" charset="0"/>
              </a:rPr>
              <a:t>We can see the values that were used to train the model using </a:t>
            </a:r>
            <a:r>
              <a:rPr lang="en-US" err="1">
                <a:latin typeface="Times New Roman" panose="02020603050405020304" pitchFamily="18" charset="0"/>
                <a:cs typeface="Times New Roman" panose="02020603050405020304" pitchFamily="18" charset="0"/>
              </a:rPr>
              <a:t>y_train</a:t>
            </a:r>
            <a:r>
              <a:rPr lang="en-US">
                <a:latin typeface="Times New Roman" panose="02020603050405020304" pitchFamily="18" charset="0"/>
                <a:cs typeface="Times New Roman" panose="02020603050405020304" pitchFamily="18" charset="0"/>
              </a:rPr>
              <a:t>, and the results for the test dataset using </a:t>
            </a:r>
            <a:r>
              <a:rPr lang="en-US" err="1">
                <a:latin typeface="Times New Roman" panose="02020603050405020304" pitchFamily="18" charset="0"/>
                <a:cs typeface="Times New Roman" panose="02020603050405020304" pitchFamily="18" charset="0"/>
              </a:rPr>
              <a:t>y_test</a:t>
            </a:r>
            <a:r>
              <a:rPr lang="en-US">
                <a:latin typeface="Times New Roman" panose="02020603050405020304" pitchFamily="18" charset="0"/>
                <a:cs typeface="Times New Roman" panose="02020603050405020304" pitchFamily="18" charset="0"/>
              </a:rPr>
              <a:t>.</a:t>
            </a: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As we can see, the prediction for global sales is shown opposite to the rank, as that is unique for every game. Variables like publisher, genre and platform are all included in the prediction model using </a:t>
            </a:r>
            <a:r>
              <a:rPr lang="en-US" err="1">
                <a:latin typeface="Times New Roman" panose="02020603050405020304" pitchFamily="18" charset="0"/>
                <a:cs typeface="Times New Roman" panose="02020603050405020304" pitchFamily="18" charset="0"/>
              </a:rPr>
              <a:t>one_hot_Encode</a:t>
            </a:r>
            <a:r>
              <a:rPr lang="en-US">
                <a:latin typeface="Times New Roman" panose="02020603050405020304" pitchFamily="18" charset="0"/>
                <a:cs typeface="Times New Roman" panose="02020603050405020304" pitchFamily="18" charset="0"/>
              </a:rPr>
              <a:t>() function.</a:t>
            </a:r>
          </a:p>
        </p:txBody>
      </p:sp>
    </p:spTree>
    <p:extLst>
      <p:ext uri="{BB962C8B-B14F-4D97-AF65-F5344CB8AC3E}">
        <p14:creationId xmlns:p14="http://schemas.microsoft.com/office/powerpoint/2010/main" val="223607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6AC7-0119-FEB9-0BAE-ED314B3431DE}"/>
              </a:ext>
            </a:extLst>
          </p:cNvPr>
          <p:cNvSpPr>
            <a:spLocks noGrp="1"/>
          </p:cNvSpPr>
          <p:nvPr>
            <p:ph type="title"/>
          </p:nvPr>
        </p:nvSpPr>
        <p:spPr>
          <a:xfrm>
            <a:off x="147353" y="3025520"/>
            <a:ext cx="3043525" cy="806958"/>
          </a:xfrm>
        </p:spPr>
        <p:txBody>
          <a:bodyPr>
            <a:noAutofit/>
          </a:bodyPr>
          <a:lstStyle/>
          <a:p>
            <a:r>
              <a:rPr lang="en-US" sz="3200" u="sng">
                <a:latin typeface="Times New Roman" panose="02020603050405020304" pitchFamily="18" charset="0"/>
                <a:cs typeface="Times New Roman" panose="02020603050405020304" pitchFamily="18" charset="0"/>
              </a:rPr>
              <a:t>Dashboard</a:t>
            </a:r>
          </a:p>
        </p:txBody>
      </p:sp>
      <p:sp>
        <p:nvSpPr>
          <p:cNvPr id="3" name="Footer Placeholder 2">
            <a:extLst>
              <a:ext uri="{FF2B5EF4-FFF2-40B4-BE49-F238E27FC236}">
                <a16:creationId xmlns:a16="http://schemas.microsoft.com/office/drawing/2014/main" id="{2E4AC6FE-F51B-B886-EC0D-4C7A9F466272}"/>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64C366C2-1438-53C1-607F-991C83232FD6}"/>
              </a:ext>
            </a:extLst>
          </p:cNvPr>
          <p:cNvSpPr>
            <a:spLocks noGrp="1"/>
          </p:cNvSpPr>
          <p:nvPr>
            <p:ph type="sldNum" sz="quarter" idx="12"/>
          </p:nvPr>
        </p:nvSpPr>
        <p:spPr/>
        <p:txBody>
          <a:bodyPr/>
          <a:lstStyle/>
          <a:p>
            <a:fld id="{A49DFD55-3C28-40EF-9E31-A92D2E4017FF}" type="slidenum">
              <a:rPr lang="en-US" smtClean="0"/>
              <a:pPr/>
              <a:t>15</a:t>
            </a:fld>
            <a:endParaRPr lang="en-US"/>
          </a:p>
        </p:txBody>
      </p:sp>
      <p:pic>
        <p:nvPicPr>
          <p:cNvPr id="7" name="Picture 6">
            <a:extLst>
              <a:ext uri="{FF2B5EF4-FFF2-40B4-BE49-F238E27FC236}">
                <a16:creationId xmlns:a16="http://schemas.microsoft.com/office/drawing/2014/main" id="{43AA2143-8D22-5560-7B60-DE04E267B565}"/>
              </a:ext>
            </a:extLst>
          </p:cNvPr>
          <p:cNvPicPr>
            <a:picLocks noChangeAspect="1"/>
          </p:cNvPicPr>
          <p:nvPr/>
        </p:nvPicPr>
        <p:blipFill>
          <a:blip r:embed="rId3"/>
          <a:stretch>
            <a:fillRect/>
          </a:stretch>
        </p:blipFill>
        <p:spPr>
          <a:xfrm>
            <a:off x="3275045" y="178302"/>
            <a:ext cx="8769602" cy="6543173"/>
          </a:xfrm>
          <a:prstGeom prst="rect">
            <a:avLst/>
          </a:prstGeom>
        </p:spPr>
      </p:pic>
    </p:spTree>
    <p:extLst>
      <p:ext uri="{BB962C8B-B14F-4D97-AF65-F5344CB8AC3E}">
        <p14:creationId xmlns:p14="http://schemas.microsoft.com/office/powerpoint/2010/main" val="336309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0A91-7933-8399-9299-BFF4D09F400D}"/>
              </a:ext>
            </a:extLst>
          </p:cNvPr>
          <p:cNvSpPr>
            <a:spLocks noGrp="1"/>
          </p:cNvSpPr>
          <p:nvPr>
            <p:ph type="title"/>
          </p:nvPr>
        </p:nvSpPr>
        <p:spPr>
          <a:xfrm>
            <a:off x="1885156" y="665958"/>
            <a:ext cx="8421688" cy="1325563"/>
          </a:xfrm>
        </p:spPr>
        <p:txBody>
          <a:bodyPr vert="horz" lIns="91440" tIns="45720" rIns="91440" bIns="45720" rtlCol="0" anchor="ctr">
            <a:normAutofit/>
          </a:bodyPr>
          <a:lstStyle/>
          <a:p>
            <a:r>
              <a:rPr lang="en-US" sz="3200" u="sng" kern="1200" cap="all" spc="150" baseline="0">
                <a:latin typeface="Times New Roman"/>
                <a:cs typeface="Times New Roman"/>
              </a:rPr>
              <a:t>PROS &amp; CONS</a:t>
            </a:r>
            <a:endParaRPr lang="en-US" sz="3200" kern="1200" cap="all" spc="150" baseline="0">
              <a:latin typeface="Times New Roman"/>
              <a:cs typeface="Times New Roman"/>
            </a:endParaRPr>
          </a:p>
        </p:txBody>
      </p:sp>
      <p:sp>
        <p:nvSpPr>
          <p:cNvPr id="9" name="TextBox 8">
            <a:extLst>
              <a:ext uri="{FF2B5EF4-FFF2-40B4-BE49-F238E27FC236}">
                <a16:creationId xmlns:a16="http://schemas.microsoft.com/office/drawing/2014/main" id="{56887267-4770-D586-BA27-7AEA9476B224}"/>
              </a:ext>
            </a:extLst>
          </p:cNvPr>
          <p:cNvSpPr txBox="1"/>
          <p:nvPr/>
        </p:nvSpPr>
        <p:spPr>
          <a:xfrm>
            <a:off x="7235917" y="2219326"/>
            <a:ext cx="3713265" cy="269901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Bef>
                <a:spcPts val="1000"/>
              </a:spcBef>
            </a:pPr>
            <a:r>
              <a:rPr lang="en-US" sz="2200" b="1" spc="50">
                <a:latin typeface="Times New Roman"/>
                <a:cs typeface="Times New Roman"/>
              </a:rPr>
              <a:t>Cons:</a:t>
            </a:r>
            <a:endParaRPr lang="en-US" sz="2200" spc="50">
              <a:latin typeface="Times New Roman"/>
              <a:cs typeface="Times New Roman"/>
            </a:endParaRPr>
          </a:p>
          <a:p>
            <a:pPr>
              <a:spcBef>
                <a:spcPts val="1000"/>
              </a:spcBef>
            </a:pPr>
            <a:r>
              <a:rPr lang="en-US" sz="2200" spc="50">
                <a:latin typeface="Times New Roman"/>
                <a:cs typeface="Times New Roman"/>
              </a:rPr>
              <a:t>Complexity of Data Preparation</a:t>
            </a:r>
          </a:p>
          <a:p>
            <a:pPr>
              <a:spcBef>
                <a:spcPts val="1000"/>
              </a:spcBef>
            </a:pPr>
            <a:r>
              <a:rPr lang="en-US" sz="2200" spc="50">
                <a:latin typeface="Times New Roman"/>
                <a:cs typeface="Times New Roman"/>
              </a:rPr>
              <a:t>Dependency on Cloud Services</a:t>
            </a:r>
          </a:p>
          <a:p>
            <a:pPr>
              <a:spcBef>
                <a:spcPts val="1000"/>
              </a:spcBef>
            </a:pPr>
            <a:r>
              <a:rPr lang="en-US" sz="2200" spc="50">
                <a:latin typeface="Times New Roman"/>
                <a:cs typeface="Times New Roman"/>
              </a:rPr>
              <a:t>Predictive Model Limitations</a:t>
            </a:r>
          </a:p>
        </p:txBody>
      </p:sp>
      <p:sp>
        <p:nvSpPr>
          <p:cNvPr id="8" name="TextBox 7">
            <a:extLst>
              <a:ext uri="{FF2B5EF4-FFF2-40B4-BE49-F238E27FC236}">
                <a16:creationId xmlns:a16="http://schemas.microsoft.com/office/drawing/2014/main" id="{0C65D6FC-4E04-1D5D-BBD4-5441E2AAF97E}"/>
              </a:ext>
            </a:extLst>
          </p:cNvPr>
          <p:cNvSpPr txBox="1"/>
          <p:nvPr/>
        </p:nvSpPr>
        <p:spPr>
          <a:xfrm>
            <a:off x="1544103" y="2214034"/>
            <a:ext cx="4050254" cy="278103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pPr>
            <a:r>
              <a:rPr lang="en-US" sz="2200" b="1" spc="50">
                <a:latin typeface="Times New Roman"/>
                <a:cs typeface="Times New Roman"/>
              </a:rPr>
              <a:t>Pros:</a:t>
            </a:r>
            <a:endParaRPr lang="en-US" sz="2200" spc="50">
              <a:latin typeface="Times New Roman"/>
              <a:cs typeface="Times New Roman"/>
            </a:endParaRPr>
          </a:p>
          <a:p>
            <a:pPr>
              <a:spcBef>
                <a:spcPts val="1000"/>
              </a:spcBef>
            </a:pPr>
            <a:r>
              <a:rPr lang="en-US" sz="2200" spc="50">
                <a:latin typeface="Times New Roman"/>
                <a:cs typeface="Times New Roman"/>
              </a:rPr>
              <a:t>Comprehensive Data Analysis</a:t>
            </a:r>
          </a:p>
          <a:p>
            <a:pPr>
              <a:spcBef>
                <a:spcPts val="1000"/>
              </a:spcBef>
            </a:pPr>
            <a:r>
              <a:rPr lang="en-US" sz="2200" spc="50">
                <a:latin typeface="Times New Roman"/>
                <a:cs typeface="Times New Roman"/>
              </a:rPr>
              <a:t>Advanced Cloud Computing Utilization</a:t>
            </a:r>
          </a:p>
          <a:p>
            <a:pPr>
              <a:spcBef>
                <a:spcPts val="1000"/>
              </a:spcBef>
            </a:pPr>
            <a:r>
              <a:rPr lang="en-US" sz="2200" spc="50">
                <a:latin typeface="Times New Roman"/>
                <a:cs typeface="Times New Roman"/>
              </a:rPr>
              <a:t>Innovative Predictive Modeling</a:t>
            </a:r>
          </a:p>
          <a:p>
            <a:pPr>
              <a:spcBef>
                <a:spcPts val="1000"/>
              </a:spcBef>
            </a:pPr>
            <a:r>
              <a:rPr lang="en-US" sz="2200" spc="50">
                <a:latin typeface="Times New Roman"/>
                <a:cs typeface="Times New Roman"/>
              </a:rPr>
              <a:t>Interactive Data Visualization</a:t>
            </a:r>
          </a:p>
          <a:p>
            <a:pPr>
              <a:spcBef>
                <a:spcPts val="1000"/>
              </a:spcBef>
            </a:pPr>
            <a:endParaRPr lang="en-US" sz="2200" spc="50">
              <a:latin typeface="Times New Roman"/>
              <a:cs typeface="Times New Roman"/>
            </a:endParaRPr>
          </a:p>
          <a:p>
            <a:pPr>
              <a:spcBef>
                <a:spcPts val="1000"/>
              </a:spcBef>
            </a:pPr>
            <a:endParaRPr lang="en-US" sz="2200" b="1" spc="50">
              <a:latin typeface="Times New Roman"/>
              <a:cs typeface="Times New Roman"/>
            </a:endParaRPr>
          </a:p>
        </p:txBody>
      </p:sp>
      <p:sp>
        <p:nvSpPr>
          <p:cNvPr id="4" name="Slide Number Placeholder 3">
            <a:extLst>
              <a:ext uri="{FF2B5EF4-FFF2-40B4-BE49-F238E27FC236}">
                <a16:creationId xmlns:a16="http://schemas.microsoft.com/office/drawing/2014/main" id="{58A285AB-50C0-9E59-D5D2-82D885233F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102911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468A83-53F3-B883-72F2-0BB89325D726}"/>
              </a:ext>
            </a:extLst>
          </p:cNvPr>
          <p:cNvSpPr>
            <a:spLocks noGrp="1"/>
          </p:cNvSpPr>
          <p:nvPr>
            <p:ph type="sldNum" sz="quarter" idx="12"/>
          </p:nvPr>
        </p:nvSpPr>
        <p:spPr/>
        <p:txBody>
          <a:bodyPr/>
          <a:lstStyle/>
          <a:p>
            <a:fld id="{A49DFD55-3C28-40EF-9E31-A92D2E4017FF}" type="slidenum">
              <a:rPr lang="en-US" smtClean="0"/>
              <a:pPr/>
              <a:t>17</a:t>
            </a:fld>
            <a:endParaRPr lang="en-US"/>
          </a:p>
        </p:txBody>
      </p:sp>
      <p:pic>
        <p:nvPicPr>
          <p:cNvPr id="6" name="Picture 5" descr="Free Images : video game, play, retro, red, child, toy, fig, happy ...">
            <a:extLst>
              <a:ext uri="{FF2B5EF4-FFF2-40B4-BE49-F238E27FC236}">
                <a16:creationId xmlns:a16="http://schemas.microsoft.com/office/drawing/2014/main" id="{1CBD8818-1676-D096-95B1-71FA133FEB3F}"/>
              </a:ext>
            </a:extLst>
          </p:cNvPr>
          <p:cNvPicPr>
            <a:picLocks noChangeAspect="1"/>
          </p:cNvPicPr>
          <p:nvPr/>
        </p:nvPicPr>
        <p:blipFill>
          <a:blip r:embed="rId3"/>
          <a:stretch>
            <a:fillRect/>
          </a:stretch>
        </p:blipFill>
        <p:spPr>
          <a:xfrm>
            <a:off x="1181100" y="188754"/>
            <a:ext cx="9829800" cy="6532721"/>
          </a:xfrm>
          <a:prstGeom prst="rect">
            <a:avLst/>
          </a:prstGeom>
        </p:spPr>
      </p:pic>
      <p:sp>
        <p:nvSpPr>
          <p:cNvPr id="3" name="TextBox 2">
            <a:extLst>
              <a:ext uri="{FF2B5EF4-FFF2-40B4-BE49-F238E27FC236}">
                <a16:creationId xmlns:a16="http://schemas.microsoft.com/office/drawing/2014/main" id="{EE0DDD8D-6D92-FFA8-4406-839A096BB4FE}"/>
              </a:ext>
            </a:extLst>
          </p:cNvPr>
          <p:cNvSpPr txBox="1"/>
          <p:nvPr/>
        </p:nvSpPr>
        <p:spPr>
          <a:xfrm>
            <a:off x="1581908" y="920167"/>
            <a:ext cx="5347413" cy="3816429"/>
          </a:xfrm>
          <a:prstGeom prst="rect">
            <a:avLst/>
          </a:prstGeom>
          <a:noFill/>
        </p:spPr>
        <p:txBody>
          <a:bodyPr wrap="square" lIns="91440" tIns="45720" rIns="91440" bIns="45720" rtlCol="0" anchor="t">
            <a:spAutoFit/>
          </a:bodyPr>
          <a:lstStyle/>
          <a:p>
            <a:pPr algn="just"/>
            <a:r>
              <a:rPr lang="en-US" sz="2200" b="1">
                <a:solidFill>
                  <a:schemeClr val="bg1"/>
                </a:solidFill>
                <a:latin typeface="Times New Roman"/>
                <a:cs typeface="Times New Roman"/>
              </a:rPr>
              <a:t>Future Recommendations:</a:t>
            </a:r>
            <a:endParaRPr lang="en-US">
              <a:solidFill>
                <a:schemeClr val="bg1"/>
              </a:solidFill>
            </a:endParaRPr>
          </a:p>
          <a:p>
            <a:pPr algn="just"/>
            <a:r>
              <a:rPr lang="en-US" sz="2200">
                <a:solidFill>
                  <a:schemeClr val="bg1"/>
                </a:solidFill>
                <a:latin typeface="Times New Roman"/>
                <a:cs typeface="Times New Roman"/>
              </a:rPr>
              <a:t>*Action theme game</a:t>
            </a:r>
          </a:p>
          <a:p>
            <a:pPr algn="just"/>
            <a:r>
              <a:rPr lang="en-US" sz="2200">
                <a:solidFill>
                  <a:schemeClr val="bg1"/>
                </a:solidFill>
                <a:latin typeface="Times New Roman"/>
                <a:cs typeface="Times New Roman"/>
              </a:rPr>
              <a:t>*PlayStation console</a:t>
            </a:r>
          </a:p>
          <a:p>
            <a:pPr algn="just"/>
            <a:r>
              <a:rPr lang="en-US" sz="2200">
                <a:solidFill>
                  <a:schemeClr val="bg1"/>
                </a:solidFill>
                <a:latin typeface="Times New Roman"/>
                <a:cs typeface="Times New Roman"/>
              </a:rPr>
              <a:t>*Nintendo publisher</a:t>
            </a:r>
            <a:endParaRPr lang="en-US">
              <a:solidFill>
                <a:schemeClr val="bg1"/>
              </a:solidFill>
            </a:endParaRPr>
          </a:p>
          <a:p>
            <a:pPr algn="just"/>
            <a:endParaRPr lang="en-US" sz="2200">
              <a:solidFill>
                <a:schemeClr val="bg1"/>
              </a:solidFill>
              <a:latin typeface="Times New Roman" panose="02020603050405020304" pitchFamily="18" charset="0"/>
              <a:cs typeface="Times New Roman" panose="02020603050405020304" pitchFamily="18" charset="0"/>
            </a:endParaRPr>
          </a:p>
          <a:p>
            <a:pPr algn="just"/>
            <a:r>
              <a:rPr lang="en-US" sz="2200" b="1">
                <a:solidFill>
                  <a:schemeClr val="bg1"/>
                </a:solidFill>
                <a:latin typeface="Times New Roman"/>
                <a:cs typeface="Times New Roman"/>
              </a:rPr>
              <a:t>Super Mario Bros., </a:t>
            </a:r>
            <a:r>
              <a:rPr lang="en-US" sz="2200">
                <a:solidFill>
                  <a:schemeClr val="bg1"/>
                </a:solidFill>
                <a:latin typeface="Times New Roman"/>
                <a:cs typeface="Times New Roman"/>
              </a:rPr>
              <a:t>released on the NES in 1985 by Nintendo and developed by Nintendo EAD, stands out as the crown jewel, boasting a perfect critic score of 10.0, a user score of 8.2, and unparalleled global sales of 40.24 million units.</a:t>
            </a:r>
            <a:endParaRPr lang="en-US">
              <a:solidFill>
                <a:schemeClr val="bg1"/>
              </a:solidFill>
              <a:latin typeface="Times New Roman"/>
              <a:cs typeface="Times New Roman"/>
            </a:endParaRPr>
          </a:p>
        </p:txBody>
      </p:sp>
    </p:spTree>
    <p:extLst>
      <p:ext uri="{BB962C8B-B14F-4D97-AF65-F5344CB8AC3E}">
        <p14:creationId xmlns:p14="http://schemas.microsoft.com/office/powerpoint/2010/main" val="297005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FD5E-4CC0-509B-B5A4-47D74026EFF2}"/>
              </a:ext>
            </a:extLst>
          </p:cNvPr>
          <p:cNvSpPr>
            <a:spLocks noGrp="1"/>
          </p:cNvSpPr>
          <p:nvPr>
            <p:ph type="ctrTitle"/>
          </p:nvPr>
        </p:nvSpPr>
        <p:spPr>
          <a:xfrm>
            <a:off x="6615404" y="3032450"/>
            <a:ext cx="4627983" cy="975710"/>
          </a:xfrm>
        </p:spPr>
        <p:txBody>
          <a:bodyPr/>
          <a:lstStyle/>
          <a:p>
            <a:r>
              <a:rPr lang="en-US" sz="6000"/>
              <a:t>Thank you</a:t>
            </a:r>
          </a:p>
        </p:txBody>
      </p:sp>
    </p:spTree>
    <p:extLst>
      <p:ext uri="{BB962C8B-B14F-4D97-AF65-F5344CB8AC3E}">
        <p14:creationId xmlns:p14="http://schemas.microsoft.com/office/powerpoint/2010/main" val="320555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3076A7B-C92B-9778-AACE-C55E25A20C64}"/>
              </a:ext>
            </a:extLst>
          </p:cNvPr>
          <p:cNvSpPr>
            <a:spLocks noGrp="1"/>
          </p:cNvSpPr>
          <p:nvPr>
            <p:ph type="title"/>
          </p:nvPr>
        </p:nvSpPr>
        <p:spPr>
          <a:xfrm>
            <a:off x="1829172" y="705565"/>
            <a:ext cx="8397819" cy="1325563"/>
          </a:xfrm>
        </p:spPr>
        <p:txBody>
          <a:bodyPr anchor="ctr">
            <a:normAutofit/>
          </a:bodyPr>
          <a:lstStyle/>
          <a:p>
            <a:r>
              <a:rPr lang="en-US" sz="3200" u="sng">
                <a:latin typeface="Times New Roman" panose="02020603050405020304" pitchFamily="18" charset="0"/>
                <a:cs typeface="Times New Roman" panose="02020603050405020304" pitchFamily="18" charset="0"/>
              </a:rPr>
              <a:t>Contents</a:t>
            </a:r>
          </a:p>
        </p:txBody>
      </p:sp>
      <p:sp>
        <p:nvSpPr>
          <p:cNvPr id="12" name="Text Placeholder 2">
            <a:extLst>
              <a:ext uri="{FF2B5EF4-FFF2-40B4-BE49-F238E27FC236}">
                <a16:creationId xmlns:a16="http://schemas.microsoft.com/office/drawing/2014/main" id="{90F4B346-07C6-BC93-86A1-C6DE3B15F1CA}"/>
              </a:ext>
            </a:extLst>
          </p:cNvPr>
          <p:cNvSpPr>
            <a:spLocks noGrp="1"/>
          </p:cNvSpPr>
          <p:nvPr>
            <p:ph sz="half" idx="2"/>
          </p:nvPr>
        </p:nvSpPr>
        <p:spPr>
          <a:xfrm>
            <a:off x="1829172" y="2216068"/>
            <a:ext cx="3190697" cy="2953091"/>
          </a:xfrm>
        </p:spPr>
        <p:txBody>
          <a:bodyPr>
            <a:noAutofit/>
          </a:bodyPr>
          <a:lstStyle/>
          <a:p>
            <a:pPr marL="285750" indent="-285750">
              <a:lnSpc>
                <a:spcPct val="9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Introduction</a:t>
            </a:r>
          </a:p>
          <a:p>
            <a:pPr marL="285750" indent="-285750">
              <a:lnSpc>
                <a:spcPct val="9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Data</a:t>
            </a:r>
          </a:p>
          <a:p>
            <a:pPr marL="285750" indent="-285750">
              <a:lnSpc>
                <a:spcPct val="9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AWS Architecture</a:t>
            </a:r>
          </a:p>
          <a:p>
            <a:pPr marL="285750" indent="-285750">
              <a:lnSpc>
                <a:spcPct val="9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AWS Services</a:t>
            </a:r>
          </a:p>
          <a:p>
            <a:pPr marL="285750" indent="-285750">
              <a:lnSpc>
                <a:spcPct val="9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Conclusion</a:t>
            </a:r>
          </a:p>
          <a:p>
            <a:pPr marL="285750" indent="-285750">
              <a:lnSpc>
                <a:spcPct val="9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Q&amp;A</a:t>
            </a:r>
          </a:p>
          <a:p>
            <a:pPr marL="285750" indent="-285750">
              <a:lnSpc>
                <a:spcPct val="90000"/>
              </a:lnSpc>
              <a:buFont typeface="Arial" panose="020B0604020202020204" pitchFamily="34" charset="0"/>
              <a:buChar char="•"/>
            </a:pPr>
            <a:endParaRPr lang="en-US" sz="25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93A967B-8F69-C44E-0E20-434C01EAF797}"/>
              </a:ext>
            </a:extLst>
          </p:cNvPr>
          <p:cNvSpPr>
            <a:spLocks noGrp="1"/>
          </p:cNvSpPr>
          <p:nvPr>
            <p:ph type="sldNum" sz="quarter" idx="12"/>
          </p:nvPr>
        </p:nvSpPr>
        <p:spPr>
          <a:xfrm>
            <a:off x="8554616" y="6169738"/>
            <a:ext cx="2735425" cy="365125"/>
          </a:xfrm>
        </p:spPr>
        <p:txBody>
          <a:bodyPr anchor="ctr">
            <a:normAutofit/>
          </a:bodyPr>
          <a:lstStyle/>
          <a:p>
            <a:pPr>
              <a:spcAft>
                <a:spcPts val="600"/>
              </a:spcAft>
            </a:pPr>
            <a:fld id="{A49DFD55-3C28-40EF-9E31-A92D2E4017FF}" type="slidenum">
              <a:rPr lang="en-US" smtClean="0">
                <a:latin typeface="Times New Roman" panose="02020603050405020304" pitchFamily="18" charset="0"/>
                <a:cs typeface="Times New Roman" panose="02020603050405020304" pitchFamily="18" charset="0"/>
              </a:rPr>
              <a:pPr>
                <a:spcAft>
                  <a:spcPts val="600"/>
                </a:spcAft>
              </a:pPr>
              <a:t>2</a:t>
            </a:fld>
            <a:endParaRPr lang="en-US">
              <a:latin typeface="Times New Roman" panose="02020603050405020304" pitchFamily="18" charset="0"/>
              <a:cs typeface="Times New Roman" panose="02020603050405020304" pitchFamily="18" charset="0"/>
            </a:endParaRPr>
          </a:p>
        </p:txBody>
      </p:sp>
      <p:pic>
        <p:nvPicPr>
          <p:cNvPr id="7" name="Picture 6" descr="A blue and red cartoon characters&#10;&#10;Description automatically generated">
            <a:extLst>
              <a:ext uri="{FF2B5EF4-FFF2-40B4-BE49-F238E27FC236}">
                <a16:creationId xmlns:a16="http://schemas.microsoft.com/office/drawing/2014/main" id="{4FCB6BEC-D8F0-2E80-A88D-B3492FCF6BC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86808" y="4695455"/>
            <a:ext cx="3668390" cy="1839408"/>
          </a:xfrm>
          <a:prstGeom prst="rect">
            <a:avLst/>
          </a:prstGeom>
          <a:noFill/>
        </p:spPr>
      </p:pic>
    </p:spTree>
    <p:extLst>
      <p:ext uri="{BB962C8B-B14F-4D97-AF65-F5344CB8AC3E}">
        <p14:creationId xmlns:p14="http://schemas.microsoft.com/office/powerpoint/2010/main" val="409316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07706" y="509889"/>
            <a:ext cx="7324727" cy="1318911"/>
          </a:xfrm>
        </p:spPr>
        <p:txBody>
          <a:bodyPr>
            <a:normAutofit/>
          </a:bodyPr>
          <a:lstStyle/>
          <a:p>
            <a:r>
              <a:rPr lang="en-US" sz="3200" u="sng">
                <a:latin typeface="Times New Roman" panose="02020603050405020304" pitchFamily="18" charset="0"/>
                <a:cs typeface="Times New Roman" panose="02020603050405020304" pitchFamily="18" charset="0"/>
              </a:rPr>
              <a:t>Video Game Market Analysis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07706" y="2360645"/>
            <a:ext cx="7229669" cy="2890377"/>
          </a:xfrm>
        </p:spPr>
        <p:txBody>
          <a:bodyPr>
            <a:normAutofit/>
          </a:bodyPr>
          <a:lstStyle/>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Ever wonder what makes a successful video game?</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What’s the ideal platform, publisher, and best-selling genre?</a:t>
            </a:r>
          </a:p>
          <a:p>
            <a:pPr marL="342900" indent="-34290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What are the predicted sales of a new game?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pic>
        <p:nvPicPr>
          <p:cNvPr id="4" name="Picture 3" descr="A group of men in uniform holding guns&#10;&#10;Description automatically generated">
            <a:extLst>
              <a:ext uri="{FF2B5EF4-FFF2-40B4-BE49-F238E27FC236}">
                <a16:creationId xmlns:a16="http://schemas.microsoft.com/office/drawing/2014/main" id="{61FE64EA-FF05-DF71-5EE6-0D7610F9DDD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13269" y="2962273"/>
            <a:ext cx="2747462" cy="3302796"/>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FAC7-A8F7-654F-9B6A-148085EFAF6E}"/>
              </a:ext>
            </a:extLst>
          </p:cNvPr>
          <p:cNvSpPr>
            <a:spLocks noGrp="1"/>
          </p:cNvSpPr>
          <p:nvPr>
            <p:ph type="title"/>
          </p:nvPr>
        </p:nvSpPr>
        <p:spPr>
          <a:xfrm>
            <a:off x="1885156" y="715260"/>
            <a:ext cx="8421688" cy="1325563"/>
          </a:xfrm>
        </p:spPr>
        <p:txBody>
          <a:bodyPr>
            <a:normAutofit/>
          </a:bodyPr>
          <a:lstStyle/>
          <a:p>
            <a:r>
              <a:rPr lang="en-US" sz="3200" u="sng">
                <a:latin typeface="Times New Roman"/>
                <a:cs typeface="Times New Roman"/>
              </a:rPr>
              <a:t>Data</a:t>
            </a:r>
            <a:endParaRPr lang="en-US" sz="3200" u="sng">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216D64E-AE85-A42D-2F4D-BAB6C60B5C3A}"/>
              </a:ext>
            </a:extLst>
          </p:cNvPr>
          <p:cNvSpPr>
            <a:spLocks noGrp="1"/>
          </p:cNvSpPr>
          <p:nvPr>
            <p:ph type="body" idx="1"/>
          </p:nvPr>
        </p:nvSpPr>
        <p:spPr>
          <a:xfrm>
            <a:off x="935877" y="1686565"/>
            <a:ext cx="10320246" cy="3484869"/>
          </a:xfrm>
        </p:spPr>
        <p:txBody>
          <a:bodyPr/>
          <a:lstStyle/>
          <a:p>
            <a:pPr marL="285750" indent="-28575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Utilization of two datasets (game_sales_data.csv and vgsales.csv) for a comprehensive view of global video game market trends.</a:t>
            </a:r>
          </a:p>
          <a:p>
            <a:pPr marL="285750" indent="-285750" algn="just">
              <a:buFont typeface="Arial" panose="020B0604020202020204" pitchFamily="34" charset="0"/>
              <a:buChar char="•"/>
            </a:pPr>
            <a:r>
              <a:rPr lang="en-US" sz="2200" err="1">
                <a:latin typeface="Times New Roman" panose="02020603050405020304" pitchFamily="18" charset="0"/>
                <a:cs typeface="Times New Roman" panose="02020603050405020304" pitchFamily="18" charset="0"/>
              </a:rPr>
              <a:t>Jupyter</a:t>
            </a:r>
            <a:r>
              <a:rPr lang="en-US" sz="2200">
                <a:latin typeface="Times New Roman" panose="02020603050405020304" pitchFamily="18" charset="0"/>
                <a:cs typeface="Times New Roman" panose="02020603050405020304" pitchFamily="18" charset="0"/>
              </a:rPr>
              <a:t> Notebook facilitated data cleaning and preparation, crucial for reliable analysis.</a:t>
            </a:r>
          </a:p>
          <a:p>
            <a:pPr marL="285750" indent="-28575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Steps involved removing duplicates, handling missing values, converting data types for consistency, and merging datasets for a unified view.</a:t>
            </a:r>
          </a:p>
          <a:p>
            <a:pPr marL="285750" indent="-28575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The refined dataset enables in-depth video game industry analysis, supporting insightful queries, predictive modeling, and effective visualization of sales trends.</a:t>
            </a:r>
          </a:p>
        </p:txBody>
      </p:sp>
      <p:sp>
        <p:nvSpPr>
          <p:cNvPr id="10" name="Slide Number Placeholder 9">
            <a:extLst>
              <a:ext uri="{FF2B5EF4-FFF2-40B4-BE49-F238E27FC236}">
                <a16:creationId xmlns:a16="http://schemas.microsoft.com/office/drawing/2014/main" id="{31C659AE-BEF7-AA25-D193-1CE0FE3380A2}"/>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pic>
        <p:nvPicPr>
          <p:cNvPr id="4" name="Picture 3" descr="A black and white sports car with a blue light on top&#10;&#10;Description automatically generated">
            <a:extLst>
              <a:ext uri="{FF2B5EF4-FFF2-40B4-BE49-F238E27FC236}">
                <a16:creationId xmlns:a16="http://schemas.microsoft.com/office/drawing/2014/main" id="{535C3D71-9D7C-305F-39CB-A4FCEF7DF15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41593" y="5338156"/>
            <a:ext cx="2988471" cy="1384719"/>
          </a:xfrm>
          <a:prstGeom prst="rect">
            <a:avLst/>
          </a:prstGeom>
        </p:spPr>
      </p:pic>
    </p:spTree>
    <p:extLst>
      <p:ext uri="{BB962C8B-B14F-4D97-AF65-F5344CB8AC3E}">
        <p14:creationId xmlns:p14="http://schemas.microsoft.com/office/powerpoint/2010/main" val="364651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p:txBody>
          <a:bodyPr>
            <a:normAutofit/>
          </a:bodyPr>
          <a:lstStyle/>
          <a:p>
            <a:r>
              <a:rPr lang="en-US" sz="3200" u="sng">
                <a:latin typeface="Times New Roman" panose="02020603050405020304" pitchFamily="18" charset="0"/>
                <a:cs typeface="Times New Roman" panose="02020603050405020304" pitchFamily="18" charset="0"/>
              </a:rPr>
              <a:t>Cloud computing – AWS services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594968182"/>
              </p:ext>
            </p:extLst>
          </p:nvPr>
        </p:nvGraphicFramePr>
        <p:xfrm>
          <a:off x="915837" y="1473020"/>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pic>
        <p:nvPicPr>
          <p:cNvPr id="16" name="Picture 15" descr="A logo with orange cubes&#10;&#10;Description automatically generated">
            <a:extLst>
              <a:ext uri="{FF2B5EF4-FFF2-40B4-BE49-F238E27FC236}">
                <a16:creationId xmlns:a16="http://schemas.microsoft.com/office/drawing/2014/main" id="{21BEE8B5-E049-1464-8A03-4A3431607D3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346406" y="5041106"/>
            <a:ext cx="2607469" cy="1359694"/>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E25D-BC99-1426-A0D5-6852331FDAB3}"/>
              </a:ext>
            </a:extLst>
          </p:cNvPr>
          <p:cNvSpPr>
            <a:spLocks noGrp="1"/>
          </p:cNvSpPr>
          <p:nvPr>
            <p:ph type="title"/>
          </p:nvPr>
        </p:nvSpPr>
        <p:spPr>
          <a:xfrm>
            <a:off x="838200" y="136526"/>
            <a:ext cx="10515600" cy="1104446"/>
          </a:xfrm>
        </p:spPr>
        <p:txBody>
          <a:bodyPr/>
          <a:lstStyle/>
          <a:p>
            <a:r>
              <a:rPr lang="en-US" sz="2800" u="sng">
                <a:latin typeface="Times New Roman" panose="02020603050405020304" pitchFamily="18" charset="0"/>
                <a:cs typeface="Times New Roman" panose="02020603050405020304" pitchFamily="18" charset="0"/>
              </a:rPr>
              <a:t>Cloud computing – AWS ARCHITECTURE</a:t>
            </a:r>
            <a:endParaRPr lang="en-US"/>
          </a:p>
        </p:txBody>
      </p:sp>
      <p:sp>
        <p:nvSpPr>
          <p:cNvPr id="5" name="Slide Number Placeholder 4">
            <a:extLst>
              <a:ext uri="{FF2B5EF4-FFF2-40B4-BE49-F238E27FC236}">
                <a16:creationId xmlns:a16="http://schemas.microsoft.com/office/drawing/2014/main" id="{76AAC366-6435-5D57-52F1-757FD6A6B2B7}"/>
              </a:ext>
            </a:extLst>
          </p:cNvPr>
          <p:cNvSpPr>
            <a:spLocks noGrp="1"/>
          </p:cNvSpPr>
          <p:nvPr>
            <p:ph type="sldNum" sz="quarter" idx="12"/>
          </p:nvPr>
        </p:nvSpPr>
        <p:spPr/>
        <p:txBody>
          <a:bodyPr/>
          <a:lstStyle/>
          <a:p>
            <a:fld id="{A49DFD55-3C28-40EF-9E31-A92D2E4017FF}" type="slidenum">
              <a:rPr lang="en-US" smtClean="0"/>
              <a:pPr/>
              <a:t>6</a:t>
            </a:fld>
            <a:endParaRPr lang="en-US"/>
          </a:p>
        </p:txBody>
      </p:sp>
      <p:pic>
        <p:nvPicPr>
          <p:cNvPr id="7" name="Picture 6" descr="A screenshot of a computer&#10;&#10;Description automatically generated">
            <a:extLst>
              <a:ext uri="{FF2B5EF4-FFF2-40B4-BE49-F238E27FC236}">
                <a16:creationId xmlns:a16="http://schemas.microsoft.com/office/drawing/2014/main" id="{415809ED-D811-D957-5CE3-CD0ECFA628E8}"/>
              </a:ext>
            </a:extLst>
          </p:cNvPr>
          <p:cNvPicPr>
            <a:picLocks noChangeAspect="1"/>
          </p:cNvPicPr>
          <p:nvPr/>
        </p:nvPicPr>
        <p:blipFill>
          <a:blip r:embed="rId3"/>
          <a:stretch>
            <a:fillRect/>
          </a:stretch>
        </p:blipFill>
        <p:spPr>
          <a:xfrm>
            <a:off x="3216184" y="1240972"/>
            <a:ext cx="5759632" cy="5203972"/>
          </a:xfrm>
          <a:prstGeom prst="rect">
            <a:avLst/>
          </a:prstGeom>
        </p:spPr>
      </p:pic>
    </p:spTree>
    <p:extLst>
      <p:ext uri="{BB962C8B-B14F-4D97-AF65-F5344CB8AC3E}">
        <p14:creationId xmlns:p14="http://schemas.microsoft.com/office/powerpoint/2010/main" val="356338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6526"/>
            <a:ext cx="10515600" cy="1008784"/>
          </a:xfrm>
        </p:spPr>
        <p:txBody>
          <a:bodyPr>
            <a:normAutofit/>
          </a:bodyPr>
          <a:lstStyle/>
          <a:p>
            <a:r>
              <a:rPr lang="en-US" sz="3200" u="sng">
                <a:latin typeface="Times New Roman" panose="02020603050405020304" pitchFamily="18" charset="0"/>
                <a:cs typeface="Times New Roman" panose="02020603050405020304" pitchFamily="18" charset="0"/>
              </a:rPr>
              <a:t>Analysis - ATHENA</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
        <p:nvSpPr>
          <p:cNvPr id="12" name="Content Placeholder 3">
            <a:extLst>
              <a:ext uri="{FF2B5EF4-FFF2-40B4-BE49-F238E27FC236}">
                <a16:creationId xmlns:a16="http://schemas.microsoft.com/office/drawing/2014/main" id="{3B73F108-4038-86D8-AF6D-890362386AA2}"/>
              </a:ext>
            </a:extLst>
          </p:cNvPr>
          <p:cNvSpPr txBox="1">
            <a:spLocks/>
          </p:cNvSpPr>
          <p:nvPr/>
        </p:nvSpPr>
        <p:spPr>
          <a:xfrm>
            <a:off x="1418473" y="1007058"/>
            <a:ext cx="9666470" cy="54565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a:cs typeface="Times New Roman"/>
              </a:rPr>
              <a:t> What is the most popular platform across the globe?</a:t>
            </a:r>
            <a:endParaRPr lang="en-US">
              <a:latin typeface="Times New Roman"/>
              <a:cs typeface="Times New Roman"/>
            </a:endParaRPr>
          </a:p>
        </p:txBody>
      </p:sp>
      <p:pic>
        <p:nvPicPr>
          <p:cNvPr id="2" name="Picture 1" descr="A screenshot of a computer&#10;&#10;Description automatically generated">
            <a:extLst>
              <a:ext uri="{FF2B5EF4-FFF2-40B4-BE49-F238E27FC236}">
                <a16:creationId xmlns:a16="http://schemas.microsoft.com/office/drawing/2014/main" id="{4FABF1F4-BD5C-E357-104E-89464D35A679}"/>
              </a:ext>
            </a:extLst>
          </p:cNvPr>
          <p:cNvPicPr>
            <a:picLocks noChangeAspect="1"/>
          </p:cNvPicPr>
          <p:nvPr/>
        </p:nvPicPr>
        <p:blipFill rotWithShape="1">
          <a:blip r:embed="rId3"/>
          <a:srcRect r="13966" b="-259"/>
          <a:stretch/>
        </p:blipFill>
        <p:spPr>
          <a:xfrm>
            <a:off x="1483878" y="1608420"/>
            <a:ext cx="9171059" cy="4403182"/>
          </a:xfrm>
          <a:prstGeom prst="rect">
            <a:avLst/>
          </a:prstGeom>
        </p:spPr>
      </p:pic>
    </p:spTree>
    <p:extLst>
      <p:ext uri="{BB962C8B-B14F-4D97-AF65-F5344CB8AC3E}">
        <p14:creationId xmlns:p14="http://schemas.microsoft.com/office/powerpoint/2010/main" val="3821146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289B1-7FAE-829D-38B9-A5B47F5442D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82859B-5B8C-92F4-3422-4F6E8E59244A}"/>
              </a:ext>
            </a:extLst>
          </p:cNvPr>
          <p:cNvSpPr>
            <a:spLocks noGrp="1"/>
          </p:cNvSpPr>
          <p:nvPr>
            <p:ph type="title"/>
          </p:nvPr>
        </p:nvSpPr>
        <p:spPr>
          <a:xfrm>
            <a:off x="838200" y="136526"/>
            <a:ext cx="10515600" cy="1008784"/>
          </a:xfrm>
        </p:spPr>
        <p:txBody>
          <a:bodyPr>
            <a:normAutofit/>
          </a:bodyPr>
          <a:lstStyle/>
          <a:p>
            <a:r>
              <a:rPr lang="en-US" sz="3200" u="sng">
                <a:latin typeface="Times New Roman" panose="02020603050405020304" pitchFamily="18" charset="0"/>
                <a:cs typeface="Times New Roman" panose="02020603050405020304" pitchFamily="18" charset="0"/>
              </a:rPr>
              <a:t>Analysis - ATHENA</a:t>
            </a:r>
          </a:p>
        </p:txBody>
      </p:sp>
      <p:sp>
        <p:nvSpPr>
          <p:cNvPr id="9" name="Slide Number Placeholder 8">
            <a:extLst>
              <a:ext uri="{FF2B5EF4-FFF2-40B4-BE49-F238E27FC236}">
                <a16:creationId xmlns:a16="http://schemas.microsoft.com/office/drawing/2014/main" id="{46F04E8E-C5AD-D5EA-3A0F-4E9411FF192F}"/>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E297B195-3748-B446-A260-49419DC18A3A}"/>
              </a:ext>
            </a:extLst>
          </p:cNvPr>
          <p:cNvSpPr txBox="1">
            <a:spLocks/>
          </p:cNvSpPr>
          <p:nvPr/>
        </p:nvSpPr>
        <p:spPr>
          <a:xfrm>
            <a:off x="1418473" y="1007058"/>
            <a:ext cx="9666470" cy="54565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a:cs typeface="Times New Roman"/>
              </a:rPr>
              <a:t> What are the most popular video game genres across the globe?</a:t>
            </a:r>
            <a:endParaRPr lang="en-US">
              <a:latin typeface="Times New Roman"/>
              <a:cs typeface="Times New Roman"/>
            </a:endParaRPr>
          </a:p>
        </p:txBody>
      </p:sp>
      <p:pic>
        <p:nvPicPr>
          <p:cNvPr id="2" name="Picture 1" descr="A screenshot of a computer&#10;&#10;Description automatically generated">
            <a:extLst>
              <a:ext uri="{FF2B5EF4-FFF2-40B4-BE49-F238E27FC236}">
                <a16:creationId xmlns:a16="http://schemas.microsoft.com/office/drawing/2014/main" id="{5F117578-98A0-D272-DCEF-034A7A8DA46B}"/>
              </a:ext>
            </a:extLst>
          </p:cNvPr>
          <p:cNvPicPr>
            <a:picLocks noChangeAspect="1"/>
          </p:cNvPicPr>
          <p:nvPr/>
        </p:nvPicPr>
        <p:blipFill>
          <a:blip r:embed="rId3"/>
          <a:stretch>
            <a:fillRect/>
          </a:stretch>
        </p:blipFill>
        <p:spPr>
          <a:xfrm>
            <a:off x="3385608" y="1712462"/>
            <a:ext cx="5222875" cy="131127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C88A0ED-15E6-3645-99DB-BF42ACB02F45}"/>
              </a:ext>
            </a:extLst>
          </p:cNvPr>
          <p:cNvPicPr>
            <a:picLocks noChangeAspect="1"/>
          </p:cNvPicPr>
          <p:nvPr/>
        </p:nvPicPr>
        <p:blipFill>
          <a:blip r:embed="rId4"/>
          <a:stretch>
            <a:fillRect/>
          </a:stretch>
        </p:blipFill>
        <p:spPr>
          <a:xfrm>
            <a:off x="3385608" y="3147194"/>
            <a:ext cx="5254626" cy="3255434"/>
          </a:xfrm>
          <a:prstGeom prst="rect">
            <a:avLst/>
          </a:prstGeom>
        </p:spPr>
      </p:pic>
    </p:spTree>
    <p:extLst>
      <p:ext uri="{BB962C8B-B14F-4D97-AF65-F5344CB8AC3E}">
        <p14:creationId xmlns:p14="http://schemas.microsoft.com/office/powerpoint/2010/main" val="417861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6526"/>
            <a:ext cx="10515600" cy="1008784"/>
          </a:xfrm>
        </p:spPr>
        <p:txBody>
          <a:bodyPr>
            <a:normAutofit/>
          </a:bodyPr>
          <a:lstStyle/>
          <a:p>
            <a:r>
              <a:rPr lang="en-US" sz="3200" u="sng">
                <a:latin typeface="Times New Roman" panose="02020603050405020304" pitchFamily="18" charset="0"/>
                <a:cs typeface="Times New Roman" panose="02020603050405020304" pitchFamily="18" charset="0"/>
              </a:rPr>
              <a:t>Analysis - ATHENA</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pic>
        <p:nvPicPr>
          <p:cNvPr id="5" name="Picture 4" descr="A close-up of a computer screen&#10;&#10;Description automatically generated">
            <a:extLst>
              <a:ext uri="{FF2B5EF4-FFF2-40B4-BE49-F238E27FC236}">
                <a16:creationId xmlns:a16="http://schemas.microsoft.com/office/drawing/2014/main" id="{911EBA79-1AE7-73E8-A478-CD1ECBA162D7}"/>
              </a:ext>
            </a:extLst>
          </p:cNvPr>
          <p:cNvPicPr>
            <a:picLocks noChangeAspect="1"/>
          </p:cNvPicPr>
          <p:nvPr/>
        </p:nvPicPr>
        <p:blipFill>
          <a:blip r:embed="rId3"/>
          <a:stretch>
            <a:fillRect/>
          </a:stretch>
        </p:blipFill>
        <p:spPr>
          <a:xfrm>
            <a:off x="1418473" y="1727852"/>
            <a:ext cx="6206067" cy="121285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BD42CE4-DB4E-E33C-AD54-5593F170CDE6}"/>
              </a:ext>
            </a:extLst>
          </p:cNvPr>
          <p:cNvPicPr>
            <a:picLocks noChangeAspect="1"/>
          </p:cNvPicPr>
          <p:nvPr/>
        </p:nvPicPr>
        <p:blipFill>
          <a:blip r:embed="rId4"/>
          <a:stretch>
            <a:fillRect/>
          </a:stretch>
        </p:blipFill>
        <p:spPr>
          <a:xfrm>
            <a:off x="1418473" y="3115838"/>
            <a:ext cx="7476067" cy="3016250"/>
          </a:xfrm>
          <a:prstGeom prst="rect">
            <a:avLst/>
          </a:prstGeom>
        </p:spPr>
      </p:pic>
      <p:sp>
        <p:nvSpPr>
          <p:cNvPr id="12" name="Content Placeholder 3">
            <a:extLst>
              <a:ext uri="{FF2B5EF4-FFF2-40B4-BE49-F238E27FC236}">
                <a16:creationId xmlns:a16="http://schemas.microsoft.com/office/drawing/2014/main" id="{3B73F108-4038-86D8-AF6D-890362386AA2}"/>
              </a:ext>
            </a:extLst>
          </p:cNvPr>
          <p:cNvSpPr txBox="1">
            <a:spLocks/>
          </p:cNvSpPr>
          <p:nvPr/>
        </p:nvSpPr>
        <p:spPr>
          <a:xfrm>
            <a:off x="1418473" y="1007058"/>
            <a:ext cx="9666470" cy="54565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 What are the most popular video games by critic scores?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00E6EE1E-660B-46C6-AC21-8E505FB957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C7F809-A434-4A8D-A127-1C50C2DB3890}">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{CCD3353D-9C4D-4EC5-9E62-C706F6E4F750}tf67328976_win32</Template>
  <TotalTime>0</TotalTime>
  <Words>674</Words>
  <Application>Microsoft Office PowerPoint</Application>
  <PresentationFormat>Widescreen</PresentationFormat>
  <Paragraphs>123</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Contents</vt:lpstr>
      <vt:lpstr>Video Game Market Analysis</vt:lpstr>
      <vt:lpstr>Data</vt:lpstr>
      <vt:lpstr>Cloud computing – AWS services</vt:lpstr>
      <vt:lpstr>Cloud computing – AWS ARCHITECTURE</vt:lpstr>
      <vt:lpstr>Analysis - ATHENA</vt:lpstr>
      <vt:lpstr>Analysis - ATHENA</vt:lpstr>
      <vt:lpstr>Analysis - ATHENA</vt:lpstr>
      <vt:lpstr>Analysis - ATHENA</vt:lpstr>
      <vt:lpstr>Analysis - ATHENA</vt:lpstr>
      <vt:lpstr>Predictive regression model</vt:lpstr>
      <vt:lpstr>PowerPoint Presentation</vt:lpstr>
      <vt:lpstr>PowerPoint Presentation</vt:lpstr>
      <vt:lpstr>Dashboard</vt:lpstr>
      <vt:lpstr>PROS &amp; CONS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Katie LaConte</dc:creator>
  <cp:lastModifiedBy>Likhitha Varakala</cp:lastModifiedBy>
  <cp:revision>1</cp:revision>
  <dcterms:created xsi:type="dcterms:W3CDTF">2024-02-12T23:56:26Z</dcterms:created>
  <dcterms:modified xsi:type="dcterms:W3CDTF">2024-02-13T22:56:12Z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