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28.09.2020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28.09.2020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IBM CAPSTONE PROJECT</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ACCIDENT-SEVERITY MODEL PRESENTATION</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5A5F5AB-CA18-4FB7-88CE-DAA6F8412EEB}"/>
              </a:ext>
            </a:extLst>
          </p:cNvPr>
          <p:cNvSpPr txBox="1"/>
          <p:nvPr/>
        </p:nvSpPr>
        <p:spPr>
          <a:xfrm>
            <a:off x="230819" y="339570"/>
            <a:ext cx="11070455" cy="4247317"/>
          </a:xfrm>
          <a:prstGeom prst="rect">
            <a:avLst/>
          </a:prstGeom>
          <a:noFill/>
        </p:spPr>
        <p:txBody>
          <a:bodyPr wrap="square" rtlCol="0">
            <a:spAutoFit/>
          </a:bodyPr>
          <a:lstStyle/>
          <a:p>
            <a:r>
              <a:rPr lang="en-US" dirty="0">
                <a:solidFill>
                  <a:srgbClr val="FFC000"/>
                </a:solidFill>
              </a:rPr>
              <a:t>Tree Algorithm</a:t>
            </a:r>
          </a:p>
          <a:p>
            <a:endParaRPr lang="en-US" dirty="0">
              <a:solidFill>
                <a:srgbClr val="FFC000"/>
              </a:solidFill>
            </a:endParaRPr>
          </a:p>
          <a:p>
            <a:r>
              <a:rPr lang="en-US" dirty="0">
                <a:solidFill>
                  <a:srgbClr val="FFC000"/>
                </a:solidFill>
              </a:rPr>
              <a:t>1.	#tree  </a:t>
            </a:r>
          </a:p>
          <a:p>
            <a:r>
              <a:rPr lang="en-US" dirty="0">
                <a:solidFill>
                  <a:srgbClr val="FFC000"/>
                </a:solidFill>
              </a:rPr>
              <a:t>2.	  </a:t>
            </a:r>
          </a:p>
          <a:p>
            <a:r>
              <a:rPr lang="en-US" dirty="0">
                <a:solidFill>
                  <a:srgbClr val="FFC000"/>
                </a:solidFill>
              </a:rPr>
              <a:t>3.	#structured tree where it </a:t>
            </a:r>
            <a:r>
              <a:rPr lang="en-US" dirty="0" err="1">
                <a:solidFill>
                  <a:srgbClr val="FFC000"/>
                </a:solidFill>
              </a:rPr>
              <a:t>containts</a:t>
            </a:r>
            <a:r>
              <a:rPr lang="en-US" dirty="0">
                <a:solidFill>
                  <a:srgbClr val="FFC000"/>
                </a:solidFill>
              </a:rPr>
              <a:t> root nodes , leaf node  </a:t>
            </a:r>
          </a:p>
          <a:p>
            <a:r>
              <a:rPr lang="en-US" dirty="0">
                <a:solidFill>
                  <a:srgbClr val="FFC000"/>
                </a:solidFill>
              </a:rPr>
              <a:t>4.	#each </a:t>
            </a:r>
            <a:r>
              <a:rPr lang="en-US" dirty="0" err="1">
                <a:solidFill>
                  <a:srgbClr val="FFC000"/>
                </a:solidFill>
              </a:rPr>
              <a:t>brach</a:t>
            </a:r>
            <a:r>
              <a:rPr lang="en-US" dirty="0">
                <a:solidFill>
                  <a:srgbClr val="FFC000"/>
                </a:solidFill>
              </a:rPr>
              <a:t> of the </a:t>
            </a:r>
            <a:r>
              <a:rPr lang="en-US" dirty="0" err="1">
                <a:solidFill>
                  <a:srgbClr val="FFC000"/>
                </a:solidFill>
              </a:rPr>
              <a:t>tre</a:t>
            </a:r>
            <a:r>
              <a:rPr lang="en-US" dirty="0">
                <a:solidFill>
                  <a:srgbClr val="FFC000"/>
                </a:solidFill>
              </a:rPr>
              <a:t> depicts outcome of the tree  </a:t>
            </a:r>
          </a:p>
          <a:p>
            <a:r>
              <a:rPr lang="en-US" dirty="0">
                <a:solidFill>
                  <a:srgbClr val="FFC000"/>
                </a:solidFill>
              </a:rPr>
              <a:t>5.	  </a:t>
            </a:r>
          </a:p>
          <a:p>
            <a:r>
              <a:rPr lang="en-US" dirty="0">
                <a:solidFill>
                  <a:srgbClr val="FFC000"/>
                </a:solidFill>
              </a:rPr>
              <a:t>6.	# use from training set and test sets   </a:t>
            </a:r>
          </a:p>
          <a:p>
            <a:r>
              <a:rPr lang="en-US" dirty="0">
                <a:solidFill>
                  <a:srgbClr val="FFC000"/>
                </a:solidFill>
              </a:rPr>
              <a:t>7.	#for cross </a:t>
            </a:r>
            <a:r>
              <a:rPr lang="en-US" dirty="0" err="1">
                <a:solidFill>
                  <a:srgbClr val="FFC000"/>
                </a:solidFill>
              </a:rPr>
              <a:t>valiadtion</a:t>
            </a:r>
            <a:r>
              <a:rPr lang="en-US" dirty="0">
                <a:solidFill>
                  <a:srgbClr val="FFC000"/>
                </a:solidFill>
              </a:rPr>
              <a:t>  </a:t>
            </a:r>
          </a:p>
          <a:p>
            <a:r>
              <a:rPr lang="en-US" dirty="0">
                <a:solidFill>
                  <a:srgbClr val="FFC000"/>
                </a:solidFill>
              </a:rPr>
              <a:t>8.	  </a:t>
            </a:r>
          </a:p>
          <a:p>
            <a:r>
              <a:rPr lang="en-US" dirty="0">
                <a:solidFill>
                  <a:srgbClr val="FFC000"/>
                </a:solidFill>
              </a:rPr>
              <a:t>9.	from </a:t>
            </a:r>
            <a:r>
              <a:rPr lang="en-US" dirty="0" err="1">
                <a:solidFill>
                  <a:srgbClr val="FFC000"/>
                </a:solidFill>
              </a:rPr>
              <a:t>sklearn</a:t>
            </a:r>
            <a:r>
              <a:rPr lang="en-US" dirty="0">
                <a:solidFill>
                  <a:srgbClr val="FFC000"/>
                </a:solidFill>
              </a:rPr>
              <a:t> import tree  </a:t>
            </a:r>
          </a:p>
          <a:p>
            <a:r>
              <a:rPr lang="en-US" dirty="0">
                <a:solidFill>
                  <a:srgbClr val="FFC000"/>
                </a:solidFill>
              </a:rPr>
              <a:t>10.	</a:t>
            </a:r>
            <a:r>
              <a:rPr lang="en-US" dirty="0" err="1">
                <a:solidFill>
                  <a:srgbClr val="FFC000"/>
                </a:solidFill>
              </a:rPr>
              <a:t>clf</a:t>
            </a:r>
            <a:r>
              <a:rPr lang="en-US" dirty="0">
                <a:solidFill>
                  <a:srgbClr val="FFC000"/>
                </a:solidFill>
              </a:rPr>
              <a:t> = </a:t>
            </a:r>
            <a:r>
              <a:rPr lang="en-US" dirty="0" err="1">
                <a:solidFill>
                  <a:srgbClr val="FFC000"/>
                </a:solidFill>
              </a:rPr>
              <a:t>tree.DecisionTreeClassifier</a:t>
            </a:r>
            <a:r>
              <a:rPr lang="en-US" dirty="0">
                <a:solidFill>
                  <a:srgbClr val="FFC000"/>
                </a:solidFill>
              </a:rPr>
              <a:t>()  </a:t>
            </a:r>
          </a:p>
          <a:p>
            <a:r>
              <a:rPr lang="en-US" dirty="0">
                <a:solidFill>
                  <a:srgbClr val="FFC000"/>
                </a:solidFill>
              </a:rPr>
              <a:t>11.	</a:t>
            </a:r>
            <a:r>
              <a:rPr lang="en-US" dirty="0" err="1">
                <a:solidFill>
                  <a:srgbClr val="FFC000"/>
                </a:solidFill>
              </a:rPr>
              <a:t>clf.fit</a:t>
            </a:r>
            <a:r>
              <a:rPr lang="en-US" dirty="0">
                <a:solidFill>
                  <a:srgbClr val="FFC000"/>
                </a:solidFill>
              </a:rPr>
              <a:t>(</a:t>
            </a:r>
            <a:r>
              <a:rPr lang="en-US" dirty="0" err="1">
                <a:solidFill>
                  <a:srgbClr val="FFC000"/>
                </a:solidFill>
              </a:rPr>
              <a:t>X_train,y_train</a:t>
            </a:r>
            <a:r>
              <a:rPr lang="en-US" dirty="0">
                <a:solidFill>
                  <a:srgbClr val="FFC000"/>
                </a:solidFill>
              </a:rPr>
              <a:t>)  </a:t>
            </a:r>
          </a:p>
          <a:p>
            <a:r>
              <a:rPr lang="en-US" dirty="0">
                <a:solidFill>
                  <a:srgbClr val="FFC000"/>
                </a:solidFill>
              </a:rPr>
              <a:t>12.	</a:t>
            </a:r>
            <a:r>
              <a:rPr lang="en-US" dirty="0" err="1">
                <a:solidFill>
                  <a:srgbClr val="FFC000"/>
                </a:solidFill>
              </a:rPr>
              <a:t>y_pred</a:t>
            </a:r>
            <a:r>
              <a:rPr lang="en-US" dirty="0">
                <a:solidFill>
                  <a:srgbClr val="FFC000"/>
                </a:solidFill>
              </a:rPr>
              <a:t> = </a:t>
            </a:r>
            <a:r>
              <a:rPr lang="en-US" dirty="0" err="1">
                <a:solidFill>
                  <a:srgbClr val="FFC000"/>
                </a:solidFill>
              </a:rPr>
              <a:t>clf.predict</a:t>
            </a:r>
            <a:r>
              <a:rPr lang="en-US" dirty="0">
                <a:solidFill>
                  <a:srgbClr val="FFC000"/>
                </a:solidFill>
              </a:rPr>
              <a:t>(</a:t>
            </a:r>
            <a:r>
              <a:rPr lang="en-US" dirty="0" err="1">
                <a:solidFill>
                  <a:srgbClr val="FFC000"/>
                </a:solidFill>
              </a:rPr>
              <a:t>X_test</a:t>
            </a:r>
            <a:r>
              <a:rPr lang="en-US" dirty="0">
                <a:solidFill>
                  <a:srgbClr val="FFC000"/>
                </a:solidFill>
              </a:rPr>
              <a:t>)  </a:t>
            </a:r>
          </a:p>
          <a:p>
            <a:r>
              <a:rPr lang="en-US" dirty="0">
                <a:solidFill>
                  <a:srgbClr val="FFC000"/>
                </a:solidFill>
              </a:rPr>
              <a:t>13.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"tree") </a:t>
            </a:r>
          </a:p>
        </p:txBody>
      </p:sp>
      <p:pic>
        <p:nvPicPr>
          <p:cNvPr id="24" name="Picture 23">
            <a:extLst>
              <a:ext uri="{FF2B5EF4-FFF2-40B4-BE49-F238E27FC236}">
                <a16:creationId xmlns:a16="http://schemas.microsoft.com/office/drawing/2014/main" id="{60AB2610-D275-4682-A7C8-2233E716B0F7}"/>
              </a:ext>
            </a:extLst>
          </p:cNvPr>
          <p:cNvPicPr>
            <a:picLocks noChangeAspect="1"/>
          </p:cNvPicPr>
          <p:nvPr/>
        </p:nvPicPr>
        <p:blipFill>
          <a:blip r:embed="rId2"/>
          <a:stretch>
            <a:fillRect/>
          </a:stretch>
        </p:blipFill>
        <p:spPr>
          <a:xfrm>
            <a:off x="842617" y="4691132"/>
            <a:ext cx="5646960" cy="1367623"/>
          </a:xfrm>
          <a:prstGeom prst="rect">
            <a:avLst/>
          </a:prstGeom>
        </p:spPr>
      </p:pic>
    </p:spTree>
    <p:extLst>
      <p:ext uri="{BB962C8B-B14F-4D97-AF65-F5344CB8AC3E}">
        <p14:creationId xmlns:p14="http://schemas.microsoft.com/office/powerpoint/2010/main" val="231420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FC0424-40B9-486A-B71B-BA76CD90DDF4}"/>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7" name="TextBox 6">
            <a:extLst>
              <a:ext uri="{FF2B5EF4-FFF2-40B4-BE49-F238E27FC236}">
                <a16:creationId xmlns:a16="http://schemas.microsoft.com/office/drawing/2014/main" id="{D4039A95-6FA8-4FD0-B418-E2F4DCC9003E}"/>
              </a:ext>
            </a:extLst>
          </p:cNvPr>
          <p:cNvSpPr txBox="1"/>
          <p:nvPr/>
        </p:nvSpPr>
        <p:spPr>
          <a:xfrm>
            <a:off x="665825" y="612559"/>
            <a:ext cx="10875146" cy="3970318"/>
          </a:xfrm>
          <a:prstGeom prst="rect">
            <a:avLst/>
          </a:prstGeom>
          <a:noFill/>
        </p:spPr>
        <p:txBody>
          <a:bodyPr wrap="square" rtlCol="0">
            <a:spAutoFit/>
          </a:bodyPr>
          <a:lstStyle/>
          <a:p>
            <a:r>
              <a:rPr lang="en-US" dirty="0">
                <a:solidFill>
                  <a:srgbClr val="FFC000"/>
                </a:solidFill>
              </a:rPr>
              <a:t>Tree algorithm (modified training set)</a:t>
            </a:r>
          </a:p>
          <a:p>
            <a:endParaRPr lang="en-US" dirty="0">
              <a:solidFill>
                <a:srgbClr val="FFC000"/>
              </a:solidFill>
            </a:endParaRPr>
          </a:p>
          <a:p>
            <a:r>
              <a:rPr lang="en-US" dirty="0">
                <a:solidFill>
                  <a:srgbClr val="FFC000"/>
                </a:solidFill>
              </a:rPr>
              <a:t>1.	#tree  </a:t>
            </a:r>
          </a:p>
          <a:p>
            <a:r>
              <a:rPr lang="en-US" dirty="0">
                <a:solidFill>
                  <a:srgbClr val="FFC000"/>
                </a:solidFill>
              </a:rPr>
              <a:t>2.	#MODIFIED TRAINING SET of </a:t>
            </a:r>
            <a:r>
              <a:rPr lang="en-US" dirty="0" err="1">
                <a:solidFill>
                  <a:srgbClr val="FFC000"/>
                </a:solidFill>
              </a:rPr>
              <a:t>lat</a:t>
            </a:r>
            <a:r>
              <a:rPr lang="en-US" dirty="0">
                <a:solidFill>
                  <a:srgbClr val="FFC000"/>
                </a:solidFill>
              </a:rPr>
              <a:t> and longitude  </a:t>
            </a:r>
          </a:p>
          <a:p>
            <a:r>
              <a:rPr lang="en-US" dirty="0">
                <a:solidFill>
                  <a:srgbClr val="FFC000"/>
                </a:solidFill>
              </a:rPr>
              <a:t>3.	#this one is parametrized  </a:t>
            </a:r>
          </a:p>
          <a:p>
            <a:r>
              <a:rPr lang="en-US" dirty="0">
                <a:solidFill>
                  <a:srgbClr val="FFC000"/>
                </a:solidFill>
              </a:rPr>
              <a:t>4.	# use from training set and test sets , only 2 variables , </a:t>
            </a:r>
            <a:r>
              <a:rPr lang="en-US" dirty="0" err="1">
                <a:solidFill>
                  <a:srgbClr val="FFC000"/>
                </a:solidFill>
              </a:rPr>
              <a:t>lat</a:t>
            </a:r>
            <a:r>
              <a:rPr lang="en-US" dirty="0">
                <a:solidFill>
                  <a:srgbClr val="FFC000"/>
                </a:solidFill>
              </a:rPr>
              <a:t> and </a:t>
            </a:r>
            <a:r>
              <a:rPr lang="en-US" dirty="0" err="1">
                <a:solidFill>
                  <a:srgbClr val="FFC000"/>
                </a:solidFill>
              </a:rPr>
              <a:t>lon</a:t>
            </a:r>
            <a:r>
              <a:rPr lang="en-US" dirty="0">
                <a:solidFill>
                  <a:srgbClr val="FFC000"/>
                </a:solidFill>
              </a:rPr>
              <a:t>  </a:t>
            </a:r>
          </a:p>
          <a:p>
            <a:r>
              <a:rPr lang="en-US" dirty="0">
                <a:solidFill>
                  <a:srgbClr val="FFC000"/>
                </a:solidFill>
              </a:rPr>
              <a:t>5.	#for cross validation  </a:t>
            </a:r>
          </a:p>
          <a:p>
            <a:r>
              <a:rPr lang="en-US" dirty="0">
                <a:solidFill>
                  <a:srgbClr val="FFC000"/>
                </a:solidFill>
              </a:rPr>
              <a:t>6.	  </a:t>
            </a:r>
          </a:p>
          <a:p>
            <a:r>
              <a:rPr lang="en-US" dirty="0">
                <a:solidFill>
                  <a:srgbClr val="FFC000"/>
                </a:solidFill>
              </a:rPr>
              <a:t>7.	X_train2 , X_test2 = </a:t>
            </a:r>
            <a:r>
              <a:rPr lang="en-US" dirty="0" err="1">
                <a:solidFill>
                  <a:srgbClr val="FFC000"/>
                </a:solidFill>
              </a:rPr>
              <a:t>X_train</a:t>
            </a:r>
            <a:r>
              <a:rPr lang="en-US" dirty="0">
                <a:solidFill>
                  <a:srgbClr val="FFC000"/>
                </a:solidFill>
              </a:rPr>
              <a:t>[["</a:t>
            </a:r>
            <a:r>
              <a:rPr lang="en-US" dirty="0" err="1">
                <a:solidFill>
                  <a:srgbClr val="FFC000"/>
                </a:solidFill>
              </a:rPr>
              <a:t>lat</a:t>
            </a:r>
            <a:r>
              <a:rPr lang="en-US" dirty="0">
                <a:solidFill>
                  <a:srgbClr val="FFC000"/>
                </a:solidFill>
              </a:rPr>
              <a:t>" , "</a:t>
            </a:r>
            <a:r>
              <a:rPr lang="en-US" dirty="0" err="1">
                <a:solidFill>
                  <a:srgbClr val="FFC000"/>
                </a:solidFill>
              </a:rPr>
              <a:t>lon</a:t>
            </a:r>
            <a:r>
              <a:rPr lang="en-US" dirty="0">
                <a:solidFill>
                  <a:srgbClr val="FFC000"/>
                </a:solidFill>
              </a:rPr>
              <a:t>" ]]  , </a:t>
            </a:r>
            <a:r>
              <a:rPr lang="en-US" dirty="0" err="1">
                <a:solidFill>
                  <a:srgbClr val="FFC000"/>
                </a:solidFill>
              </a:rPr>
              <a:t>X_test</a:t>
            </a:r>
            <a:r>
              <a:rPr lang="en-US" dirty="0">
                <a:solidFill>
                  <a:srgbClr val="FFC000"/>
                </a:solidFill>
              </a:rPr>
              <a:t>[["</a:t>
            </a:r>
            <a:r>
              <a:rPr lang="en-US" dirty="0" err="1">
                <a:solidFill>
                  <a:srgbClr val="FFC000"/>
                </a:solidFill>
              </a:rPr>
              <a:t>lat</a:t>
            </a:r>
            <a:r>
              <a:rPr lang="en-US" dirty="0">
                <a:solidFill>
                  <a:srgbClr val="FFC000"/>
                </a:solidFill>
              </a:rPr>
              <a:t>" , "</a:t>
            </a:r>
            <a:r>
              <a:rPr lang="en-US" dirty="0" err="1">
                <a:solidFill>
                  <a:srgbClr val="FFC000"/>
                </a:solidFill>
              </a:rPr>
              <a:t>lon</a:t>
            </a:r>
            <a:r>
              <a:rPr lang="en-US" dirty="0">
                <a:solidFill>
                  <a:srgbClr val="FFC000"/>
                </a:solidFill>
              </a:rPr>
              <a:t>" ]]  </a:t>
            </a:r>
          </a:p>
          <a:p>
            <a:r>
              <a:rPr lang="en-US" dirty="0">
                <a:solidFill>
                  <a:srgbClr val="FFC000"/>
                </a:solidFill>
              </a:rPr>
              <a:t>8.	from </a:t>
            </a:r>
            <a:r>
              <a:rPr lang="en-US" dirty="0" err="1">
                <a:solidFill>
                  <a:srgbClr val="FFC000"/>
                </a:solidFill>
              </a:rPr>
              <a:t>sklearn</a:t>
            </a:r>
            <a:r>
              <a:rPr lang="en-US" dirty="0">
                <a:solidFill>
                  <a:srgbClr val="FFC000"/>
                </a:solidFill>
              </a:rPr>
              <a:t> import tree  </a:t>
            </a:r>
          </a:p>
          <a:p>
            <a:r>
              <a:rPr lang="en-US" dirty="0">
                <a:solidFill>
                  <a:srgbClr val="FFC000"/>
                </a:solidFill>
              </a:rPr>
              <a:t>9.	</a:t>
            </a:r>
            <a:r>
              <a:rPr lang="en-US" dirty="0" err="1">
                <a:solidFill>
                  <a:srgbClr val="FFC000"/>
                </a:solidFill>
              </a:rPr>
              <a:t>clf</a:t>
            </a:r>
            <a:r>
              <a:rPr lang="en-US" dirty="0">
                <a:solidFill>
                  <a:srgbClr val="FFC000"/>
                </a:solidFill>
              </a:rPr>
              <a:t> = </a:t>
            </a:r>
            <a:r>
              <a:rPr lang="en-US" dirty="0" err="1">
                <a:solidFill>
                  <a:srgbClr val="FFC000"/>
                </a:solidFill>
              </a:rPr>
              <a:t>tree.DecisionTreeClassifier</a:t>
            </a:r>
            <a:r>
              <a:rPr lang="en-US" dirty="0">
                <a:solidFill>
                  <a:srgbClr val="FFC000"/>
                </a:solidFill>
              </a:rPr>
              <a:t>()  </a:t>
            </a:r>
          </a:p>
          <a:p>
            <a:r>
              <a:rPr lang="en-US" dirty="0">
                <a:solidFill>
                  <a:srgbClr val="FFC000"/>
                </a:solidFill>
              </a:rPr>
              <a:t>10.	</a:t>
            </a:r>
            <a:r>
              <a:rPr lang="en-US" dirty="0" err="1">
                <a:solidFill>
                  <a:srgbClr val="FFC000"/>
                </a:solidFill>
              </a:rPr>
              <a:t>clf.fit</a:t>
            </a:r>
            <a:r>
              <a:rPr lang="en-US" dirty="0">
                <a:solidFill>
                  <a:srgbClr val="FFC000"/>
                </a:solidFill>
              </a:rPr>
              <a:t>(X_train2,y_train)  </a:t>
            </a:r>
          </a:p>
          <a:p>
            <a:r>
              <a:rPr lang="en-US" dirty="0">
                <a:solidFill>
                  <a:srgbClr val="FFC000"/>
                </a:solidFill>
              </a:rPr>
              <a:t>11.	</a:t>
            </a:r>
            <a:r>
              <a:rPr lang="en-US" dirty="0" err="1">
                <a:solidFill>
                  <a:srgbClr val="FFC000"/>
                </a:solidFill>
              </a:rPr>
              <a:t>y_pred</a:t>
            </a:r>
            <a:r>
              <a:rPr lang="en-US" dirty="0">
                <a:solidFill>
                  <a:srgbClr val="FFC000"/>
                </a:solidFill>
              </a:rPr>
              <a:t> = </a:t>
            </a:r>
            <a:r>
              <a:rPr lang="en-US" dirty="0" err="1">
                <a:solidFill>
                  <a:srgbClr val="FFC000"/>
                </a:solidFill>
              </a:rPr>
              <a:t>clf.predict</a:t>
            </a:r>
            <a:r>
              <a:rPr lang="en-US" dirty="0">
                <a:solidFill>
                  <a:srgbClr val="FFC000"/>
                </a:solidFill>
              </a:rPr>
              <a:t>(X_test2)  </a:t>
            </a:r>
          </a:p>
          <a:p>
            <a:r>
              <a:rPr lang="en-US" dirty="0">
                <a:solidFill>
                  <a:srgbClr val="FFC000"/>
                </a:solidFill>
              </a:rPr>
              <a:t>12.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"tree") </a:t>
            </a:r>
          </a:p>
        </p:txBody>
      </p:sp>
      <p:pic>
        <p:nvPicPr>
          <p:cNvPr id="9" name="Picture 8">
            <a:extLst>
              <a:ext uri="{FF2B5EF4-FFF2-40B4-BE49-F238E27FC236}">
                <a16:creationId xmlns:a16="http://schemas.microsoft.com/office/drawing/2014/main" id="{7C1BFD66-BABB-423A-9F1B-8682761D995C}"/>
              </a:ext>
            </a:extLst>
          </p:cNvPr>
          <p:cNvPicPr>
            <a:picLocks noChangeAspect="1"/>
          </p:cNvPicPr>
          <p:nvPr/>
        </p:nvPicPr>
        <p:blipFill>
          <a:blip r:embed="rId2"/>
          <a:stretch>
            <a:fillRect/>
          </a:stretch>
        </p:blipFill>
        <p:spPr>
          <a:xfrm>
            <a:off x="793577" y="5033023"/>
            <a:ext cx="6338254" cy="1334473"/>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EFC73B-3973-4750-BCF3-113528C3C24C}"/>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6" name="TextBox 5">
            <a:extLst>
              <a:ext uri="{FF2B5EF4-FFF2-40B4-BE49-F238E27FC236}">
                <a16:creationId xmlns:a16="http://schemas.microsoft.com/office/drawing/2014/main" id="{0D1A7BAC-4E4E-41CD-ACC1-1A0107D8333D}"/>
              </a:ext>
            </a:extLst>
          </p:cNvPr>
          <p:cNvSpPr txBox="1"/>
          <p:nvPr/>
        </p:nvSpPr>
        <p:spPr>
          <a:xfrm>
            <a:off x="743503" y="613312"/>
            <a:ext cx="9030811" cy="3970318"/>
          </a:xfrm>
          <a:prstGeom prst="rect">
            <a:avLst/>
          </a:prstGeom>
          <a:noFill/>
        </p:spPr>
        <p:txBody>
          <a:bodyPr wrap="square">
            <a:spAutoFit/>
          </a:bodyPr>
          <a:lstStyle/>
          <a:p>
            <a:r>
              <a:rPr lang="en-US" dirty="0">
                <a:solidFill>
                  <a:srgbClr val="FFC000"/>
                </a:solidFill>
              </a:rPr>
              <a:t>Random Forest Algorithm (modified training set)</a:t>
            </a:r>
          </a:p>
          <a:p>
            <a:endParaRPr lang="en-US" dirty="0">
              <a:solidFill>
                <a:srgbClr val="FFC000"/>
              </a:solidFill>
            </a:endParaRPr>
          </a:p>
          <a:p>
            <a:r>
              <a:rPr lang="en-US" dirty="0">
                <a:solidFill>
                  <a:srgbClr val="FFC000"/>
                </a:solidFill>
              </a:rPr>
              <a:t>1.	#random forest  </a:t>
            </a:r>
          </a:p>
          <a:p>
            <a:r>
              <a:rPr lang="en-US" dirty="0">
                <a:solidFill>
                  <a:srgbClr val="FFC000"/>
                </a:solidFill>
              </a:rPr>
              <a:t>2.	  </a:t>
            </a:r>
          </a:p>
          <a:p>
            <a:r>
              <a:rPr lang="en-US" dirty="0">
                <a:solidFill>
                  <a:srgbClr val="FFC000"/>
                </a:solidFill>
              </a:rPr>
              <a:t>3.	# use from training set and test sets   </a:t>
            </a:r>
          </a:p>
          <a:p>
            <a:r>
              <a:rPr lang="en-US" dirty="0">
                <a:solidFill>
                  <a:srgbClr val="FFC000"/>
                </a:solidFill>
              </a:rPr>
              <a:t>4.	# for cross </a:t>
            </a:r>
            <a:r>
              <a:rPr lang="en-US" dirty="0" err="1">
                <a:solidFill>
                  <a:srgbClr val="FFC000"/>
                </a:solidFill>
              </a:rPr>
              <a:t>valiadtion</a:t>
            </a:r>
            <a:r>
              <a:rPr lang="en-US" dirty="0">
                <a:solidFill>
                  <a:srgbClr val="FFC000"/>
                </a:solidFill>
              </a:rPr>
              <a:t>  </a:t>
            </a:r>
          </a:p>
          <a:p>
            <a:r>
              <a:rPr lang="en-US" dirty="0">
                <a:solidFill>
                  <a:srgbClr val="FFC000"/>
                </a:solidFill>
              </a:rPr>
              <a:t>5.	#</a:t>
            </a:r>
            <a:r>
              <a:rPr lang="en-US" dirty="0" err="1">
                <a:solidFill>
                  <a:srgbClr val="FFC000"/>
                </a:solidFill>
              </a:rPr>
              <a:t>n_estiamotor</a:t>
            </a:r>
            <a:r>
              <a:rPr lang="en-US" dirty="0">
                <a:solidFill>
                  <a:srgbClr val="FFC000"/>
                </a:solidFill>
              </a:rPr>
              <a:t> is 100 , as default from update of 2.10  </a:t>
            </a:r>
          </a:p>
          <a:p>
            <a:r>
              <a:rPr lang="en-US" dirty="0">
                <a:solidFill>
                  <a:srgbClr val="FFC000"/>
                </a:solidFill>
              </a:rPr>
              <a:t>6.	</a:t>
            </a:r>
          </a:p>
          <a:p>
            <a:r>
              <a:rPr lang="en-US" dirty="0">
                <a:solidFill>
                  <a:srgbClr val="FFC000"/>
                </a:solidFill>
              </a:rPr>
              <a:t>7.	  </a:t>
            </a:r>
          </a:p>
          <a:p>
            <a:r>
              <a:rPr lang="en-US" dirty="0">
                <a:solidFill>
                  <a:srgbClr val="FFC000"/>
                </a:solidFill>
              </a:rPr>
              <a:t>8.	from </a:t>
            </a:r>
            <a:r>
              <a:rPr lang="en-US" dirty="0" err="1">
                <a:solidFill>
                  <a:srgbClr val="FFC000"/>
                </a:solidFill>
              </a:rPr>
              <a:t>sklearn.ensemble</a:t>
            </a:r>
            <a:r>
              <a:rPr lang="en-US" dirty="0">
                <a:solidFill>
                  <a:srgbClr val="FFC000"/>
                </a:solidFill>
              </a:rPr>
              <a:t> import </a:t>
            </a:r>
            <a:r>
              <a:rPr lang="en-US" dirty="0" err="1">
                <a:solidFill>
                  <a:srgbClr val="FFC000"/>
                </a:solidFill>
              </a:rPr>
              <a:t>RandomForestClassifier</a:t>
            </a:r>
            <a:r>
              <a:rPr lang="en-US" dirty="0">
                <a:solidFill>
                  <a:srgbClr val="FFC000"/>
                </a:solidFill>
              </a:rPr>
              <a:t>  </a:t>
            </a:r>
          </a:p>
          <a:p>
            <a:r>
              <a:rPr lang="en-US" dirty="0">
                <a:solidFill>
                  <a:srgbClr val="FFC000"/>
                </a:solidFill>
              </a:rPr>
              <a:t>9.	</a:t>
            </a:r>
            <a:r>
              <a:rPr lang="en-US" dirty="0" err="1">
                <a:solidFill>
                  <a:srgbClr val="FFC000"/>
                </a:solidFill>
              </a:rPr>
              <a:t>clf</a:t>
            </a:r>
            <a:r>
              <a:rPr lang="en-US" dirty="0">
                <a:solidFill>
                  <a:srgbClr val="FFC000"/>
                </a:solidFill>
              </a:rPr>
              <a:t> = </a:t>
            </a:r>
            <a:r>
              <a:rPr lang="en-US" dirty="0" err="1">
                <a:solidFill>
                  <a:srgbClr val="FFC000"/>
                </a:solidFill>
              </a:rPr>
              <a:t>RandomForestClassifier</a:t>
            </a:r>
            <a:r>
              <a:rPr lang="en-US" dirty="0">
                <a:solidFill>
                  <a:srgbClr val="FFC000"/>
                </a:solidFill>
              </a:rPr>
              <a:t>(</a:t>
            </a:r>
            <a:r>
              <a:rPr lang="en-US" dirty="0" err="1">
                <a:solidFill>
                  <a:srgbClr val="FFC000"/>
                </a:solidFill>
              </a:rPr>
              <a:t>n_estimators</a:t>
            </a:r>
            <a:r>
              <a:rPr lang="en-US" dirty="0">
                <a:solidFill>
                  <a:srgbClr val="FFC000"/>
                </a:solidFill>
              </a:rPr>
              <a:t> = 100)  </a:t>
            </a:r>
          </a:p>
          <a:p>
            <a:r>
              <a:rPr lang="en-US" dirty="0">
                <a:solidFill>
                  <a:srgbClr val="FFC000"/>
                </a:solidFill>
              </a:rPr>
              <a:t>10.	</a:t>
            </a:r>
            <a:r>
              <a:rPr lang="en-US" dirty="0" err="1">
                <a:solidFill>
                  <a:srgbClr val="FFC000"/>
                </a:solidFill>
              </a:rPr>
              <a:t>clf.fit</a:t>
            </a:r>
            <a:r>
              <a:rPr lang="en-US" dirty="0">
                <a:solidFill>
                  <a:srgbClr val="FFC000"/>
                </a:solidFill>
              </a:rPr>
              <a:t>(X_train2,y_train)  </a:t>
            </a:r>
          </a:p>
          <a:p>
            <a:r>
              <a:rPr lang="en-US" dirty="0">
                <a:solidFill>
                  <a:srgbClr val="FFC000"/>
                </a:solidFill>
              </a:rPr>
              <a:t>11.	</a:t>
            </a:r>
            <a:r>
              <a:rPr lang="en-US" dirty="0" err="1">
                <a:solidFill>
                  <a:srgbClr val="FFC000"/>
                </a:solidFill>
              </a:rPr>
              <a:t>y_pred</a:t>
            </a:r>
            <a:r>
              <a:rPr lang="en-US" dirty="0">
                <a:solidFill>
                  <a:srgbClr val="FFC000"/>
                </a:solidFill>
              </a:rPr>
              <a:t> = </a:t>
            </a:r>
            <a:r>
              <a:rPr lang="en-US" dirty="0" err="1">
                <a:solidFill>
                  <a:srgbClr val="FFC000"/>
                </a:solidFill>
              </a:rPr>
              <a:t>clf.predict</a:t>
            </a:r>
            <a:r>
              <a:rPr lang="en-US" dirty="0">
                <a:solidFill>
                  <a:srgbClr val="FFC000"/>
                </a:solidFill>
              </a:rPr>
              <a:t>(X_test2)  </a:t>
            </a:r>
          </a:p>
          <a:p>
            <a:r>
              <a:rPr lang="en-US" dirty="0">
                <a:solidFill>
                  <a:srgbClr val="FFC000"/>
                </a:solidFill>
              </a:rPr>
              <a:t>12.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a:t>
            </a:r>
            <a:r>
              <a:rPr lang="en-US" dirty="0" err="1">
                <a:solidFill>
                  <a:srgbClr val="FFC000"/>
                </a:solidFill>
              </a:rPr>
              <a:t>RandomForestClassifier</a:t>
            </a:r>
            <a:r>
              <a:rPr lang="en-US" dirty="0">
                <a:solidFill>
                  <a:srgbClr val="FFC000"/>
                </a:solidFill>
              </a:rPr>
              <a:t>")  </a:t>
            </a:r>
          </a:p>
        </p:txBody>
      </p:sp>
      <p:pic>
        <p:nvPicPr>
          <p:cNvPr id="7" name="Picture 6">
            <a:extLst>
              <a:ext uri="{FF2B5EF4-FFF2-40B4-BE49-F238E27FC236}">
                <a16:creationId xmlns:a16="http://schemas.microsoft.com/office/drawing/2014/main" id="{4A33ECF5-995E-4442-8CEA-70242735664A}"/>
              </a:ext>
            </a:extLst>
          </p:cNvPr>
          <p:cNvPicPr>
            <a:picLocks noChangeAspect="1"/>
          </p:cNvPicPr>
          <p:nvPr/>
        </p:nvPicPr>
        <p:blipFill>
          <a:blip r:embed="rId2"/>
          <a:stretch>
            <a:fillRect/>
          </a:stretch>
        </p:blipFill>
        <p:spPr>
          <a:xfrm>
            <a:off x="1547990" y="4669654"/>
            <a:ext cx="6461404" cy="1290549"/>
          </a:xfrm>
          <a:prstGeom prst="rect">
            <a:avLst/>
          </a:prstGeom>
        </p:spPr>
      </p:pic>
    </p:spTree>
    <p:extLst>
      <p:ext uri="{BB962C8B-B14F-4D97-AF65-F5344CB8AC3E}">
        <p14:creationId xmlns:p14="http://schemas.microsoft.com/office/powerpoint/2010/main" val="14091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9D2D4A-20E0-40DD-B41C-F11B5AB11072}"/>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5" name="TextBox 4">
            <a:extLst>
              <a:ext uri="{FF2B5EF4-FFF2-40B4-BE49-F238E27FC236}">
                <a16:creationId xmlns:a16="http://schemas.microsoft.com/office/drawing/2014/main" id="{AC18CCE1-DB8B-4711-A0F0-12239AD81416}"/>
              </a:ext>
            </a:extLst>
          </p:cNvPr>
          <p:cNvSpPr txBox="1"/>
          <p:nvPr/>
        </p:nvSpPr>
        <p:spPr>
          <a:xfrm>
            <a:off x="266330" y="363983"/>
            <a:ext cx="9117367" cy="3435659"/>
          </a:xfrm>
          <a:prstGeom prst="rect">
            <a:avLst/>
          </a:prstGeom>
          <a:noFill/>
        </p:spPr>
        <p:txBody>
          <a:bodyPr wrap="square">
            <a:spAutoFit/>
          </a:bodyPr>
          <a:lstStyle/>
          <a:p>
            <a:r>
              <a:rPr lang="en-US" dirty="0">
                <a:solidFill>
                  <a:srgbClr val="FFC000"/>
                </a:solidFill>
              </a:rPr>
              <a:t>Logistic Regression (Modified training Set)</a:t>
            </a:r>
          </a:p>
          <a:p>
            <a:endParaRPr lang="en-US" dirty="0">
              <a:solidFill>
                <a:srgbClr val="FFC000"/>
              </a:solidFill>
            </a:endParaRPr>
          </a:p>
          <a:p>
            <a:r>
              <a:rPr lang="en-US" dirty="0">
                <a:solidFill>
                  <a:srgbClr val="FFC000"/>
                </a:solidFill>
              </a:rPr>
              <a:t>1.	#</a:t>
            </a:r>
            <a:r>
              <a:rPr lang="en-US" dirty="0" err="1">
                <a:solidFill>
                  <a:srgbClr val="FFC000"/>
                </a:solidFill>
              </a:rPr>
              <a:t>logreg</a:t>
            </a:r>
            <a:r>
              <a:rPr lang="en-US" dirty="0">
                <a:solidFill>
                  <a:srgbClr val="FFC000"/>
                </a:solidFill>
              </a:rPr>
              <a:t> (it predicts everything to 0, the most common class)  </a:t>
            </a:r>
          </a:p>
          <a:p>
            <a:r>
              <a:rPr lang="en-US" dirty="0">
                <a:solidFill>
                  <a:srgbClr val="FFC000"/>
                </a:solidFill>
              </a:rPr>
              <a:t>2.	  </a:t>
            </a:r>
          </a:p>
          <a:p>
            <a:r>
              <a:rPr lang="en-US" dirty="0">
                <a:solidFill>
                  <a:srgbClr val="FFC000"/>
                </a:solidFill>
              </a:rPr>
              <a:t>3.	# use from training set and test sets   </a:t>
            </a:r>
          </a:p>
          <a:p>
            <a:r>
              <a:rPr lang="en-US" dirty="0">
                <a:solidFill>
                  <a:srgbClr val="FFC000"/>
                </a:solidFill>
              </a:rPr>
              <a:t>4.	#for cross </a:t>
            </a:r>
            <a:r>
              <a:rPr lang="en-US" dirty="0" err="1">
                <a:solidFill>
                  <a:srgbClr val="FFC000"/>
                </a:solidFill>
              </a:rPr>
              <a:t>valiadtion</a:t>
            </a:r>
            <a:r>
              <a:rPr lang="en-US" dirty="0">
                <a:solidFill>
                  <a:srgbClr val="FFC000"/>
                </a:solidFill>
              </a:rPr>
              <a:t>  </a:t>
            </a:r>
          </a:p>
          <a:p>
            <a:r>
              <a:rPr lang="en-US" dirty="0">
                <a:solidFill>
                  <a:srgbClr val="FFC000"/>
                </a:solidFill>
              </a:rPr>
              <a:t>5.	  </a:t>
            </a:r>
          </a:p>
          <a:p>
            <a:r>
              <a:rPr lang="en-US" dirty="0">
                <a:solidFill>
                  <a:srgbClr val="FFC000"/>
                </a:solidFill>
              </a:rPr>
              <a:t>6.	from </a:t>
            </a:r>
            <a:r>
              <a:rPr lang="en-US" dirty="0" err="1">
                <a:solidFill>
                  <a:srgbClr val="FFC000"/>
                </a:solidFill>
              </a:rPr>
              <a:t>sklearn.linear_model</a:t>
            </a:r>
            <a:r>
              <a:rPr lang="en-US" dirty="0">
                <a:solidFill>
                  <a:srgbClr val="FFC000"/>
                </a:solidFill>
              </a:rPr>
              <a:t> import </a:t>
            </a:r>
            <a:r>
              <a:rPr lang="en-US" dirty="0" err="1">
                <a:solidFill>
                  <a:srgbClr val="FFC000"/>
                </a:solidFill>
              </a:rPr>
              <a:t>LogisticRegression</a:t>
            </a:r>
            <a:r>
              <a:rPr lang="en-US" dirty="0">
                <a:solidFill>
                  <a:srgbClr val="FFC000"/>
                </a:solidFill>
              </a:rPr>
              <a:t>  </a:t>
            </a:r>
          </a:p>
          <a:p>
            <a:r>
              <a:rPr lang="en-US" dirty="0">
                <a:solidFill>
                  <a:srgbClr val="FFC000"/>
                </a:solidFill>
              </a:rPr>
              <a:t>7.	</a:t>
            </a:r>
            <a:r>
              <a:rPr lang="en-US" dirty="0" err="1">
                <a:solidFill>
                  <a:srgbClr val="FFC000"/>
                </a:solidFill>
              </a:rPr>
              <a:t>clf</a:t>
            </a:r>
            <a:r>
              <a:rPr lang="en-US" dirty="0">
                <a:solidFill>
                  <a:srgbClr val="FFC000"/>
                </a:solidFill>
              </a:rPr>
              <a:t> = </a:t>
            </a:r>
            <a:r>
              <a:rPr lang="en-US" dirty="0" err="1">
                <a:solidFill>
                  <a:srgbClr val="FFC000"/>
                </a:solidFill>
              </a:rPr>
              <a:t>LogisticRegression</a:t>
            </a:r>
            <a:r>
              <a:rPr lang="en-US" dirty="0">
                <a:solidFill>
                  <a:srgbClr val="FFC000"/>
                </a:solidFill>
              </a:rPr>
              <a:t>()  </a:t>
            </a:r>
          </a:p>
          <a:p>
            <a:r>
              <a:rPr lang="en-US" dirty="0">
                <a:solidFill>
                  <a:srgbClr val="FFC000"/>
                </a:solidFill>
              </a:rPr>
              <a:t>8.	</a:t>
            </a:r>
            <a:r>
              <a:rPr lang="en-US" dirty="0" err="1">
                <a:solidFill>
                  <a:srgbClr val="FFC000"/>
                </a:solidFill>
              </a:rPr>
              <a:t>clf.fit</a:t>
            </a:r>
            <a:r>
              <a:rPr lang="en-US" dirty="0">
                <a:solidFill>
                  <a:srgbClr val="FFC000"/>
                </a:solidFill>
              </a:rPr>
              <a:t>(X_train2,y_train)  </a:t>
            </a:r>
          </a:p>
          <a:p>
            <a:r>
              <a:rPr lang="en-US" dirty="0">
                <a:solidFill>
                  <a:srgbClr val="FFC000"/>
                </a:solidFill>
              </a:rPr>
              <a:t>9.	</a:t>
            </a:r>
            <a:r>
              <a:rPr lang="en-US" dirty="0" err="1">
                <a:solidFill>
                  <a:srgbClr val="FFC000"/>
                </a:solidFill>
              </a:rPr>
              <a:t>y_pred</a:t>
            </a:r>
            <a:r>
              <a:rPr lang="en-US" dirty="0">
                <a:solidFill>
                  <a:srgbClr val="FFC000"/>
                </a:solidFill>
              </a:rPr>
              <a:t> = </a:t>
            </a:r>
            <a:r>
              <a:rPr lang="en-US" dirty="0" err="1">
                <a:solidFill>
                  <a:srgbClr val="FFC000"/>
                </a:solidFill>
              </a:rPr>
              <a:t>pd.Series</a:t>
            </a:r>
            <a:r>
              <a:rPr lang="en-US" dirty="0">
                <a:solidFill>
                  <a:srgbClr val="FFC000"/>
                </a:solidFill>
              </a:rPr>
              <a:t>(</a:t>
            </a:r>
            <a:r>
              <a:rPr lang="en-US" dirty="0" err="1">
                <a:solidFill>
                  <a:srgbClr val="FFC000"/>
                </a:solidFill>
              </a:rPr>
              <a:t>clf.predict</a:t>
            </a:r>
            <a:r>
              <a:rPr lang="en-US" dirty="0">
                <a:solidFill>
                  <a:srgbClr val="FFC000"/>
                </a:solidFill>
              </a:rPr>
              <a:t>(X_test2))  </a:t>
            </a:r>
          </a:p>
          <a:p>
            <a:r>
              <a:rPr lang="en-US" dirty="0">
                <a:solidFill>
                  <a:srgbClr val="FFC000"/>
                </a:solidFill>
              </a:rPr>
              <a:t>10.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a:t>
            </a:r>
            <a:r>
              <a:rPr lang="en-US" dirty="0" err="1">
                <a:solidFill>
                  <a:srgbClr val="FFC000"/>
                </a:solidFill>
              </a:rPr>
              <a:t>LogisticRegression</a:t>
            </a:r>
            <a:r>
              <a:rPr lang="en-US" dirty="0">
                <a:solidFill>
                  <a:srgbClr val="FFC000"/>
                </a:solidFill>
              </a:rPr>
              <a:t>")  </a:t>
            </a:r>
          </a:p>
        </p:txBody>
      </p:sp>
      <p:pic>
        <p:nvPicPr>
          <p:cNvPr id="6" name="Picture 5">
            <a:extLst>
              <a:ext uri="{FF2B5EF4-FFF2-40B4-BE49-F238E27FC236}">
                <a16:creationId xmlns:a16="http://schemas.microsoft.com/office/drawing/2014/main" id="{ACA5A418-2C42-42CF-8345-8276AF718B20}"/>
              </a:ext>
            </a:extLst>
          </p:cNvPr>
          <p:cNvPicPr>
            <a:picLocks noChangeAspect="1"/>
          </p:cNvPicPr>
          <p:nvPr/>
        </p:nvPicPr>
        <p:blipFill>
          <a:blip r:embed="rId2"/>
          <a:stretch>
            <a:fillRect/>
          </a:stretch>
        </p:blipFill>
        <p:spPr>
          <a:xfrm>
            <a:off x="784701" y="4317850"/>
            <a:ext cx="8189064" cy="1514779"/>
          </a:xfrm>
          <a:prstGeom prst="rect">
            <a:avLst/>
          </a:prstGeom>
        </p:spPr>
      </p:pic>
    </p:spTree>
    <p:extLst>
      <p:ext uri="{BB962C8B-B14F-4D97-AF65-F5344CB8AC3E}">
        <p14:creationId xmlns:p14="http://schemas.microsoft.com/office/powerpoint/2010/main" val="406144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D30E31-1EEC-4C33-8728-2DF497C2F04D}"/>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5" name="TextBox 4">
            <a:extLst>
              <a:ext uri="{FF2B5EF4-FFF2-40B4-BE49-F238E27FC236}">
                <a16:creationId xmlns:a16="http://schemas.microsoft.com/office/drawing/2014/main" id="{175BD049-DC42-4536-9525-20AFB005CD0D}"/>
              </a:ext>
            </a:extLst>
          </p:cNvPr>
          <p:cNvSpPr txBox="1"/>
          <p:nvPr/>
        </p:nvSpPr>
        <p:spPr>
          <a:xfrm>
            <a:off x="133166" y="301841"/>
            <a:ext cx="11390050" cy="6463308"/>
          </a:xfrm>
          <a:prstGeom prst="rect">
            <a:avLst/>
          </a:prstGeom>
          <a:noFill/>
        </p:spPr>
        <p:txBody>
          <a:bodyPr wrap="square">
            <a:spAutoFit/>
          </a:bodyPr>
          <a:lstStyle/>
          <a:p>
            <a:r>
              <a:rPr lang="en-US" dirty="0">
                <a:solidFill>
                  <a:srgbClr val="FFC000"/>
                </a:solidFill>
              </a:rPr>
              <a:t>Training set graph prediction</a:t>
            </a:r>
          </a:p>
          <a:p>
            <a:endParaRPr lang="en-US" dirty="0">
              <a:solidFill>
                <a:srgbClr val="FFC000"/>
              </a:solidFill>
            </a:endParaRPr>
          </a:p>
          <a:p>
            <a:r>
              <a:rPr lang="en-US" dirty="0">
                <a:solidFill>
                  <a:srgbClr val="FFC000"/>
                </a:solidFill>
              </a:rPr>
              <a:t>1.	#drawing the prediction graph  </a:t>
            </a:r>
          </a:p>
          <a:p>
            <a:r>
              <a:rPr lang="en-US" dirty="0">
                <a:solidFill>
                  <a:srgbClr val="FFC000"/>
                </a:solidFill>
              </a:rPr>
              <a:t>2.	 </a:t>
            </a:r>
            <a:r>
              <a:rPr lang="en-US" dirty="0" err="1">
                <a:solidFill>
                  <a:srgbClr val="FFC000"/>
                </a:solidFill>
              </a:rPr>
              <a:t>training_set_size</a:t>
            </a:r>
            <a:r>
              <a:rPr lang="en-US" dirty="0">
                <a:solidFill>
                  <a:srgbClr val="FFC000"/>
                </a:solidFill>
              </a:rPr>
              <a:t> = [0.05*</a:t>
            </a:r>
            <a:r>
              <a:rPr lang="en-US" dirty="0" err="1">
                <a:solidFill>
                  <a:srgbClr val="FFC000"/>
                </a:solidFill>
              </a:rPr>
              <a:t>i</a:t>
            </a:r>
            <a:r>
              <a:rPr lang="en-US" dirty="0">
                <a:solidFill>
                  <a:srgbClr val="FFC000"/>
                </a:solidFill>
              </a:rPr>
              <a:t> for </a:t>
            </a:r>
            <a:r>
              <a:rPr lang="en-US" dirty="0" err="1">
                <a:solidFill>
                  <a:srgbClr val="FFC000"/>
                </a:solidFill>
              </a:rPr>
              <a:t>i</a:t>
            </a:r>
            <a:r>
              <a:rPr lang="en-US" dirty="0">
                <a:solidFill>
                  <a:srgbClr val="FFC000"/>
                </a:solidFill>
              </a:rPr>
              <a:t> in range(1,19)]  </a:t>
            </a:r>
          </a:p>
          <a:p>
            <a:r>
              <a:rPr lang="en-US" dirty="0">
                <a:solidFill>
                  <a:srgbClr val="FFC000"/>
                </a:solidFill>
              </a:rPr>
              <a:t>4.	accuracy = []  </a:t>
            </a:r>
          </a:p>
          <a:p>
            <a:r>
              <a:rPr lang="en-US" dirty="0">
                <a:solidFill>
                  <a:srgbClr val="FFC000"/>
                </a:solidFill>
              </a:rPr>
              <a:t>5.	from </a:t>
            </a:r>
            <a:r>
              <a:rPr lang="en-US" dirty="0" err="1">
                <a:solidFill>
                  <a:srgbClr val="FFC000"/>
                </a:solidFill>
              </a:rPr>
              <a:t>sklearn</a:t>
            </a:r>
            <a:r>
              <a:rPr lang="en-US" dirty="0">
                <a:solidFill>
                  <a:srgbClr val="FFC000"/>
                </a:solidFill>
              </a:rPr>
              <a:t> import tree     </a:t>
            </a:r>
          </a:p>
          <a:p>
            <a:r>
              <a:rPr lang="en-US" dirty="0">
                <a:solidFill>
                  <a:srgbClr val="FFC000"/>
                </a:solidFill>
              </a:rPr>
              <a:t>6.	for size in </a:t>
            </a:r>
            <a:r>
              <a:rPr lang="en-US" dirty="0" err="1">
                <a:solidFill>
                  <a:srgbClr val="FFC000"/>
                </a:solidFill>
              </a:rPr>
              <a:t>training_set_size</a:t>
            </a:r>
            <a:r>
              <a:rPr lang="en-US" dirty="0">
                <a:solidFill>
                  <a:srgbClr val="FFC000"/>
                </a:solidFill>
              </a:rPr>
              <a:t>:  </a:t>
            </a:r>
          </a:p>
          <a:p>
            <a:r>
              <a:rPr lang="en-US" dirty="0">
                <a:solidFill>
                  <a:srgbClr val="FFC000"/>
                </a:solidFill>
              </a:rPr>
              <a:t>7.	    # won't be using the test in that case...this is just a way of splitting the data  </a:t>
            </a:r>
          </a:p>
          <a:p>
            <a:r>
              <a:rPr lang="en-US" dirty="0">
                <a:solidFill>
                  <a:srgbClr val="FFC000"/>
                </a:solidFill>
              </a:rPr>
              <a:t>8.	    X_train2, X_test2, y_train2, y_test2 = </a:t>
            </a:r>
            <a:r>
              <a:rPr lang="en-US" dirty="0" err="1">
                <a:solidFill>
                  <a:srgbClr val="FFC000"/>
                </a:solidFill>
              </a:rPr>
              <a:t>train_test_split</a:t>
            </a:r>
            <a:r>
              <a:rPr lang="en-US" dirty="0">
                <a:solidFill>
                  <a:srgbClr val="FFC000"/>
                </a:solidFill>
              </a:rPr>
              <a:t>(</a:t>
            </a:r>
            <a:r>
              <a:rPr lang="en-US" dirty="0" err="1">
                <a:solidFill>
                  <a:srgbClr val="FFC000"/>
                </a:solidFill>
              </a:rPr>
              <a:t>X_train</a:t>
            </a:r>
            <a:r>
              <a:rPr lang="en-US" dirty="0">
                <a:solidFill>
                  <a:srgbClr val="FFC000"/>
                </a:solidFill>
              </a:rPr>
              <a:t>, </a:t>
            </a:r>
            <a:r>
              <a:rPr lang="en-US" dirty="0" err="1">
                <a:solidFill>
                  <a:srgbClr val="FFC000"/>
                </a:solidFill>
              </a:rPr>
              <a:t>y_train</a:t>
            </a:r>
            <a:r>
              <a:rPr lang="en-US" dirty="0">
                <a:solidFill>
                  <a:srgbClr val="FFC000"/>
                </a:solidFill>
              </a:rPr>
              <a:t>, </a:t>
            </a:r>
            <a:r>
              <a:rPr lang="en-US" dirty="0" err="1">
                <a:solidFill>
                  <a:srgbClr val="FFC000"/>
                </a:solidFill>
              </a:rPr>
              <a:t>test_size</a:t>
            </a:r>
            <a:r>
              <a:rPr lang="en-US" dirty="0">
                <a:solidFill>
                  <a:srgbClr val="FFC000"/>
                </a:solidFill>
              </a:rPr>
              <a:t>=1-size, </a:t>
            </a:r>
            <a:r>
              <a:rPr lang="en-US" dirty="0" err="1">
                <a:solidFill>
                  <a:srgbClr val="FFC000"/>
                </a:solidFill>
              </a:rPr>
              <a:t>random_state</a:t>
            </a:r>
            <a:r>
              <a:rPr lang="en-US" dirty="0">
                <a:solidFill>
                  <a:srgbClr val="FFC000"/>
                </a:solidFill>
              </a:rPr>
              <a:t>=42)   </a:t>
            </a:r>
          </a:p>
          <a:p>
            <a:r>
              <a:rPr lang="en-US" dirty="0">
                <a:solidFill>
                  <a:srgbClr val="FFC000"/>
                </a:solidFill>
              </a:rPr>
              <a:t>9.	    </a:t>
            </a:r>
            <a:r>
              <a:rPr lang="en-US" dirty="0" err="1">
                <a:solidFill>
                  <a:srgbClr val="FFC000"/>
                </a:solidFill>
              </a:rPr>
              <a:t>clf</a:t>
            </a:r>
            <a:r>
              <a:rPr lang="en-US" dirty="0">
                <a:solidFill>
                  <a:srgbClr val="FFC000"/>
                </a:solidFill>
              </a:rPr>
              <a:t> = </a:t>
            </a:r>
            <a:r>
              <a:rPr lang="en-US" dirty="0" err="1">
                <a:solidFill>
                  <a:srgbClr val="FFC000"/>
                </a:solidFill>
              </a:rPr>
              <a:t>tree.DecisionTreeClassifier</a:t>
            </a:r>
            <a:r>
              <a:rPr lang="en-US" dirty="0">
                <a:solidFill>
                  <a:srgbClr val="FFC000"/>
                </a:solidFill>
              </a:rPr>
              <a:t>()    </a:t>
            </a:r>
          </a:p>
          <a:p>
            <a:r>
              <a:rPr lang="en-US" dirty="0">
                <a:solidFill>
                  <a:srgbClr val="FFC000"/>
                </a:solidFill>
              </a:rPr>
              <a:t>10.	    </a:t>
            </a:r>
            <a:r>
              <a:rPr lang="en-US" dirty="0" err="1">
                <a:solidFill>
                  <a:srgbClr val="FFC000"/>
                </a:solidFill>
              </a:rPr>
              <a:t>clf.fit</a:t>
            </a:r>
            <a:r>
              <a:rPr lang="en-US" dirty="0">
                <a:solidFill>
                  <a:srgbClr val="FFC000"/>
                </a:solidFill>
              </a:rPr>
              <a:t>(X_train2,y_train2)  </a:t>
            </a:r>
          </a:p>
          <a:p>
            <a:r>
              <a:rPr lang="en-US" dirty="0">
                <a:solidFill>
                  <a:srgbClr val="FFC000"/>
                </a:solidFill>
              </a:rPr>
              <a:t>11.	    </a:t>
            </a:r>
            <a:r>
              <a:rPr lang="en-US" dirty="0" err="1">
                <a:solidFill>
                  <a:srgbClr val="FFC000"/>
                </a:solidFill>
              </a:rPr>
              <a:t>y_pred</a:t>
            </a:r>
            <a:r>
              <a:rPr lang="en-US" dirty="0">
                <a:solidFill>
                  <a:srgbClr val="FFC000"/>
                </a:solidFill>
              </a:rPr>
              <a:t> = </a:t>
            </a:r>
            <a:r>
              <a:rPr lang="en-US" dirty="0" err="1">
                <a:solidFill>
                  <a:srgbClr val="FFC000"/>
                </a:solidFill>
              </a:rPr>
              <a:t>clf.predict</a:t>
            </a:r>
            <a:r>
              <a:rPr lang="en-US" dirty="0">
                <a:solidFill>
                  <a:srgbClr val="FFC000"/>
                </a:solidFill>
              </a:rPr>
              <a:t>(</a:t>
            </a:r>
            <a:r>
              <a:rPr lang="en-US" dirty="0" err="1">
                <a:solidFill>
                  <a:srgbClr val="FFC000"/>
                </a:solidFill>
              </a:rPr>
              <a:t>X_test</a:t>
            </a:r>
            <a:r>
              <a:rPr lang="en-US" dirty="0">
                <a:solidFill>
                  <a:srgbClr val="FFC000"/>
                </a:solidFill>
              </a:rPr>
              <a:t>)  </a:t>
            </a:r>
          </a:p>
          <a:p>
            <a:r>
              <a:rPr lang="en-US" dirty="0">
                <a:solidFill>
                  <a:srgbClr val="FFC000"/>
                </a:solidFill>
              </a:rPr>
              <a:t>12.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"tree")  </a:t>
            </a:r>
          </a:p>
          <a:p>
            <a:r>
              <a:rPr lang="en-US" dirty="0">
                <a:solidFill>
                  <a:srgbClr val="FFC000"/>
                </a:solidFill>
              </a:rPr>
              <a:t>13.	    </a:t>
            </a:r>
            <a:r>
              <a:rPr lang="en-US" dirty="0" err="1">
                <a:solidFill>
                  <a:srgbClr val="FFC000"/>
                </a:solidFill>
              </a:rPr>
              <a:t>accuracy.append</a:t>
            </a:r>
            <a:r>
              <a:rPr lang="en-US" dirty="0">
                <a:solidFill>
                  <a:srgbClr val="FFC000"/>
                </a:solidFill>
              </a:rPr>
              <a:t>(  (X_train2.shape[0] ,</a:t>
            </a:r>
            <a:r>
              <a:rPr lang="en-US" dirty="0" err="1">
                <a:solidFill>
                  <a:srgbClr val="FFC000"/>
                </a:solidFill>
              </a:rPr>
              <a:t>accuracy_score</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  )  </a:t>
            </a:r>
          </a:p>
          <a:p>
            <a:r>
              <a:rPr lang="en-US" dirty="0">
                <a:solidFill>
                  <a:srgbClr val="FFC000"/>
                </a:solidFill>
              </a:rPr>
              <a:t>14.	  xx = [w[0] for w in accuracy]  </a:t>
            </a:r>
          </a:p>
          <a:p>
            <a:r>
              <a:rPr lang="en-US" dirty="0">
                <a:solidFill>
                  <a:srgbClr val="FFC000"/>
                </a:solidFill>
              </a:rPr>
              <a:t>16.	</a:t>
            </a:r>
            <a:r>
              <a:rPr lang="en-US" dirty="0" err="1">
                <a:solidFill>
                  <a:srgbClr val="FFC000"/>
                </a:solidFill>
              </a:rPr>
              <a:t>yy</a:t>
            </a:r>
            <a:r>
              <a:rPr lang="en-US" dirty="0">
                <a:solidFill>
                  <a:srgbClr val="FFC000"/>
                </a:solidFill>
              </a:rPr>
              <a:t> = [w[1] for w in accuracy]  </a:t>
            </a:r>
          </a:p>
          <a:p>
            <a:r>
              <a:rPr lang="en-US" dirty="0">
                <a:solidFill>
                  <a:srgbClr val="FFC000"/>
                </a:solidFill>
              </a:rPr>
              <a:t>17.	</a:t>
            </a:r>
            <a:r>
              <a:rPr lang="en-US" dirty="0" err="1">
                <a:solidFill>
                  <a:srgbClr val="FFC000"/>
                </a:solidFill>
              </a:rPr>
              <a:t>plt.scatter</a:t>
            </a:r>
            <a:r>
              <a:rPr lang="en-US" dirty="0">
                <a:solidFill>
                  <a:srgbClr val="FFC000"/>
                </a:solidFill>
              </a:rPr>
              <a:t>(</a:t>
            </a:r>
            <a:r>
              <a:rPr lang="en-US" dirty="0" err="1">
                <a:solidFill>
                  <a:srgbClr val="FFC000"/>
                </a:solidFill>
              </a:rPr>
              <a:t>xx,yy</a:t>
            </a:r>
            <a:r>
              <a:rPr lang="en-US" dirty="0">
                <a:solidFill>
                  <a:srgbClr val="FFC000"/>
                </a:solidFill>
              </a:rPr>
              <a:t>)  </a:t>
            </a:r>
          </a:p>
          <a:p>
            <a:r>
              <a:rPr lang="en-US" dirty="0">
                <a:solidFill>
                  <a:srgbClr val="FFC000"/>
                </a:solidFill>
              </a:rPr>
              <a:t>18.	</a:t>
            </a:r>
            <a:r>
              <a:rPr lang="en-US" dirty="0" err="1">
                <a:solidFill>
                  <a:srgbClr val="FFC000"/>
                </a:solidFill>
              </a:rPr>
              <a:t>plt.xlabel</a:t>
            </a:r>
            <a:r>
              <a:rPr lang="en-US" dirty="0">
                <a:solidFill>
                  <a:srgbClr val="FFC000"/>
                </a:solidFill>
              </a:rPr>
              <a:t>('Training Set Size')  </a:t>
            </a:r>
          </a:p>
          <a:p>
            <a:r>
              <a:rPr lang="en-US" dirty="0">
                <a:solidFill>
                  <a:srgbClr val="FFC000"/>
                </a:solidFill>
              </a:rPr>
              <a:t>19.	</a:t>
            </a:r>
            <a:r>
              <a:rPr lang="en-US" dirty="0" err="1">
                <a:solidFill>
                  <a:srgbClr val="FFC000"/>
                </a:solidFill>
              </a:rPr>
              <a:t>plt.ylabel</a:t>
            </a:r>
            <a:r>
              <a:rPr lang="en-US" dirty="0">
                <a:solidFill>
                  <a:srgbClr val="FFC000"/>
                </a:solidFill>
              </a:rPr>
              <a:t>('Accuracy')  </a:t>
            </a:r>
          </a:p>
          <a:p>
            <a:r>
              <a:rPr lang="en-US" dirty="0">
                <a:solidFill>
                  <a:srgbClr val="FFC000"/>
                </a:solidFill>
              </a:rPr>
              <a:t>20.	</a:t>
            </a:r>
            <a:r>
              <a:rPr lang="en-US" dirty="0" err="1">
                <a:solidFill>
                  <a:srgbClr val="FFC000"/>
                </a:solidFill>
              </a:rPr>
              <a:t>plt.title</a:t>
            </a:r>
            <a:r>
              <a:rPr lang="en-US" dirty="0">
                <a:solidFill>
                  <a:srgbClr val="FFC000"/>
                </a:solidFill>
              </a:rPr>
              <a:t>("Learning Curve: Accuracy vs training set size")  </a:t>
            </a:r>
          </a:p>
          <a:p>
            <a:r>
              <a:rPr lang="en-US" dirty="0">
                <a:solidFill>
                  <a:srgbClr val="FFC000"/>
                </a:solidFill>
              </a:rPr>
              <a:t>21.	</a:t>
            </a:r>
            <a:r>
              <a:rPr lang="en-US" dirty="0" err="1">
                <a:solidFill>
                  <a:srgbClr val="FFC000"/>
                </a:solidFill>
              </a:rPr>
              <a:t>plt.tight_layout</a:t>
            </a:r>
            <a:r>
              <a:rPr lang="en-US" dirty="0">
                <a:solidFill>
                  <a:srgbClr val="FFC000"/>
                </a:solidFill>
              </a:rPr>
              <a:t>()  </a:t>
            </a:r>
          </a:p>
          <a:p>
            <a:endParaRPr lang="en-US" dirty="0">
              <a:solidFill>
                <a:srgbClr val="FFC000"/>
              </a:solidFill>
            </a:endParaRPr>
          </a:p>
        </p:txBody>
      </p:sp>
    </p:spTree>
    <p:extLst>
      <p:ext uri="{BB962C8B-B14F-4D97-AF65-F5344CB8AC3E}">
        <p14:creationId xmlns:p14="http://schemas.microsoft.com/office/powerpoint/2010/main" val="14686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B0DB30-01D0-48F6-A1CA-2C3243607B71}"/>
              </a:ext>
            </a:extLst>
          </p:cNvPr>
          <p:cNvSpPr>
            <a:spLocks noGrp="1"/>
          </p:cNvSpPr>
          <p:nvPr>
            <p:ph type="sldNum" sz="quarter" idx="10"/>
          </p:nvPr>
        </p:nvSpPr>
        <p:spPr/>
        <p:txBody>
          <a:bodyPr/>
          <a:lstStyle/>
          <a:p>
            <a:fld id="{D495E168-DA5E-4888-8D8A-92B118324C14}" type="slidenum">
              <a:rPr lang="ru-RU" smtClean="0"/>
              <a:pPr/>
              <a:t>15</a:t>
            </a:fld>
            <a:endParaRPr lang="ru-RU" dirty="0"/>
          </a:p>
        </p:txBody>
      </p:sp>
      <p:pic>
        <p:nvPicPr>
          <p:cNvPr id="4" name="Picture 3">
            <a:extLst>
              <a:ext uri="{FF2B5EF4-FFF2-40B4-BE49-F238E27FC236}">
                <a16:creationId xmlns:a16="http://schemas.microsoft.com/office/drawing/2014/main" id="{F543D5C9-B66E-4DF1-A03A-E1091A3244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287" y="254651"/>
            <a:ext cx="11603114" cy="6501256"/>
          </a:xfrm>
          <a:prstGeom prst="rect">
            <a:avLst/>
          </a:prstGeom>
          <a:noFill/>
          <a:ln>
            <a:noFill/>
          </a:ln>
        </p:spPr>
      </p:pic>
      <p:pic>
        <p:nvPicPr>
          <p:cNvPr id="5" name="Picture 4">
            <a:extLst>
              <a:ext uri="{FF2B5EF4-FFF2-40B4-BE49-F238E27FC236}">
                <a16:creationId xmlns:a16="http://schemas.microsoft.com/office/drawing/2014/main" id="{A3E6F106-ACA1-432C-BB2E-1AE8433B456F}"/>
              </a:ext>
            </a:extLst>
          </p:cNvPr>
          <p:cNvPicPr>
            <a:picLocks noChangeAspect="1"/>
          </p:cNvPicPr>
          <p:nvPr/>
        </p:nvPicPr>
        <p:blipFill>
          <a:blip r:embed="rId3"/>
          <a:stretch>
            <a:fillRect/>
          </a:stretch>
        </p:blipFill>
        <p:spPr>
          <a:xfrm>
            <a:off x="2982604" y="1560037"/>
            <a:ext cx="5389331" cy="3560373"/>
          </a:xfrm>
          <a:prstGeom prst="rect">
            <a:avLst/>
          </a:prstGeom>
        </p:spPr>
      </p:pic>
    </p:spTree>
    <p:extLst>
      <p:ext uri="{BB962C8B-B14F-4D97-AF65-F5344CB8AC3E}">
        <p14:creationId xmlns:p14="http://schemas.microsoft.com/office/powerpoint/2010/main" val="378785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0F651-11A1-4F99-A85C-5961FCCBC77F}"/>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3" name="Title 2">
            <a:extLst>
              <a:ext uri="{FF2B5EF4-FFF2-40B4-BE49-F238E27FC236}">
                <a16:creationId xmlns:a16="http://schemas.microsoft.com/office/drawing/2014/main" id="{49E34F11-018E-498B-BC56-5065E54D0D5C}"/>
              </a:ext>
            </a:extLst>
          </p:cNvPr>
          <p:cNvSpPr>
            <a:spLocks noGrp="1"/>
          </p:cNvSpPr>
          <p:nvPr>
            <p:ph type="title"/>
          </p:nvPr>
        </p:nvSpPr>
        <p:spPr>
          <a:xfrm>
            <a:off x="774032" y="1033272"/>
            <a:ext cx="6656578" cy="782638"/>
          </a:xfrm>
        </p:spPr>
        <p:txBody>
          <a:bodyPr>
            <a:normAutofit/>
          </a:bodyPr>
          <a:lstStyle/>
          <a:p>
            <a:r>
              <a:rPr lang="en-US" dirty="0"/>
              <a:t>Result and Evaluation</a:t>
            </a:r>
          </a:p>
        </p:txBody>
      </p:sp>
      <p:sp>
        <p:nvSpPr>
          <p:cNvPr id="4" name="TextBox 3">
            <a:extLst>
              <a:ext uri="{FF2B5EF4-FFF2-40B4-BE49-F238E27FC236}">
                <a16:creationId xmlns:a16="http://schemas.microsoft.com/office/drawing/2014/main" id="{0D24D647-A35B-4E76-B12C-AF15B6B5F5AD}"/>
              </a:ext>
            </a:extLst>
          </p:cNvPr>
          <p:cNvSpPr txBox="1"/>
          <p:nvPr/>
        </p:nvSpPr>
        <p:spPr>
          <a:xfrm>
            <a:off x="417249" y="1988598"/>
            <a:ext cx="10679837" cy="646331"/>
          </a:xfrm>
          <a:prstGeom prst="rect">
            <a:avLst/>
          </a:prstGeom>
          <a:noFill/>
        </p:spPr>
        <p:txBody>
          <a:bodyPr wrap="square" rtlCol="0">
            <a:spAutoFit/>
          </a:bodyPr>
          <a:lstStyle/>
          <a:p>
            <a:r>
              <a:rPr lang="en-US" dirty="0">
                <a:solidFill>
                  <a:srgbClr val="FFC000"/>
                </a:solidFill>
              </a:rPr>
              <a:t>Now we will check the accuracy of our models.</a:t>
            </a:r>
          </a:p>
          <a:p>
            <a:r>
              <a:rPr lang="en-US" dirty="0">
                <a:solidFill>
                  <a:srgbClr val="FFC000"/>
                </a:solidFill>
              </a:rPr>
              <a:t>By evaluating all models , tree model have the highest accuracy among all.</a:t>
            </a:r>
          </a:p>
        </p:txBody>
      </p:sp>
      <p:sp>
        <p:nvSpPr>
          <p:cNvPr id="6" name="TextBox 5">
            <a:extLst>
              <a:ext uri="{FF2B5EF4-FFF2-40B4-BE49-F238E27FC236}">
                <a16:creationId xmlns:a16="http://schemas.microsoft.com/office/drawing/2014/main" id="{7EBEE75B-989D-4800-9EFC-A9CBABDB5160}"/>
              </a:ext>
            </a:extLst>
          </p:cNvPr>
          <p:cNvSpPr txBox="1"/>
          <p:nvPr/>
        </p:nvSpPr>
        <p:spPr>
          <a:xfrm>
            <a:off x="486051" y="3793403"/>
            <a:ext cx="11481047" cy="2031325"/>
          </a:xfrm>
          <a:prstGeom prst="rect">
            <a:avLst/>
          </a:prstGeom>
          <a:noFill/>
        </p:spPr>
        <p:txBody>
          <a:bodyPr wrap="square">
            <a:spAutoFit/>
          </a:bodyPr>
          <a:lstStyle/>
          <a:p>
            <a:pPr marL="0" marR="0"/>
            <a:r>
              <a:rPr lang="en-US" sz="1800" dirty="0">
                <a:solidFill>
                  <a:srgbClr val="FFC000"/>
                </a:solidFill>
                <a:effectLst/>
                <a:latin typeface="Segoe UI" panose="020B0502040204020203" pitchFamily="34" charset="0"/>
                <a:ea typeface="Times New Roman" panose="02020603050405020304" pitchFamily="18" charset="0"/>
              </a:rPr>
              <a:t>In the beginning of this notebook, we had categorical data that was of type 'object'. This is not a data type that we could have fed through an </a:t>
            </a:r>
            <a:r>
              <a:rPr lang="en-US" sz="1800" dirty="0" err="1">
                <a:solidFill>
                  <a:srgbClr val="FFC000"/>
                </a:solidFill>
                <a:effectLst/>
                <a:latin typeface="Segoe UI" panose="020B0502040204020203" pitchFamily="34" charset="0"/>
                <a:ea typeface="Times New Roman" panose="02020603050405020304" pitchFamily="18" charset="0"/>
              </a:rPr>
              <a:t>algoritim</a:t>
            </a:r>
            <a:r>
              <a:rPr lang="en-US" sz="1800" dirty="0">
                <a:solidFill>
                  <a:srgbClr val="FFC000"/>
                </a:solidFill>
                <a:effectLst/>
                <a:latin typeface="Segoe UI" panose="020B0502040204020203" pitchFamily="34" charset="0"/>
                <a:ea typeface="Times New Roman" panose="02020603050405020304" pitchFamily="18" charset="0"/>
              </a:rPr>
              <a:t>, so label encoding was used to created new classes that were of type int8; a numerical data type.</a:t>
            </a:r>
            <a:endParaRPr lang="en-US" sz="1400" dirty="0">
              <a:solidFill>
                <a:srgbClr val="FFC000"/>
              </a:solidFill>
              <a:effectLst/>
              <a:latin typeface="Times New Roman" panose="02020603050405020304" pitchFamily="18" charset="0"/>
              <a:ea typeface="Times New Roman" panose="02020603050405020304" pitchFamily="18" charset="0"/>
            </a:endParaRPr>
          </a:p>
          <a:p>
            <a:pPr marL="0" marR="0" algn="l"/>
            <a:r>
              <a:rPr lang="en-US" sz="1800" dirty="0">
                <a:solidFill>
                  <a:srgbClr val="FFC000"/>
                </a:solidFill>
                <a:effectLst/>
                <a:latin typeface="Segoe UI" panose="020B0502040204020203" pitchFamily="34" charset="0"/>
                <a:ea typeface="Times New Roman" panose="02020603050405020304" pitchFamily="18" charset="0"/>
              </a:rPr>
              <a:t>After solving that issue we were presented with another - imbalanced data. As mentioned earlier, class 1,0,4 are very less as compare to 2,3. The solution to this was </a:t>
            </a:r>
            <a:r>
              <a:rPr lang="en-US" sz="1800" dirty="0" err="1">
                <a:solidFill>
                  <a:srgbClr val="FFC000"/>
                </a:solidFill>
                <a:effectLst/>
                <a:latin typeface="Segoe UI" panose="020B0502040204020203" pitchFamily="34" charset="0"/>
                <a:ea typeface="Times New Roman" panose="02020603050405020304" pitchFamily="18" charset="0"/>
              </a:rPr>
              <a:t>downsampling</a:t>
            </a:r>
            <a:r>
              <a:rPr lang="en-US" sz="1800" dirty="0">
                <a:solidFill>
                  <a:srgbClr val="FFC000"/>
                </a:solidFill>
                <a:effectLst/>
                <a:latin typeface="Segoe UI" panose="020B0502040204020203" pitchFamily="34" charset="0"/>
                <a:ea typeface="Times New Roman" panose="02020603050405020304" pitchFamily="18" charset="0"/>
              </a:rPr>
              <a:t> the minority class with </a:t>
            </a:r>
            <a:r>
              <a:rPr lang="en-US" sz="1800" dirty="0" err="1">
                <a:solidFill>
                  <a:srgbClr val="FFC000"/>
                </a:solidFill>
                <a:effectLst/>
                <a:latin typeface="Segoe UI" panose="020B0502040204020203" pitchFamily="34" charset="0"/>
                <a:ea typeface="Times New Roman" panose="02020603050405020304" pitchFamily="18" charset="0"/>
              </a:rPr>
              <a:t>sklearn's</a:t>
            </a:r>
            <a:r>
              <a:rPr lang="en-US" sz="1800" dirty="0">
                <a:solidFill>
                  <a:srgbClr val="FFC000"/>
                </a:solidFill>
                <a:effectLst/>
                <a:latin typeface="Segoe UI" panose="020B0502040204020203" pitchFamily="34" charset="0"/>
                <a:ea typeface="Times New Roman" panose="02020603050405020304" pitchFamily="18" charset="0"/>
              </a:rPr>
              <a:t> resample tool. We </a:t>
            </a:r>
            <a:r>
              <a:rPr lang="en-US" sz="1800" dirty="0" err="1">
                <a:solidFill>
                  <a:srgbClr val="FFC000"/>
                </a:solidFill>
                <a:effectLst/>
                <a:latin typeface="Segoe UI" panose="020B0502040204020203" pitchFamily="34" charset="0"/>
                <a:ea typeface="Times New Roman" panose="02020603050405020304" pitchFamily="18" charset="0"/>
              </a:rPr>
              <a:t>downsampled</a:t>
            </a:r>
            <a:r>
              <a:rPr lang="en-US" sz="1800" dirty="0">
                <a:solidFill>
                  <a:srgbClr val="FFC000"/>
                </a:solidFill>
                <a:effectLst/>
                <a:latin typeface="Segoe UI" panose="020B0502040204020203" pitchFamily="34" charset="0"/>
                <a:ea typeface="Times New Roman" panose="02020603050405020304" pitchFamily="18" charset="0"/>
              </a:rPr>
              <a:t> to match the match the class and finally created our model with only two predicted variable 2,3.</a:t>
            </a:r>
            <a:endParaRPr lang="en-US" sz="1400" dirty="0">
              <a:solidFill>
                <a:srgbClr val="FFC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B56B6E08-CF7E-4464-A082-0BE3119D6C93}"/>
              </a:ext>
            </a:extLst>
          </p:cNvPr>
          <p:cNvSpPr txBox="1"/>
          <p:nvPr/>
        </p:nvSpPr>
        <p:spPr>
          <a:xfrm>
            <a:off x="774032" y="3029451"/>
            <a:ext cx="6103398" cy="646331"/>
          </a:xfrm>
          <a:prstGeom prst="rect">
            <a:avLst/>
          </a:prstGeom>
          <a:noFill/>
        </p:spPr>
        <p:txBody>
          <a:bodyPr wrap="square">
            <a:spAutoFit/>
          </a:bodyPr>
          <a:lstStyle/>
          <a:p>
            <a:r>
              <a:rPr lang="en-US" sz="3600" b="1" dirty="0">
                <a:solidFill>
                  <a:schemeClr val="bg1"/>
                </a:solidFill>
              </a:rPr>
              <a:t>Discussion</a:t>
            </a:r>
          </a:p>
        </p:txBody>
      </p:sp>
    </p:spTree>
    <p:extLst>
      <p:ext uri="{BB962C8B-B14F-4D97-AF65-F5344CB8AC3E}">
        <p14:creationId xmlns:p14="http://schemas.microsoft.com/office/powerpoint/2010/main" val="251509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sz="4000" b="1" dirty="0">
                <a:effectLst/>
                <a:latin typeface="Times New Roman" panose="02020603050405020304" pitchFamily="18" charset="0"/>
                <a:ea typeface="Calibri" panose="020F0502020204030204" pitchFamily="34" charset="0"/>
                <a:cs typeface="Mangal" panose="02040503050203030202" pitchFamily="18" charset="0"/>
              </a:rPr>
              <a:t>Introduction | Business </a:t>
            </a:r>
            <a:r>
              <a:rPr lang="en-US" sz="4000" b="1" dirty="0" err="1">
                <a:effectLst/>
                <a:latin typeface="Times New Roman" panose="02020603050405020304" pitchFamily="18" charset="0"/>
                <a:ea typeface="Calibri" panose="020F0502020204030204" pitchFamily="34" charset="0"/>
                <a:cs typeface="Mangal" panose="02040503050203030202" pitchFamily="18" charset="0"/>
              </a:rPr>
              <a:t>Undertanding</a:t>
            </a:r>
            <a:br>
              <a:rPr lang="en-US" sz="2800" dirty="0">
                <a:effectLst/>
                <a:latin typeface="Calibri" panose="020F0502020204030204" pitchFamily="34" charset="0"/>
                <a:ea typeface="Calibri" panose="020F0502020204030204" pitchFamily="34" charset="0"/>
                <a:cs typeface="Mangal" panose="02040503050203030202" pitchFamily="18" charset="0"/>
              </a:rPr>
            </a:b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25392"/>
            <a:ext cx="9043735" cy="4028652"/>
          </a:xfrm>
        </p:spPr>
        <p:txBody>
          <a:bodyPr>
            <a:normAutofit/>
          </a:bodyPr>
          <a:lstStyle/>
          <a:p>
            <a:r>
              <a:rPr lang="en-US" sz="2400" dirty="0">
                <a:effectLst/>
                <a:latin typeface="Times New Roman" panose="02020603050405020304" pitchFamily="18" charset="0"/>
                <a:ea typeface="Calibri" panose="020F0502020204030204" pitchFamily="34" charset="0"/>
              </a:rPr>
              <a:t>There is a huge impact on the society due to traffic accidents where there is a great costs of fatalities and injuries. In recent years, there is a increase in the researches attention to determine the significantly affect the severity of the drivers injuries which is caused due to the road accidents. Accurate and comprehensive accident records are the basis of accident analysis. the effective use of accident records depends on some factors, like the accuracy of the data, record retention, and data analysis. There is many approaches applied to this scenario to study this problem</a:t>
            </a:r>
            <a:endParaRPr lang="ru-RU" sz="2400"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a:t>Data Understanding</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225392"/>
            <a:ext cx="9956130" cy="4017364"/>
          </a:xfrm>
        </p:spPr>
        <p:txBody>
          <a:bodyPr>
            <a:normAutofit fontScale="92500" lnSpcReduction="20000"/>
          </a:bodyPr>
          <a:lstStyle/>
          <a:p>
            <a:r>
              <a:rPr lang="en-US" dirty="0"/>
              <a:t>Our predictor or target variable will be 'SEVERITYCODE' because it is used measure the severity of an accident from 0 to 5 within the dataset. Attributes used to weigh the severity of an accident are 'Latitude', 'longitude' and 'time'.</a:t>
            </a:r>
          </a:p>
          <a:p>
            <a:r>
              <a:rPr lang="en-US" dirty="0"/>
              <a:t>Severity codes are as follows:</a:t>
            </a:r>
          </a:p>
          <a:p>
            <a:r>
              <a:rPr lang="en-US" dirty="0"/>
              <a:t>•	0:Little to no Probability (Clear Conditions)</a:t>
            </a:r>
          </a:p>
          <a:p>
            <a:r>
              <a:rPr lang="en-US" dirty="0"/>
              <a:t>•	1 : Very Low </a:t>
            </a:r>
            <a:r>
              <a:rPr lang="en-US" dirty="0" err="1"/>
              <a:t>Probablility</a:t>
            </a:r>
            <a:r>
              <a:rPr lang="en-US" dirty="0"/>
              <a:t> - Chance or Property Damage</a:t>
            </a:r>
          </a:p>
          <a:p>
            <a:endParaRPr lang="en-US" dirty="0"/>
          </a:p>
          <a:p>
            <a:r>
              <a:rPr lang="en-US" dirty="0"/>
              <a:t>•	2 : Low Probability - Chance of Injury</a:t>
            </a:r>
          </a:p>
          <a:p>
            <a:endParaRPr lang="en-US" dirty="0"/>
          </a:p>
          <a:p>
            <a:r>
              <a:rPr lang="en-US" dirty="0"/>
              <a:t>•	3 : Mild Probability - Chance of Serious Injury</a:t>
            </a:r>
          </a:p>
          <a:p>
            <a:endParaRPr lang="en-US" dirty="0"/>
          </a:p>
          <a:p>
            <a:r>
              <a:rPr lang="en-US" dirty="0"/>
              <a:t>•	4 : High Probability - Chance of Fatality</a:t>
            </a:r>
          </a:p>
          <a:p>
            <a:endParaRPr lang="ru-RU" dirty="0"/>
          </a:p>
        </p:txBody>
      </p:sp>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2777067" cy="5485128"/>
          </a:xfrm>
        </p:spPr>
      </p:pic>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3680178" y="982133"/>
            <a:ext cx="8252178" cy="4907806"/>
          </a:xfrm>
        </p:spPr>
        <p:txBody>
          <a:bodyPr/>
          <a:lstStyle/>
          <a:p>
            <a:r>
              <a:rPr lang="en-US" dirty="0"/>
              <a:t>Extract Dataset &amp; Convert</a:t>
            </a:r>
          </a:p>
          <a:p>
            <a:r>
              <a:rPr lang="en-US" dirty="0"/>
              <a:t>In it's original form, this data is not fit for analysis. For one, there are many columns that we will not use for this model. Also, most of the features are of type object, when they should be numerical type.</a:t>
            </a:r>
          </a:p>
          <a:p>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10" name="Picture 9">
            <a:extLst>
              <a:ext uri="{FF2B5EF4-FFF2-40B4-BE49-F238E27FC236}">
                <a16:creationId xmlns:a16="http://schemas.microsoft.com/office/drawing/2014/main" id="{0734500E-9185-435C-B0BA-F7235F1F69B8}"/>
              </a:ext>
            </a:extLst>
          </p:cNvPr>
          <p:cNvPicPr>
            <a:picLocks noChangeAspect="1"/>
          </p:cNvPicPr>
          <p:nvPr/>
        </p:nvPicPr>
        <p:blipFill>
          <a:blip r:embed="rId3"/>
          <a:stretch>
            <a:fillRect/>
          </a:stretch>
        </p:blipFill>
        <p:spPr>
          <a:xfrm>
            <a:off x="3916411" y="3245148"/>
            <a:ext cx="7662087" cy="1992897"/>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Balancing the Dataset</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751924" cy="4145505"/>
          </a:xfrm>
        </p:spPr>
        <p:txBody>
          <a:bodyPr>
            <a:norm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Our target variable SEVERITYCODE is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unbalaced</a:t>
            </a:r>
            <a:r>
              <a:rPr lang="en-US" sz="2400" dirty="0">
                <a:effectLst/>
                <a:latin typeface="Times New Roman" panose="02020603050405020304" pitchFamily="18" charset="0"/>
                <a:ea typeface="Calibri" panose="020F0502020204030204" pitchFamily="34" charset="0"/>
                <a:cs typeface="Mangal" panose="02040503050203030202" pitchFamily="18" charset="0"/>
              </a:rPr>
              <a:t> . In fact,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severitycode</a:t>
            </a:r>
            <a:r>
              <a:rPr lang="en-US" sz="2400" dirty="0">
                <a:effectLst/>
                <a:latin typeface="Times New Roman" panose="02020603050405020304" pitchFamily="18" charset="0"/>
                <a:ea typeface="Calibri" panose="020F0502020204030204" pitchFamily="34" charset="0"/>
                <a:cs typeface="Mangal" panose="02040503050203030202" pitchFamily="18" charset="0"/>
              </a:rPr>
              <a:t> in class 4,1,0 is nearly negligible as compare to 2 and 3.</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We can fix this by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downsampling</a:t>
            </a:r>
            <a:r>
              <a:rPr lang="en-US" sz="2400" dirty="0">
                <a:effectLst/>
                <a:latin typeface="Times New Roman" panose="02020603050405020304" pitchFamily="18" charset="0"/>
                <a:ea typeface="Calibri" panose="020F0502020204030204" pitchFamily="34" charset="0"/>
                <a:cs typeface="Mangal" panose="02040503050203030202" pitchFamily="18" charset="0"/>
              </a:rPr>
              <a:t> the minority class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endParaRPr lang="ru-RU"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pic>
        <p:nvPicPr>
          <p:cNvPr id="18" name="Picture 17">
            <a:extLst>
              <a:ext uri="{FF2B5EF4-FFF2-40B4-BE49-F238E27FC236}">
                <a16:creationId xmlns:a16="http://schemas.microsoft.com/office/drawing/2014/main" id="{E7FEBFC3-FF63-451A-8FE2-9E7942C09868}"/>
              </a:ext>
            </a:extLst>
          </p:cNvPr>
          <p:cNvPicPr/>
          <p:nvPr/>
        </p:nvPicPr>
        <p:blipFill>
          <a:blip r:embed="rId2"/>
          <a:stretch>
            <a:fillRect/>
          </a:stretch>
        </p:blipFill>
        <p:spPr>
          <a:xfrm>
            <a:off x="1389768" y="3810176"/>
            <a:ext cx="1714676" cy="2557321"/>
          </a:xfrm>
          <a:prstGeom prst="rect">
            <a:avLst/>
          </a:prstGeom>
        </p:spPr>
      </p:pic>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774031" y="855629"/>
            <a:ext cx="5863835" cy="1985729"/>
          </a:xfrm>
        </p:spPr>
        <p:txBody>
          <a:bodyPr>
            <a:normAutofit fontScale="90000"/>
          </a:bodyPr>
          <a:lstStyle/>
          <a:p>
            <a:pPr marL="0" marR="0">
              <a:lnSpc>
                <a:spcPct val="107000"/>
              </a:lnSpc>
              <a:spcBef>
                <a:spcPts val="0"/>
              </a:spcBef>
              <a:spcAft>
                <a:spcPts val="800"/>
              </a:spcAft>
            </a:pPr>
            <a:r>
              <a:rPr lang="en-US" sz="4000" u="sng" dirty="0">
                <a:effectLst/>
                <a:latin typeface="Times New Roman" panose="02020603050405020304" pitchFamily="18" charset="0"/>
                <a:ea typeface="Calibri" panose="020F0502020204030204" pitchFamily="34" charset="0"/>
                <a:cs typeface="Mangal" panose="02040503050203030202" pitchFamily="18" charset="0"/>
              </a:rPr>
              <a:t>Preprocessing, covert the time format to months, weekdays, years, hours</a:t>
            </a:r>
            <a:br>
              <a:rPr lang="en-US" sz="2800" dirty="0">
                <a:effectLst/>
                <a:latin typeface="Calibri" panose="020F0502020204030204" pitchFamily="34" charset="0"/>
                <a:ea typeface="Calibri" panose="020F0502020204030204" pitchFamily="34" charset="0"/>
                <a:cs typeface="Mangal" panose="02040503050203030202" pitchFamily="18" charset="0"/>
              </a:rPr>
            </a:b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774032" y="2968978"/>
            <a:ext cx="11011568" cy="3307644"/>
          </a:xfrm>
        </p:spPr>
        <p:txBody>
          <a:bodyPr>
            <a:normAutofit fontScale="92500" lnSpcReduction="10000"/>
          </a:bodyPr>
          <a:lstStyle/>
          <a:p>
            <a:r>
              <a:rPr lang="en-US" dirty="0"/>
              <a:t>1.	df["month"] = df["time"].apply(lambda x:int(x[:2]))  </a:t>
            </a:r>
          </a:p>
          <a:p>
            <a:r>
              <a:rPr lang="en-US" dirty="0"/>
              <a:t>2.	df["day"] = df["time"].apply(lambda x:int(x[3:5]))  </a:t>
            </a:r>
          </a:p>
          <a:p>
            <a:r>
              <a:rPr lang="en-US" dirty="0"/>
              <a:t>3.	df["year"] = df["time"].apply(lambda x:int(x[6:8]))  </a:t>
            </a:r>
          </a:p>
          <a:p>
            <a:r>
              <a:rPr lang="en-US" dirty="0"/>
              <a:t>4.	df["hour"] =  df["time"].apply(lambda x: int(x[9:11]) if str(x)[15] == 'A' else 12 + int(x[9:11])  )  </a:t>
            </a:r>
          </a:p>
          <a:p>
            <a:r>
              <a:rPr lang="en-US" dirty="0"/>
              <a:t>5.	df["</a:t>
            </a:r>
            <a:r>
              <a:rPr lang="en-US" dirty="0" err="1"/>
              <a:t>lon</a:t>
            </a:r>
            <a:r>
              <a:rPr lang="en-US" dirty="0"/>
              <a:t>"] = df["</a:t>
            </a:r>
            <a:r>
              <a:rPr lang="en-US" dirty="0" err="1"/>
              <a:t>lon</a:t>
            </a:r>
            <a:r>
              <a:rPr lang="en-US" dirty="0"/>
              <a:t>"].apply(lambda x:abs(x)) #so that </a:t>
            </a:r>
            <a:r>
              <a:rPr lang="en-US" dirty="0" err="1"/>
              <a:t>multinomialNB</a:t>
            </a:r>
            <a:r>
              <a:rPr lang="en-US" dirty="0"/>
              <a:t> works (only with positive features)  </a:t>
            </a:r>
          </a:p>
          <a:p>
            <a:r>
              <a:rPr lang="en-US" dirty="0"/>
              <a:t>6.	#creating the date at the datetime format (easier to deal with)  </a:t>
            </a:r>
          </a:p>
          <a:p>
            <a:r>
              <a:rPr lang="en-US" dirty="0"/>
              <a:t>7.	df[ "date" ]= df[["month" , "day" ,"year"]].apply(lambda x:pd.datetime(month = x['month'] , day = x['day']  , year = 2000+x["year"]), axis = 1) </a:t>
            </a:r>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774031" y="1072445"/>
            <a:ext cx="6913702" cy="1768914"/>
          </a:xfrm>
        </p:spPr>
        <p:txBody>
          <a:bodyPr>
            <a:normAutofit fontScale="90000"/>
          </a:bodyPr>
          <a:lstStyle/>
          <a:p>
            <a:pPr marL="0" marR="0">
              <a:lnSpc>
                <a:spcPct val="107000"/>
              </a:lnSpc>
              <a:spcBef>
                <a:spcPts val="0"/>
              </a:spcBef>
              <a:spcAft>
                <a:spcPts val="800"/>
              </a:spcAft>
            </a:pPr>
            <a:r>
              <a:rPr lang="en-US" sz="4000" u="sng" dirty="0">
                <a:effectLst/>
                <a:latin typeface="Times New Roman" panose="02020603050405020304" pitchFamily="18" charset="0"/>
                <a:ea typeface="Calibri" panose="020F0502020204030204" pitchFamily="34" charset="0"/>
                <a:cs typeface="Mangal" panose="02040503050203030202" pitchFamily="18" charset="0"/>
              </a:rPr>
              <a:t>Applying Cross Validation and Splitting the data into training set and test sets , ratio of 2:8</a:t>
            </a:r>
            <a:br>
              <a:rPr lang="en-US" sz="2800" dirty="0">
                <a:effectLst/>
                <a:latin typeface="Calibri" panose="020F0502020204030204" pitchFamily="34" charset="0"/>
                <a:ea typeface="Calibri" panose="020F0502020204030204" pitchFamily="34" charset="0"/>
                <a:cs typeface="Mangal" panose="02040503050203030202" pitchFamily="18" charset="0"/>
              </a:rPr>
            </a:b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774032" y="3115734"/>
            <a:ext cx="10684190" cy="2886638"/>
          </a:xfrm>
        </p:spPr>
        <p:txBody>
          <a:bodyPr>
            <a:normAutofit/>
          </a:bodyPr>
          <a:lstStyle/>
          <a:p>
            <a:r>
              <a:rPr lang="en-US" dirty="0"/>
              <a:t>	from </a:t>
            </a:r>
            <a:r>
              <a:rPr lang="en-US" dirty="0" err="1"/>
              <a:t>sklearn.cross_validation</a:t>
            </a:r>
            <a:r>
              <a:rPr lang="en-US" dirty="0"/>
              <a:t> import </a:t>
            </a:r>
            <a:r>
              <a:rPr lang="en-US" dirty="0" err="1"/>
              <a:t>train_test_split</a:t>
            </a:r>
            <a:r>
              <a:rPr lang="en-US" dirty="0"/>
              <a:t>   </a:t>
            </a:r>
          </a:p>
          <a:p>
            <a:r>
              <a:rPr lang="en-US" dirty="0"/>
              <a:t>	</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=0.20, </a:t>
            </a:r>
            <a:r>
              <a:rPr lang="en-US" dirty="0" err="1"/>
              <a:t>random_state</a:t>
            </a:r>
            <a:r>
              <a:rPr lang="en-US" dirty="0"/>
              <a:t>=42) </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Methodology</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74031" y="1880794"/>
            <a:ext cx="10842235" cy="4121578"/>
          </a:xfrm>
        </p:spPr>
        <p:txBody>
          <a:bodyPr>
            <a:normAutofit/>
          </a:bodyPr>
          <a:lstStyle/>
          <a:p>
            <a:r>
              <a:rPr lang="en-US" dirty="0"/>
              <a:t>K-Nearest Neighbor (KNN)</a:t>
            </a:r>
          </a:p>
          <a:p>
            <a:r>
              <a:rPr lang="en-US" dirty="0"/>
              <a:t>KNN will help us predict the severity code of an outcome by finding the most similar to data point within k distance.</a:t>
            </a:r>
          </a:p>
          <a:p>
            <a:r>
              <a:rPr lang="en-US" dirty="0"/>
              <a:t>Decision Tree</a:t>
            </a:r>
          </a:p>
          <a:p>
            <a:r>
              <a:rPr lang="en-US" dirty="0"/>
              <a:t>A decision tree model gives us a layout of all possible outcomes so we can fully analyze the </a:t>
            </a:r>
            <a:r>
              <a:rPr lang="en-US" dirty="0" err="1"/>
              <a:t>concequences</a:t>
            </a:r>
            <a:r>
              <a:rPr lang="en-US" dirty="0"/>
              <a:t> of a decision. It context, the decision tree observes all possible outcomes of different weather conditions.</a:t>
            </a:r>
          </a:p>
          <a:p>
            <a:r>
              <a:rPr lang="en-US" dirty="0"/>
              <a:t>Logistic Regression</a:t>
            </a:r>
          </a:p>
          <a:p>
            <a:r>
              <a:rPr lang="en-US" dirty="0"/>
              <a:t>Because our dataset only provides us with two severity code outcomes, our model will only predict one of those two classes. This makes our data binary, which is perfect to use with logistic regression.</a:t>
            </a:r>
          </a:p>
          <a:p>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noAutofit/>
          </a:bodyPr>
          <a:lstStyle/>
          <a:p>
            <a:r>
              <a:rPr lang="en-US" sz="2400" dirty="0"/>
              <a:t>Because our dataset only provides us with two severity code outcomes, our model will only predict one of those two classes. This makes our data binary, which is perfect to use with logistic regression.</a:t>
            </a:r>
            <a:endParaRPr lang="ru-RU" sz="2400"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3" name="TextBox 2">
            <a:extLst>
              <a:ext uri="{FF2B5EF4-FFF2-40B4-BE49-F238E27FC236}">
                <a16:creationId xmlns:a16="http://schemas.microsoft.com/office/drawing/2014/main" id="{D083D2F9-871E-4027-B6DE-078B0C3F9564}"/>
              </a:ext>
            </a:extLst>
          </p:cNvPr>
          <p:cNvSpPr txBox="1"/>
          <p:nvPr/>
        </p:nvSpPr>
        <p:spPr>
          <a:xfrm>
            <a:off x="426129" y="1600188"/>
            <a:ext cx="11132598" cy="3970318"/>
          </a:xfrm>
          <a:prstGeom prst="rect">
            <a:avLst/>
          </a:prstGeom>
          <a:noFill/>
        </p:spPr>
        <p:txBody>
          <a:bodyPr wrap="square" rtlCol="0">
            <a:spAutoFit/>
          </a:bodyPr>
          <a:lstStyle/>
          <a:p>
            <a:r>
              <a:rPr lang="en-US" dirty="0">
                <a:solidFill>
                  <a:srgbClr val="FFC000"/>
                </a:solidFill>
              </a:rPr>
              <a:t>Logistic Regression</a:t>
            </a:r>
          </a:p>
          <a:p>
            <a:r>
              <a:rPr lang="en-US" dirty="0">
                <a:solidFill>
                  <a:srgbClr val="FFC000"/>
                </a:solidFill>
              </a:rPr>
              <a:t>1.	#</a:t>
            </a:r>
            <a:r>
              <a:rPr lang="en-US" dirty="0" err="1">
                <a:solidFill>
                  <a:srgbClr val="FFC000"/>
                </a:solidFill>
              </a:rPr>
              <a:t>logreg</a:t>
            </a:r>
            <a:r>
              <a:rPr lang="en-US" dirty="0">
                <a:solidFill>
                  <a:srgbClr val="FFC000"/>
                </a:solidFill>
              </a:rPr>
              <a:t> (it predicts everything to 0, the most common class)  </a:t>
            </a:r>
          </a:p>
          <a:p>
            <a:r>
              <a:rPr lang="en-US" dirty="0">
                <a:solidFill>
                  <a:srgbClr val="FFC000"/>
                </a:solidFill>
              </a:rPr>
              <a:t>2.	# a predictive analysis , where we </a:t>
            </a:r>
            <a:r>
              <a:rPr lang="en-US" dirty="0" err="1">
                <a:solidFill>
                  <a:srgbClr val="FFC000"/>
                </a:solidFill>
              </a:rPr>
              <a:t>comapre</a:t>
            </a:r>
            <a:r>
              <a:rPr lang="en-US" dirty="0">
                <a:solidFill>
                  <a:srgbClr val="FFC000"/>
                </a:solidFill>
              </a:rPr>
              <a:t> a relation between binary </a:t>
            </a:r>
            <a:r>
              <a:rPr lang="en-US" dirty="0" err="1">
                <a:solidFill>
                  <a:srgbClr val="FFC000"/>
                </a:solidFill>
              </a:rPr>
              <a:t>varaible</a:t>
            </a:r>
            <a:r>
              <a:rPr lang="en-US" dirty="0">
                <a:solidFill>
                  <a:srgbClr val="FFC000"/>
                </a:solidFill>
              </a:rPr>
              <a:t>   </a:t>
            </a:r>
          </a:p>
          <a:p>
            <a:r>
              <a:rPr lang="en-US" dirty="0">
                <a:solidFill>
                  <a:srgbClr val="FFC000"/>
                </a:solidFill>
              </a:rPr>
              <a:t>3.	# and other ordinal and nominal and </a:t>
            </a:r>
            <a:r>
              <a:rPr lang="en-US" dirty="0" err="1">
                <a:solidFill>
                  <a:srgbClr val="FFC000"/>
                </a:solidFill>
              </a:rPr>
              <a:t>indepdendent</a:t>
            </a:r>
            <a:r>
              <a:rPr lang="en-US" dirty="0">
                <a:solidFill>
                  <a:srgbClr val="FFC000"/>
                </a:solidFill>
              </a:rPr>
              <a:t> variables  </a:t>
            </a:r>
          </a:p>
          <a:p>
            <a:r>
              <a:rPr lang="en-US" dirty="0">
                <a:solidFill>
                  <a:srgbClr val="FFC000"/>
                </a:solidFill>
              </a:rPr>
              <a:t>4.	#also here we are not using any </a:t>
            </a:r>
            <a:r>
              <a:rPr lang="en-US" dirty="0" err="1">
                <a:solidFill>
                  <a:srgbClr val="FFC000"/>
                </a:solidFill>
              </a:rPr>
              <a:t>paramneter's</a:t>
            </a:r>
            <a:r>
              <a:rPr lang="en-US" dirty="0">
                <a:solidFill>
                  <a:srgbClr val="FFC000"/>
                </a:solidFill>
              </a:rPr>
              <a:t>  </a:t>
            </a:r>
          </a:p>
          <a:p>
            <a:r>
              <a:rPr lang="en-US" dirty="0">
                <a:solidFill>
                  <a:srgbClr val="FFC000"/>
                </a:solidFill>
              </a:rPr>
              <a:t>5.	#use from training set and test sets   </a:t>
            </a:r>
          </a:p>
          <a:p>
            <a:r>
              <a:rPr lang="en-US" dirty="0">
                <a:solidFill>
                  <a:srgbClr val="FFC000"/>
                </a:solidFill>
              </a:rPr>
              <a:t>6.	#for cross </a:t>
            </a:r>
            <a:r>
              <a:rPr lang="en-US" dirty="0" err="1">
                <a:solidFill>
                  <a:srgbClr val="FFC000"/>
                </a:solidFill>
              </a:rPr>
              <a:t>valiadtion</a:t>
            </a:r>
            <a:r>
              <a:rPr lang="en-US" dirty="0">
                <a:solidFill>
                  <a:srgbClr val="FFC000"/>
                </a:solidFill>
              </a:rPr>
              <a:t>  </a:t>
            </a:r>
          </a:p>
          <a:p>
            <a:r>
              <a:rPr lang="en-US" dirty="0">
                <a:solidFill>
                  <a:srgbClr val="FFC000"/>
                </a:solidFill>
              </a:rPr>
              <a:t>7.	  </a:t>
            </a:r>
          </a:p>
          <a:p>
            <a:r>
              <a:rPr lang="en-US" dirty="0">
                <a:solidFill>
                  <a:srgbClr val="FFC000"/>
                </a:solidFill>
              </a:rPr>
              <a:t>8.	  </a:t>
            </a:r>
          </a:p>
          <a:p>
            <a:r>
              <a:rPr lang="en-US" dirty="0">
                <a:solidFill>
                  <a:srgbClr val="FFC000"/>
                </a:solidFill>
              </a:rPr>
              <a:t>9.	from </a:t>
            </a:r>
            <a:r>
              <a:rPr lang="en-US" dirty="0" err="1">
                <a:solidFill>
                  <a:srgbClr val="FFC000"/>
                </a:solidFill>
              </a:rPr>
              <a:t>sklearn.linear_model</a:t>
            </a:r>
            <a:r>
              <a:rPr lang="en-US" dirty="0">
                <a:solidFill>
                  <a:srgbClr val="FFC000"/>
                </a:solidFill>
              </a:rPr>
              <a:t> import </a:t>
            </a:r>
            <a:r>
              <a:rPr lang="en-US" dirty="0" err="1">
                <a:solidFill>
                  <a:srgbClr val="FFC000"/>
                </a:solidFill>
              </a:rPr>
              <a:t>LogisticRegression</a:t>
            </a:r>
            <a:r>
              <a:rPr lang="en-US" dirty="0">
                <a:solidFill>
                  <a:srgbClr val="FFC000"/>
                </a:solidFill>
              </a:rPr>
              <a:t>  </a:t>
            </a:r>
          </a:p>
          <a:p>
            <a:r>
              <a:rPr lang="en-US" dirty="0">
                <a:solidFill>
                  <a:srgbClr val="FFC000"/>
                </a:solidFill>
              </a:rPr>
              <a:t>10.	</a:t>
            </a:r>
            <a:r>
              <a:rPr lang="en-US" dirty="0" err="1">
                <a:solidFill>
                  <a:srgbClr val="FFC000"/>
                </a:solidFill>
              </a:rPr>
              <a:t>clf</a:t>
            </a:r>
            <a:r>
              <a:rPr lang="en-US" dirty="0">
                <a:solidFill>
                  <a:srgbClr val="FFC000"/>
                </a:solidFill>
              </a:rPr>
              <a:t> = </a:t>
            </a:r>
            <a:r>
              <a:rPr lang="en-US" dirty="0" err="1">
                <a:solidFill>
                  <a:srgbClr val="FFC000"/>
                </a:solidFill>
              </a:rPr>
              <a:t>LogisticRegression</a:t>
            </a:r>
            <a:r>
              <a:rPr lang="en-US" dirty="0">
                <a:solidFill>
                  <a:srgbClr val="FFC000"/>
                </a:solidFill>
              </a:rPr>
              <a:t>()  </a:t>
            </a:r>
          </a:p>
          <a:p>
            <a:r>
              <a:rPr lang="en-US" dirty="0">
                <a:solidFill>
                  <a:srgbClr val="FFC000"/>
                </a:solidFill>
              </a:rPr>
              <a:t>11.	</a:t>
            </a:r>
            <a:r>
              <a:rPr lang="en-US" dirty="0" err="1">
                <a:solidFill>
                  <a:srgbClr val="FFC000"/>
                </a:solidFill>
              </a:rPr>
              <a:t>clf.fit</a:t>
            </a:r>
            <a:r>
              <a:rPr lang="en-US" dirty="0">
                <a:solidFill>
                  <a:srgbClr val="FFC000"/>
                </a:solidFill>
              </a:rPr>
              <a:t>(</a:t>
            </a:r>
            <a:r>
              <a:rPr lang="en-US" dirty="0" err="1">
                <a:solidFill>
                  <a:srgbClr val="FFC000"/>
                </a:solidFill>
              </a:rPr>
              <a:t>X_train,y_train</a:t>
            </a:r>
            <a:r>
              <a:rPr lang="en-US" dirty="0">
                <a:solidFill>
                  <a:srgbClr val="FFC000"/>
                </a:solidFill>
              </a:rPr>
              <a:t>)  </a:t>
            </a:r>
          </a:p>
          <a:p>
            <a:r>
              <a:rPr lang="en-US" dirty="0">
                <a:solidFill>
                  <a:srgbClr val="FFC000"/>
                </a:solidFill>
              </a:rPr>
              <a:t>12.	</a:t>
            </a:r>
            <a:r>
              <a:rPr lang="en-US" dirty="0" err="1">
                <a:solidFill>
                  <a:srgbClr val="FFC000"/>
                </a:solidFill>
              </a:rPr>
              <a:t>y_pred</a:t>
            </a:r>
            <a:r>
              <a:rPr lang="en-US" dirty="0">
                <a:solidFill>
                  <a:srgbClr val="FFC000"/>
                </a:solidFill>
              </a:rPr>
              <a:t> = </a:t>
            </a:r>
            <a:r>
              <a:rPr lang="en-US" dirty="0" err="1">
                <a:solidFill>
                  <a:srgbClr val="FFC000"/>
                </a:solidFill>
              </a:rPr>
              <a:t>pd.Series</a:t>
            </a:r>
            <a:r>
              <a:rPr lang="en-US" dirty="0">
                <a:solidFill>
                  <a:srgbClr val="FFC000"/>
                </a:solidFill>
              </a:rPr>
              <a:t>(</a:t>
            </a:r>
            <a:r>
              <a:rPr lang="en-US" dirty="0" err="1">
                <a:solidFill>
                  <a:srgbClr val="FFC000"/>
                </a:solidFill>
              </a:rPr>
              <a:t>clf.predict</a:t>
            </a:r>
            <a:r>
              <a:rPr lang="en-US" dirty="0">
                <a:solidFill>
                  <a:srgbClr val="FFC000"/>
                </a:solidFill>
              </a:rPr>
              <a:t>(</a:t>
            </a:r>
            <a:r>
              <a:rPr lang="en-US" dirty="0" err="1">
                <a:solidFill>
                  <a:srgbClr val="FFC000"/>
                </a:solidFill>
              </a:rPr>
              <a:t>X_test</a:t>
            </a:r>
            <a:r>
              <a:rPr lang="en-US" dirty="0">
                <a:solidFill>
                  <a:srgbClr val="FFC000"/>
                </a:solidFill>
              </a:rPr>
              <a:t>))  </a:t>
            </a:r>
          </a:p>
          <a:p>
            <a:r>
              <a:rPr lang="en-US" dirty="0">
                <a:solidFill>
                  <a:srgbClr val="FFC000"/>
                </a:solidFill>
              </a:rPr>
              <a:t>13.	</a:t>
            </a:r>
            <a:r>
              <a:rPr lang="en-US" dirty="0" err="1">
                <a:solidFill>
                  <a:srgbClr val="FFC000"/>
                </a:solidFill>
              </a:rPr>
              <a:t>printScores</a:t>
            </a:r>
            <a:r>
              <a:rPr lang="en-US" dirty="0">
                <a:solidFill>
                  <a:srgbClr val="FFC000"/>
                </a:solidFill>
              </a:rPr>
              <a:t>(</a:t>
            </a:r>
            <a:r>
              <a:rPr lang="en-US" dirty="0" err="1">
                <a:solidFill>
                  <a:srgbClr val="FFC000"/>
                </a:solidFill>
              </a:rPr>
              <a:t>y_test</a:t>
            </a:r>
            <a:r>
              <a:rPr lang="en-US" dirty="0">
                <a:solidFill>
                  <a:srgbClr val="FFC000"/>
                </a:solidFill>
              </a:rPr>
              <a:t>, </a:t>
            </a:r>
            <a:r>
              <a:rPr lang="en-US" dirty="0" err="1">
                <a:solidFill>
                  <a:srgbClr val="FFC000"/>
                </a:solidFill>
              </a:rPr>
              <a:t>y_pred</a:t>
            </a:r>
            <a:r>
              <a:rPr lang="en-US" dirty="0">
                <a:solidFill>
                  <a:srgbClr val="FFC000"/>
                </a:solidFill>
              </a:rPr>
              <a:t>, "</a:t>
            </a:r>
            <a:r>
              <a:rPr lang="en-US" dirty="0" err="1">
                <a:solidFill>
                  <a:srgbClr val="FFC000"/>
                </a:solidFill>
              </a:rPr>
              <a:t>LogisticRegression</a:t>
            </a:r>
            <a:r>
              <a:rPr lang="en-US" dirty="0">
                <a:solidFill>
                  <a:srgbClr val="FFC000"/>
                </a:solidFill>
              </a:rPr>
              <a:t>") </a:t>
            </a:r>
          </a:p>
        </p:txBody>
      </p:sp>
      <p:pic>
        <p:nvPicPr>
          <p:cNvPr id="6" name="Picture 5">
            <a:extLst>
              <a:ext uri="{FF2B5EF4-FFF2-40B4-BE49-F238E27FC236}">
                <a16:creationId xmlns:a16="http://schemas.microsoft.com/office/drawing/2014/main" id="{A9B54FDA-37BC-4011-AC1B-19DBEA746E74}"/>
              </a:ext>
            </a:extLst>
          </p:cNvPr>
          <p:cNvPicPr>
            <a:picLocks noChangeAspect="1"/>
          </p:cNvPicPr>
          <p:nvPr/>
        </p:nvPicPr>
        <p:blipFill>
          <a:blip r:embed="rId2"/>
          <a:stretch>
            <a:fillRect/>
          </a:stretch>
        </p:blipFill>
        <p:spPr>
          <a:xfrm>
            <a:off x="7155402" y="3346882"/>
            <a:ext cx="4403325" cy="1756132"/>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1900</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Lucida Grande</vt:lpstr>
      <vt:lpstr>Segoe UI</vt:lpstr>
      <vt:lpstr>Times New Roman</vt:lpstr>
      <vt:lpstr>Verdana</vt:lpstr>
      <vt:lpstr>Wingdings</vt:lpstr>
      <vt:lpstr>Office Theme</vt:lpstr>
      <vt:lpstr>IBM CAPSTONE PROJECT</vt:lpstr>
      <vt:lpstr>Introduction | Business Undertanding </vt:lpstr>
      <vt:lpstr>Data Understanding</vt:lpstr>
      <vt:lpstr>PowerPoint Presentation</vt:lpstr>
      <vt:lpstr>Balancing the Dataset</vt:lpstr>
      <vt:lpstr>Preprocessing, covert the time format to months, weekdays, years, hours </vt:lpstr>
      <vt:lpstr>Applying Cross Validation and Splitting the data into training set and test sets , ratio of 2:8 </vt:lpstr>
      <vt:lpstr>Methodology</vt:lpstr>
      <vt:lpstr>Because our dataset only provides us with two severity code outcomes, our model will only predict one of those two classes. This makes our data binary, which is perfect to use with logistic regression.</vt:lpstr>
      <vt:lpstr>PowerPoint Presentation</vt:lpstr>
      <vt:lpstr>PowerPoint Presentation</vt:lpstr>
      <vt:lpstr>PowerPoint Presentation</vt:lpstr>
      <vt:lpstr>PowerPoint Presentation</vt:lpstr>
      <vt:lpstr>PowerPoint Presentation</vt:lpstr>
      <vt:lpstr>PowerPoint Presentation</vt:lpstr>
      <vt:lpstr>Result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2020-09-27T07:00:47Z</dcterms:created>
  <dcterms:modified xsi:type="dcterms:W3CDTF">2020-09-28T06:41:04Z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