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n%20Mohan\Desktop\FADS\fortran\common_box\common_box\error_norm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IN"/>
              <a:t>M vs </a:t>
            </a:r>
            <a:r>
              <a:rPr lang="el-GR"/>
              <a:t>α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0651727909011373"/>
          <c:h val="0.65512357830271217"/>
        </c:manualLayout>
      </c:layout>
      <c:scatterChart>
        <c:scatterStyle val="lineMarker"/>
        <c:varyColors val="0"/>
        <c:ser>
          <c:idx val="1"/>
          <c:order val="0"/>
          <c:tx>
            <c:v>Exact</c:v>
          </c:tx>
          <c:spPr>
            <a:ln w="28575">
              <a:noFill/>
            </a:ln>
          </c:spPr>
          <c:marker>
            <c:spPr>
              <a:ln w="25400"/>
            </c:spPr>
          </c:marker>
          <c:xVal>
            <c:numRef>
              <c:f>Sheet4!$I$2:$I$9</c:f>
              <c:numCache>
                <c:formatCode>General</c:formatCode>
                <c:ptCount val="8"/>
                <c:pt idx="0">
                  <c:v>0.33900000000000002</c:v>
                </c:pt>
                <c:pt idx="1">
                  <c:v>0.45600000000000002</c:v>
                </c:pt>
                <c:pt idx="2">
                  <c:v>0.2722</c:v>
                </c:pt>
                <c:pt idx="3">
                  <c:v>0.28949999999999998</c:v>
                </c:pt>
                <c:pt idx="4">
                  <c:v>0.34939999999999999</c:v>
                </c:pt>
                <c:pt idx="5">
                  <c:v>0.35349999999999998</c:v>
                </c:pt>
                <c:pt idx="6">
                  <c:v>0.4642</c:v>
                </c:pt>
                <c:pt idx="7">
                  <c:v>0.48930000000000001</c:v>
                </c:pt>
              </c:numCache>
            </c:numRef>
          </c:xVal>
          <c:yVal>
            <c:numRef>
              <c:f>Sheet4!$J$2:$J$9</c:f>
              <c:numCache>
                <c:formatCode>General</c:formatCode>
                <c:ptCount val="8"/>
                <c:pt idx="0">
                  <c:v>5.8765000000000001</c:v>
                </c:pt>
                <c:pt idx="1">
                  <c:v>8.8088999999999995</c:v>
                </c:pt>
                <c:pt idx="2">
                  <c:v>7.9336000000000002</c:v>
                </c:pt>
                <c:pt idx="3">
                  <c:v>0.40110000000000001</c:v>
                </c:pt>
                <c:pt idx="4">
                  <c:v>-3.6536</c:v>
                </c:pt>
                <c:pt idx="5">
                  <c:v>4.4808000000000003</c:v>
                </c:pt>
                <c:pt idx="6">
                  <c:v>-0.35360000000000003</c:v>
                </c:pt>
                <c:pt idx="7">
                  <c:v>2.1328999999999998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EA-4522-890D-6E6DE8605690}"/>
            </c:ext>
          </c:extLst>
        </c:ser>
        <c:ser>
          <c:idx val="0"/>
          <c:order val="1"/>
          <c:tx>
            <c:v>Estimated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xVal>
            <c:numRef>
              <c:f>Sheet4!$K$2:$K$9</c:f>
              <c:numCache>
                <c:formatCode>General</c:formatCode>
                <c:ptCount val="8"/>
                <c:pt idx="0">
                  <c:v>0.33773904478900002</c:v>
                </c:pt>
                <c:pt idx="1">
                  <c:v>0.462059008544</c:v>
                </c:pt>
                <c:pt idx="2">
                  <c:v>0.28034529661899998</c:v>
                </c:pt>
                <c:pt idx="3">
                  <c:v>0.29103523190500002</c:v>
                </c:pt>
                <c:pt idx="4">
                  <c:v>0.34756818677899998</c:v>
                </c:pt>
                <c:pt idx="5">
                  <c:v>0.32843289755799998</c:v>
                </c:pt>
                <c:pt idx="6">
                  <c:v>0.44396175543999999</c:v>
                </c:pt>
                <c:pt idx="7">
                  <c:v>0.52464065418100003</c:v>
                </c:pt>
              </c:numCache>
            </c:numRef>
          </c:xVal>
          <c:yVal>
            <c:numRef>
              <c:f>Sheet4!$L$2:$L$9</c:f>
              <c:numCache>
                <c:formatCode>General</c:formatCode>
                <c:ptCount val="8"/>
                <c:pt idx="0">
                  <c:v>5.7582248480600002</c:v>
                </c:pt>
                <c:pt idx="1">
                  <c:v>9.4957255697599994</c:v>
                </c:pt>
                <c:pt idx="2">
                  <c:v>7.8625954930299997</c:v>
                </c:pt>
                <c:pt idx="3">
                  <c:v>0.387095997922</c:v>
                </c:pt>
                <c:pt idx="4">
                  <c:v>-3.57890130468</c:v>
                </c:pt>
                <c:pt idx="5">
                  <c:v>4.4257628062399998</c:v>
                </c:pt>
                <c:pt idx="6">
                  <c:v>-0.43509880182799998</c:v>
                </c:pt>
                <c:pt idx="7">
                  <c:v>2.11807403211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5EA-4522-890D-6E6DE8605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398848"/>
        <c:axId val="575396352"/>
      </c:scatterChart>
      <c:valAx>
        <c:axId val="575398848"/>
        <c:scaling>
          <c:orientation val="minMax"/>
          <c:max val="0.60000000000000009"/>
          <c:min val="0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M</a:t>
                </a:r>
              </a:p>
            </c:rich>
          </c:tx>
          <c:layout>
            <c:manualLayout>
              <c:xMode val="edge"/>
              <c:yMode val="edge"/>
              <c:x val="0.48158994053860621"/>
              <c:y val="0.93648791172899404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2400"/>
            </a:pPr>
            <a:endParaRPr lang="en-US"/>
          </a:p>
        </c:txPr>
        <c:crossAx val="575396352"/>
        <c:crosses val="autoZero"/>
        <c:crossBetween val="midCat"/>
        <c:majorUnit val="0.1"/>
      </c:valAx>
      <c:valAx>
        <c:axId val="57539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l-GR"/>
                  <a:t>α</a:t>
                </a:r>
                <a:r>
                  <a:rPr lang="en-IN"/>
                  <a:t> (⁰)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2400"/>
            </a:pPr>
            <a:endParaRPr lang="en-US"/>
          </a:p>
        </c:txPr>
        <c:crossAx val="575398848"/>
        <c:crosses val="autoZero"/>
        <c:crossBetween val="midCat"/>
        <c:majorUnit val="2"/>
      </c:valAx>
    </c:plotArea>
    <c:legend>
      <c:legendPos val="r"/>
      <c:layout>
        <c:manualLayout>
          <c:xMode val="edge"/>
          <c:yMode val="edge"/>
          <c:x val="0.65893153980752406"/>
          <c:y val="1.8342811315252259E-2"/>
          <c:w val="0.29106846019247595"/>
          <c:h val="0.1674343832020997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EDA51-BC30-4320-AF9B-789CF25BABA5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9C4B6-1DAE-4CDD-94C2-AE8FD17D3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38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3741-1C2A-434B-AC33-21D8E5B4A165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DE40-0773-4098-96DF-409A32E9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7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3741-1C2A-434B-AC33-21D8E5B4A165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DE40-0773-4098-96DF-409A32E9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47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3741-1C2A-434B-AC33-21D8E5B4A165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DE40-0773-4098-96DF-409A32E9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51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3741-1C2A-434B-AC33-21D8E5B4A165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DE40-0773-4098-96DF-409A32E9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6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3741-1C2A-434B-AC33-21D8E5B4A165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DE40-0773-4098-96DF-409A32E9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2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3741-1C2A-434B-AC33-21D8E5B4A165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DE40-0773-4098-96DF-409A32E9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3741-1C2A-434B-AC33-21D8E5B4A165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DE40-0773-4098-96DF-409A32E9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47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3741-1C2A-434B-AC33-21D8E5B4A165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DE40-0773-4098-96DF-409A32E9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67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3741-1C2A-434B-AC33-21D8E5B4A165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DE40-0773-4098-96DF-409A32E9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2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3741-1C2A-434B-AC33-21D8E5B4A165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DE40-0773-4098-96DF-409A32E9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4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3741-1C2A-434B-AC33-21D8E5B4A165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DE40-0773-4098-96DF-409A32E9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43741-1C2A-434B-AC33-21D8E5B4A165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DE40-0773-4098-96DF-409A32E9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2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ALGORITHM TO PERFORM FLUSH Air DATA SENSING </a:t>
            </a:r>
            <a:br>
              <a:rPr lang="en-IN" b="1" dirty="0" smtClean="0">
                <a:solidFill>
                  <a:srgbClr val="FF0000"/>
                </a:solidFill>
              </a:rPr>
            </a:br>
            <a:r>
              <a:rPr lang="en-IN" b="1" dirty="0" smtClean="0">
                <a:solidFill>
                  <a:srgbClr val="FF0000"/>
                </a:solidFill>
              </a:rPr>
              <a:t>(FADS)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581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marL="0" indent="0">
              <a:buNone/>
            </a:pPr>
            <a:r>
              <a:rPr lang="en-IN" u="sng" dirty="0" smtClean="0"/>
              <a:t>Relating 2D Box to 1D slot</a:t>
            </a:r>
          </a:p>
          <a:p>
            <a:pPr marL="0" indent="0">
              <a:buNone/>
            </a:pPr>
            <a:endParaRPr lang="en-IN" u="sng" dirty="0"/>
          </a:p>
        </p:txBody>
      </p:sp>
      <p:sp>
        <p:nvSpPr>
          <p:cNvPr id="4" name="Rectangle 3"/>
          <p:cNvSpPr/>
          <p:nvPr/>
        </p:nvSpPr>
        <p:spPr>
          <a:xfrm>
            <a:off x="7901577" y="544060"/>
            <a:ext cx="2704011" cy="19724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/>
              <a:t>Box 1</a:t>
            </a:r>
          </a:p>
          <a:p>
            <a:pPr algn="ctr"/>
            <a:r>
              <a:rPr lang="en-IN" sz="2200" dirty="0" smtClean="0"/>
              <a:t>P </a:t>
            </a:r>
            <a:r>
              <a:rPr lang="en-IN" sz="2200" baseline="30000" dirty="0" smtClean="0"/>
              <a:t>i</a:t>
            </a:r>
            <a:r>
              <a:rPr lang="en-IN" sz="2200" baseline="-25000" dirty="0" smtClean="0"/>
              <a:t>bmax</a:t>
            </a:r>
            <a:endParaRPr lang="en-IN" sz="2200" dirty="0" smtClean="0"/>
          </a:p>
          <a:p>
            <a:pPr algn="ctr"/>
            <a:r>
              <a:rPr lang="en-IN" sz="2200" dirty="0"/>
              <a:t>P </a:t>
            </a:r>
            <a:r>
              <a:rPr lang="en-IN" sz="2200" baseline="30000" dirty="0" smtClean="0"/>
              <a:t>i</a:t>
            </a:r>
            <a:r>
              <a:rPr lang="en-IN" sz="2200" baseline="-25000" dirty="0" smtClean="0"/>
              <a:t>bmin</a:t>
            </a:r>
          </a:p>
          <a:p>
            <a:pPr algn="ctr"/>
            <a:endParaRPr lang="en-IN" dirty="0" smtClean="0"/>
          </a:p>
          <a:p>
            <a:pPr algn="ctr"/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867299"/>
              </p:ext>
            </p:extLst>
          </p:nvPr>
        </p:nvGraphicFramePr>
        <p:xfrm>
          <a:off x="1264194" y="336081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567935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25233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07221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94024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3340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818004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2227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08300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485089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7174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baseline="-25000" dirty="0" smtClean="0"/>
                        <a:t>min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baseline="-25000" dirty="0" smtClean="0"/>
                        <a:t>max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80695"/>
                  </a:ext>
                </a:extLst>
              </a:tr>
            </a:tbl>
          </a:graphicData>
        </a:graphic>
      </p:graphicFrame>
      <p:sp>
        <p:nvSpPr>
          <p:cNvPr id="6" name="Curved Left Arrow 5"/>
          <p:cNvSpPr/>
          <p:nvPr/>
        </p:nvSpPr>
        <p:spPr>
          <a:xfrm>
            <a:off x="9392194" y="3554592"/>
            <a:ext cx="277222" cy="7445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>
            <a:off x="978265" y="3515859"/>
            <a:ext cx="277221" cy="7445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6631" y="4122114"/>
            <a:ext cx="69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imin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832668" y="4040944"/>
            <a:ext cx="69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imax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389678" y="2861811"/>
            <a:ext cx="47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ΔP</a:t>
            </a:r>
            <a:r>
              <a:rPr lang="en-IN" baseline="-25000" dirty="0"/>
              <a:t>i</a:t>
            </a:r>
            <a:r>
              <a:rPr lang="en-IN" dirty="0"/>
              <a:t> 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261291" y="3247570"/>
            <a:ext cx="808775" cy="172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255486" y="3146416"/>
            <a:ext cx="0" cy="23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89264" y="3192248"/>
            <a:ext cx="0" cy="23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6130" y="629991"/>
            <a:ext cx="6126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will find the slots in which the box lies by using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S</a:t>
            </a:r>
            <a:r>
              <a:rPr lang="en-IN" baseline="-25000" dirty="0">
                <a:solidFill>
                  <a:srgbClr val="FF0000"/>
                </a:solidFill>
              </a:rPr>
              <a:t>min= </a:t>
            </a:r>
            <a:r>
              <a:rPr lang="en-IN" dirty="0">
                <a:solidFill>
                  <a:srgbClr val="FF0000"/>
                </a:solidFill>
              </a:rPr>
              <a:t>(P </a:t>
            </a:r>
            <a:r>
              <a:rPr lang="en-IN" baseline="30000" dirty="0">
                <a:solidFill>
                  <a:srgbClr val="FF0000"/>
                </a:solidFill>
              </a:rPr>
              <a:t>i</a:t>
            </a:r>
            <a:r>
              <a:rPr lang="en-IN" baseline="-25000" dirty="0">
                <a:solidFill>
                  <a:srgbClr val="FF0000"/>
                </a:solidFill>
              </a:rPr>
              <a:t>bmin</a:t>
            </a:r>
            <a:r>
              <a:rPr lang="en-IN" dirty="0">
                <a:solidFill>
                  <a:srgbClr val="FF0000"/>
                </a:solidFill>
              </a:rPr>
              <a:t>- P</a:t>
            </a:r>
            <a:r>
              <a:rPr lang="en-IN" baseline="-25000" dirty="0">
                <a:solidFill>
                  <a:srgbClr val="FF0000"/>
                </a:solidFill>
              </a:rPr>
              <a:t>imin</a:t>
            </a:r>
            <a:r>
              <a:rPr lang="en-IN" dirty="0">
                <a:solidFill>
                  <a:srgbClr val="FF0000"/>
                </a:solidFill>
              </a:rPr>
              <a:t>)/ ΔP</a:t>
            </a:r>
            <a:r>
              <a:rPr lang="en-IN" baseline="-25000" dirty="0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 </a:t>
            </a:r>
            <a:r>
              <a:rPr lang="en-IN" dirty="0">
                <a:solidFill>
                  <a:srgbClr val="FF0000"/>
                </a:solidFill>
              </a:rPr>
              <a:t>(lower limit of slot number )</a:t>
            </a:r>
          </a:p>
          <a:p>
            <a:r>
              <a:rPr lang="en-IN" dirty="0">
                <a:solidFill>
                  <a:srgbClr val="FF0000"/>
                </a:solidFill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S</a:t>
            </a:r>
            <a:r>
              <a:rPr lang="en-IN" baseline="-25000" dirty="0">
                <a:solidFill>
                  <a:srgbClr val="FF0000"/>
                </a:solidFill>
              </a:rPr>
              <a:t>max= </a:t>
            </a:r>
            <a:r>
              <a:rPr lang="en-IN" dirty="0">
                <a:solidFill>
                  <a:srgbClr val="FF0000"/>
                </a:solidFill>
              </a:rPr>
              <a:t>(P </a:t>
            </a:r>
            <a:r>
              <a:rPr lang="en-IN" baseline="30000" dirty="0">
                <a:solidFill>
                  <a:srgbClr val="FF0000"/>
                </a:solidFill>
              </a:rPr>
              <a:t>i</a:t>
            </a:r>
            <a:r>
              <a:rPr lang="en-IN" baseline="-25000" dirty="0">
                <a:solidFill>
                  <a:srgbClr val="FF0000"/>
                </a:solidFill>
              </a:rPr>
              <a:t>bmax</a:t>
            </a:r>
            <a:r>
              <a:rPr lang="en-IN" dirty="0">
                <a:solidFill>
                  <a:srgbClr val="FF0000"/>
                </a:solidFill>
              </a:rPr>
              <a:t>- P</a:t>
            </a:r>
            <a:r>
              <a:rPr lang="en-IN" baseline="-25000" dirty="0">
                <a:solidFill>
                  <a:srgbClr val="FF0000"/>
                </a:solidFill>
              </a:rPr>
              <a:t>imin</a:t>
            </a:r>
            <a:r>
              <a:rPr lang="en-IN" dirty="0">
                <a:solidFill>
                  <a:srgbClr val="FF0000"/>
                </a:solidFill>
              </a:rPr>
              <a:t>)/ ΔP</a:t>
            </a:r>
            <a:r>
              <a:rPr lang="en-IN" baseline="-25000" dirty="0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  </a:t>
            </a:r>
            <a:r>
              <a:rPr lang="en-IN" dirty="0">
                <a:solidFill>
                  <a:srgbClr val="FF0000"/>
                </a:solidFill>
              </a:rPr>
              <a:t>(upper  limit of slot number 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Box will lie from slot S</a:t>
            </a:r>
            <a:r>
              <a:rPr lang="en-IN" baseline="-25000" dirty="0">
                <a:solidFill>
                  <a:srgbClr val="FF0000"/>
                </a:solidFill>
              </a:rPr>
              <a:t>min</a:t>
            </a:r>
            <a:r>
              <a:rPr lang="en-IN" dirty="0">
                <a:solidFill>
                  <a:srgbClr val="FF0000"/>
                </a:solidFill>
              </a:rPr>
              <a:t> to S</a:t>
            </a:r>
            <a:r>
              <a:rPr lang="en-IN" baseline="-25000" dirty="0">
                <a:solidFill>
                  <a:srgbClr val="FF0000"/>
                </a:solidFill>
              </a:rPr>
              <a:t>max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355703" y="1668736"/>
            <a:ext cx="4545874" cy="1593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45829" y="1668736"/>
            <a:ext cx="457200" cy="169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78264" y="4445279"/>
            <a:ext cx="1079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Example</a:t>
            </a:r>
          </a:p>
          <a:p>
            <a:r>
              <a:rPr lang="en-IN" dirty="0" smtClean="0"/>
              <a:t>Finding out slot range for port </a:t>
            </a:r>
            <a:r>
              <a:rPr lang="en-IN" dirty="0" err="1" smtClean="0"/>
              <a:t>i</a:t>
            </a:r>
            <a:r>
              <a:rPr lang="en-IN" dirty="0" smtClean="0"/>
              <a:t>=4 , and box =1 where we have , P </a:t>
            </a:r>
            <a:r>
              <a:rPr lang="en-IN" baseline="30000" dirty="0"/>
              <a:t>4</a:t>
            </a:r>
            <a:r>
              <a:rPr lang="en-IN" baseline="-25000" dirty="0" smtClean="0"/>
              <a:t>bmin</a:t>
            </a:r>
            <a:r>
              <a:rPr lang="en-IN" dirty="0" smtClean="0"/>
              <a:t>=   100269.48 , P </a:t>
            </a:r>
            <a:r>
              <a:rPr lang="en-IN" baseline="30000" dirty="0"/>
              <a:t>4</a:t>
            </a:r>
            <a:r>
              <a:rPr lang="en-IN" baseline="-25000" dirty="0" smtClean="0"/>
              <a:t>bmax</a:t>
            </a:r>
            <a:r>
              <a:rPr lang="en-IN" dirty="0" smtClean="0"/>
              <a:t>=101095.9  </a:t>
            </a:r>
            <a:endParaRPr lang="en-IN" dirty="0"/>
          </a:p>
          <a:p>
            <a:r>
              <a:rPr lang="en-IN" dirty="0" smtClean="0"/>
              <a:t> P</a:t>
            </a:r>
            <a:r>
              <a:rPr lang="en-IN" baseline="-25000" dirty="0" smtClean="0"/>
              <a:t>4min</a:t>
            </a:r>
            <a:r>
              <a:rPr lang="en-IN" dirty="0" smtClean="0"/>
              <a:t>=</a:t>
            </a:r>
            <a:r>
              <a:rPr lang="en-IN" dirty="0"/>
              <a:t> </a:t>
            </a:r>
            <a:r>
              <a:rPr lang="en-IN" dirty="0" smtClean="0"/>
              <a:t>88345.06847  &amp; ΔP</a:t>
            </a:r>
            <a:r>
              <a:rPr lang="en-IN" baseline="-25000" dirty="0"/>
              <a:t>4</a:t>
            </a:r>
            <a:r>
              <a:rPr lang="en-IN" dirty="0" smtClean="0"/>
              <a:t>= 398.4625290625 </a:t>
            </a:r>
          </a:p>
          <a:p>
            <a:endParaRPr lang="en-IN" dirty="0"/>
          </a:p>
          <a:p>
            <a:r>
              <a:rPr lang="en-IN" dirty="0" smtClean="0"/>
              <a:t>S</a:t>
            </a:r>
            <a:r>
              <a:rPr lang="en-IN" baseline="-25000" dirty="0" smtClean="0"/>
              <a:t>min= </a:t>
            </a:r>
            <a:r>
              <a:rPr lang="en-IN" dirty="0" smtClean="0"/>
              <a:t>(100269.48- 88345.06847)/ 398.4625290625= 29.92605492430035≈30 </a:t>
            </a:r>
          </a:p>
          <a:p>
            <a:endParaRPr lang="en-IN" dirty="0" smtClean="0"/>
          </a:p>
          <a:p>
            <a:r>
              <a:rPr lang="en-IN" dirty="0" smtClean="0"/>
              <a:t> S</a:t>
            </a:r>
            <a:r>
              <a:rPr lang="en-IN" baseline="-25000" dirty="0" smtClean="0"/>
              <a:t>max= </a:t>
            </a:r>
            <a:r>
              <a:rPr lang="en-IN" dirty="0" smtClean="0"/>
              <a:t>(101095.9-88345.06847)/ 398.4625290625= 32 </a:t>
            </a:r>
          </a:p>
          <a:p>
            <a:r>
              <a:rPr lang="en-IN" dirty="0" smtClean="0"/>
              <a:t>So for pressure 4 Box 1 lies from slot 30 to 32.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u="sng" dirty="0" smtClean="0"/>
              <a:t>Finding Box numbers lying in a slot when a Pressure Input is Given </a:t>
            </a:r>
            <a:endParaRPr lang="en-IN" u="sng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3775097" y="2980880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Angle of attack (</a:t>
            </a:r>
            <a:r>
              <a:rPr lang="el-GR" dirty="0" smtClean="0"/>
              <a:t>α</a:t>
            </a:r>
            <a:r>
              <a:rPr lang="en-IN" dirty="0" smtClean="0"/>
              <a:t>)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6349"/>
              </p:ext>
            </p:extLst>
          </p:nvPr>
        </p:nvGraphicFramePr>
        <p:xfrm>
          <a:off x="6278550" y="1473906"/>
          <a:ext cx="5396412" cy="439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103">
                  <a:extLst>
                    <a:ext uri="{9D8B030D-6E8A-4147-A177-3AD203B41FA5}">
                      <a16:colId xmlns:a16="http://schemas.microsoft.com/office/drawing/2014/main" val="1528775075"/>
                    </a:ext>
                  </a:extLst>
                </a:gridCol>
                <a:gridCol w="1349103">
                  <a:extLst>
                    <a:ext uri="{9D8B030D-6E8A-4147-A177-3AD203B41FA5}">
                      <a16:colId xmlns:a16="http://schemas.microsoft.com/office/drawing/2014/main" val="4130250578"/>
                    </a:ext>
                  </a:extLst>
                </a:gridCol>
                <a:gridCol w="1349103">
                  <a:extLst>
                    <a:ext uri="{9D8B030D-6E8A-4147-A177-3AD203B41FA5}">
                      <a16:colId xmlns:a16="http://schemas.microsoft.com/office/drawing/2014/main" val="4058493041"/>
                    </a:ext>
                  </a:extLst>
                </a:gridCol>
                <a:gridCol w="1349103">
                  <a:extLst>
                    <a:ext uri="{9D8B030D-6E8A-4147-A177-3AD203B41FA5}">
                      <a16:colId xmlns:a16="http://schemas.microsoft.com/office/drawing/2014/main" val="1237973192"/>
                    </a:ext>
                  </a:extLst>
                </a:gridCol>
              </a:tblGrid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49926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925297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797571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17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189297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51715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324210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96776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 1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3059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8532" y="1348614"/>
            <a:ext cx="9064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12</a:t>
            </a:r>
          </a:p>
          <a:p>
            <a:endParaRPr lang="en-IN" dirty="0" smtClean="0"/>
          </a:p>
          <a:p>
            <a:r>
              <a:rPr lang="en-IN" dirty="0" smtClean="0"/>
              <a:t>10</a:t>
            </a:r>
          </a:p>
          <a:p>
            <a:endParaRPr lang="en-IN" dirty="0"/>
          </a:p>
          <a:p>
            <a:r>
              <a:rPr lang="en-IN" dirty="0" smtClean="0"/>
              <a:t>8</a:t>
            </a:r>
          </a:p>
          <a:p>
            <a:endParaRPr lang="en-IN" dirty="0" smtClean="0"/>
          </a:p>
          <a:p>
            <a:r>
              <a:rPr lang="en-IN" dirty="0" smtClean="0"/>
              <a:t>6</a:t>
            </a:r>
          </a:p>
          <a:p>
            <a:endParaRPr lang="en-IN" dirty="0" smtClean="0"/>
          </a:p>
          <a:p>
            <a:r>
              <a:rPr lang="en-IN" dirty="0" smtClean="0"/>
              <a:t>4</a:t>
            </a:r>
          </a:p>
          <a:p>
            <a:endParaRPr lang="en-IN" dirty="0" smtClean="0"/>
          </a:p>
          <a:p>
            <a:r>
              <a:rPr lang="en-IN" dirty="0" smtClean="0"/>
              <a:t>2</a:t>
            </a:r>
          </a:p>
          <a:p>
            <a:endParaRPr lang="en-IN" dirty="0" smtClean="0"/>
          </a:p>
          <a:p>
            <a:r>
              <a:rPr lang="en-IN" dirty="0" smtClean="0"/>
              <a:t>0</a:t>
            </a:r>
          </a:p>
          <a:p>
            <a:endParaRPr lang="en-IN" dirty="0" smtClean="0"/>
          </a:p>
          <a:p>
            <a:r>
              <a:rPr lang="en-IN" dirty="0" smtClean="0"/>
              <a:t>-2</a:t>
            </a:r>
          </a:p>
          <a:p>
            <a:endParaRPr lang="en-IN" dirty="0"/>
          </a:p>
          <a:p>
            <a:r>
              <a:rPr lang="en-IN" dirty="0" smtClean="0"/>
              <a:t>-4</a:t>
            </a:r>
          </a:p>
          <a:p>
            <a:endParaRPr lang="en-I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25840" y="6426927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Mach number (M)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109458" y="5848588"/>
            <a:ext cx="573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0.2                 0.3                   0.4                    0.5                      0.6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01132" y="2236537"/>
            <a:ext cx="26126" cy="3148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354389" y="6322423"/>
            <a:ext cx="36053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208470"/>
              </p:ext>
            </p:extLst>
          </p:nvPr>
        </p:nvGraphicFramePr>
        <p:xfrm>
          <a:off x="427377" y="760986"/>
          <a:ext cx="4856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48">
                  <a:extLst>
                    <a:ext uri="{9D8B030D-6E8A-4147-A177-3AD203B41FA5}">
                      <a16:colId xmlns:a16="http://schemas.microsoft.com/office/drawing/2014/main" val="2541249584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790191660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584148746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534810860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844403574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305838541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3782966673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472799701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294552886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465989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27410"/>
                  </a:ext>
                </a:extLst>
              </a:tr>
            </a:tbl>
          </a:graphicData>
        </a:graphic>
      </p:graphicFrame>
      <p:sp>
        <p:nvSpPr>
          <p:cNvPr id="16" name="Curved Right Arrow 15"/>
          <p:cNvSpPr/>
          <p:nvPr/>
        </p:nvSpPr>
        <p:spPr>
          <a:xfrm>
            <a:off x="252448" y="905848"/>
            <a:ext cx="174929" cy="885531"/>
          </a:xfrm>
          <a:prstGeom prst="curv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6191" y="1671911"/>
            <a:ext cx="707268" cy="36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imin</a:t>
            </a:r>
            <a:endParaRPr lang="en-IN" dirty="0"/>
          </a:p>
        </p:txBody>
      </p:sp>
      <p:sp>
        <p:nvSpPr>
          <p:cNvPr id="18" name="Curved Left Arrow 17"/>
          <p:cNvSpPr/>
          <p:nvPr/>
        </p:nvSpPr>
        <p:spPr>
          <a:xfrm>
            <a:off x="5288298" y="826047"/>
            <a:ext cx="213050" cy="885531"/>
          </a:xfrm>
          <a:prstGeom prst="curvedLef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9990" y="1489029"/>
            <a:ext cx="707268" cy="36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imax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441395" y="391654"/>
            <a:ext cx="47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ΔP</a:t>
            </a:r>
            <a:r>
              <a:rPr lang="en-IN" baseline="-25000" dirty="0"/>
              <a:t>i</a:t>
            </a:r>
            <a:r>
              <a:rPr lang="en-IN" dirty="0"/>
              <a:t> </a:t>
            </a:r>
          </a:p>
        </p:txBody>
      </p:sp>
      <p:cxnSp>
        <p:nvCxnSpPr>
          <p:cNvPr id="22" name="Straight Connector 21"/>
          <p:cNvCxnSpPr>
            <a:endCxn id="20" idx="1"/>
          </p:cNvCxnSpPr>
          <p:nvPr/>
        </p:nvCxnSpPr>
        <p:spPr>
          <a:xfrm flipV="1">
            <a:off x="427377" y="576320"/>
            <a:ext cx="14018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18255" y="576320"/>
            <a:ext cx="0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7377" y="683270"/>
            <a:ext cx="4768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2028" y="2037674"/>
            <a:ext cx="4871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Pressure </a:t>
            </a:r>
            <a:r>
              <a:rPr lang="en-IN" dirty="0"/>
              <a:t>P</a:t>
            </a:r>
            <a:r>
              <a:rPr lang="en-IN" baseline="-25000" dirty="0"/>
              <a:t>i </a:t>
            </a:r>
            <a:r>
              <a:rPr lang="en-IN" dirty="0" smtClean="0"/>
              <a:t>is given then</a:t>
            </a:r>
          </a:p>
          <a:p>
            <a:r>
              <a:rPr lang="en-IN" dirty="0">
                <a:solidFill>
                  <a:srgbClr val="FF0000"/>
                </a:solidFill>
              </a:rPr>
              <a:t>S</a:t>
            </a:r>
            <a:r>
              <a:rPr lang="en-IN" baseline="-25000" dirty="0">
                <a:solidFill>
                  <a:srgbClr val="FF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=</a:t>
            </a:r>
            <a:r>
              <a:rPr lang="en-IN" baseline="-25000" dirty="0">
                <a:solidFill>
                  <a:srgbClr val="FF0000"/>
                </a:solidFill>
              </a:rPr>
              <a:t>  </a:t>
            </a:r>
            <a:r>
              <a:rPr lang="en-IN" dirty="0">
                <a:solidFill>
                  <a:srgbClr val="FF0000"/>
                </a:solidFill>
              </a:rPr>
              <a:t>(P</a:t>
            </a:r>
            <a:r>
              <a:rPr lang="en-IN" baseline="-25000" dirty="0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- P</a:t>
            </a:r>
            <a:r>
              <a:rPr lang="en-IN" baseline="-25000" dirty="0">
                <a:solidFill>
                  <a:srgbClr val="FF0000"/>
                </a:solidFill>
              </a:rPr>
              <a:t>imin</a:t>
            </a:r>
            <a:r>
              <a:rPr lang="en-IN" dirty="0">
                <a:solidFill>
                  <a:srgbClr val="FF0000"/>
                </a:solidFill>
              </a:rPr>
              <a:t>)/ ΔP</a:t>
            </a:r>
            <a:r>
              <a:rPr lang="en-IN" baseline="-25000" dirty="0">
                <a:solidFill>
                  <a:srgbClr val="FF0000"/>
                </a:solidFill>
              </a:rPr>
              <a:t>i </a:t>
            </a:r>
            <a:r>
              <a:rPr lang="en-IN" dirty="0" smtClean="0">
                <a:solidFill>
                  <a:srgbClr val="FF0000"/>
                </a:solidFill>
              </a:rPr>
              <a:t>slot number  which contains P</a:t>
            </a:r>
            <a:r>
              <a:rPr lang="en-IN" baseline="-25000" dirty="0" smtClean="0">
                <a:solidFill>
                  <a:srgbClr val="FF0000"/>
                </a:solidFill>
              </a:rPr>
              <a:t>i        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baseline="-25000" dirty="0" smtClean="0">
                <a:solidFill>
                  <a:srgbClr val="FF0000"/>
                </a:solidFill>
              </a:rPr>
              <a:t>     </a:t>
            </a:r>
          </a:p>
          <a:p>
            <a:r>
              <a:rPr lang="en-IN" dirty="0" smtClean="0"/>
              <a:t>Then there will be boxes In slot where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Pressure P</a:t>
            </a:r>
            <a:r>
              <a:rPr lang="en-IN" baseline="-25000" dirty="0" smtClean="0"/>
              <a:t>i </a:t>
            </a:r>
            <a:r>
              <a:rPr lang="en-IN" dirty="0" smtClean="0"/>
              <a:t>will lie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 smtClean="0"/>
          </a:p>
          <a:p>
            <a:endParaRPr lang="en-IN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33749" y="1131826"/>
            <a:ext cx="4219302" cy="153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20686" y="1131826"/>
            <a:ext cx="4057864" cy="204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233749" y="1131826"/>
            <a:ext cx="5473337" cy="153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233749" y="1131826"/>
            <a:ext cx="8138160" cy="90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2448" y="3422469"/>
            <a:ext cx="4846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Example</a:t>
            </a:r>
            <a:r>
              <a:rPr lang="en-IN" dirty="0" smtClean="0"/>
              <a:t> </a:t>
            </a:r>
          </a:p>
          <a:p>
            <a:r>
              <a:rPr lang="en-IN" dirty="0" smtClean="0"/>
              <a:t>If P</a:t>
            </a:r>
            <a:r>
              <a:rPr lang="en-IN" baseline="-25000" dirty="0" smtClean="0"/>
              <a:t>4</a:t>
            </a:r>
            <a:r>
              <a:rPr lang="en-IN" dirty="0" smtClean="0"/>
              <a:t>=100900, P</a:t>
            </a:r>
            <a:r>
              <a:rPr lang="en-IN" baseline="-25000" dirty="0" smtClean="0"/>
              <a:t>4min</a:t>
            </a:r>
            <a:r>
              <a:rPr lang="en-IN" dirty="0" smtClean="0"/>
              <a:t>= 88345.06847  &amp; ΔP</a:t>
            </a:r>
            <a:r>
              <a:rPr lang="en-IN" baseline="-25000" dirty="0" smtClean="0"/>
              <a:t>4</a:t>
            </a:r>
            <a:r>
              <a:rPr lang="en-IN" dirty="0" smtClean="0"/>
              <a:t>= 398.4625290625 then </a:t>
            </a:r>
          </a:p>
          <a:p>
            <a:r>
              <a:rPr lang="en-IN" dirty="0" smtClean="0"/>
              <a:t>S</a:t>
            </a:r>
            <a:r>
              <a:rPr lang="en-IN" baseline="-25000" dirty="0" smtClean="0"/>
              <a:t>n</a:t>
            </a:r>
            <a:r>
              <a:rPr lang="en-IN" dirty="0" smtClean="0"/>
              <a:t>= (100900- 88345.06847)/ 398.4625290625</a:t>
            </a:r>
          </a:p>
          <a:p>
            <a:r>
              <a:rPr lang="en-IN" dirty="0"/>
              <a:t> </a:t>
            </a:r>
            <a:r>
              <a:rPr lang="en-IN" dirty="0" smtClean="0"/>
              <a:t>   = 31.50843709078281 ≈ 32 </a:t>
            </a:r>
          </a:p>
          <a:p>
            <a:r>
              <a:rPr lang="en-IN" dirty="0" smtClean="0"/>
              <a:t>So now boxes in which P</a:t>
            </a:r>
            <a:r>
              <a:rPr lang="en-IN" baseline="-25000" dirty="0" smtClean="0"/>
              <a:t>4</a:t>
            </a:r>
            <a:r>
              <a:rPr lang="en-IN" dirty="0" smtClean="0"/>
              <a:t> will lie will be in slot 32 </a:t>
            </a:r>
            <a:r>
              <a:rPr lang="en-IN" dirty="0" err="1" smtClean="0"/>
              <a:t>i.e</a:t>
            </a:r>
            <a:r>
              <a:rPr lang="en-IN" dirty="0" smtClean="0"/>
              <a:t> Box1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4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" y="0"/>
            <a:ext cx="10515600" cy="745218"/>
          </a:xfrm>
        </p:spPr>
        <p:txBody>
          <a:bodyPr>
            <a:normAutofit/>
          </a:bodyPr>
          <a:lstStyle/>
          <a:p>
            <a:r>
              <a:rPr lang="en-IN" sz="3200" b="1" u="sng" dirty="0" smtClean="0"/>
              <a:t>Example to find a common box for 5 pressure values </a:t>
            </a:r>
            <a:endParaRPr lang="en-IN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" y="640080"/>
            <a:ext cx="12046132" cy="596972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502083"/>
              </p:ext>
            </p:extLst>
          </p:nvPr>
        </p:nvGraphicFramePr>
        <p:xfrm>
          <a:off x="6278550" y="1473906"/>
          <a:ext cx="5396412" cy="439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103">
                  <a:extLst>
                    <a:ext uri="{9D8B030D-6E8A-4147-A177-3AD203B41FA5}">
                      <a16:colId xmlns:a16="http://schemas.microsoft.com/office/drawing/2014/main" val="1528775075"/>
                    </a:ext>
                  </a:extLst>
                </a:gridCol>
                <a:gridCol w="1349103">
                  <a:extLst>
                    <a:ext uri="{9D8B030D-6E8A-4147-A177-3AD203B41FA5}">
                      <a16:colId xmlns:a16="http://schemas.microsoft.com/office/drawing/2014/main" val="4130250578"/>
                    </a:ext>
                  </a:extLst>
                </a:gridCol>
                <a:gridCol w="1349103">
                  <a:extLst>
                    <a:ext uri="{9D8B030D-6E8A-4147-A177-3AD203B41FA5}">
                      <a16:colId xmlns:a16="http://schemas.microsoft.com/office/drawing/2014/main" val="4058493041"/>
                    </a:ext>
                  </a:extLst>
                </a:gridCol>
                <a:gridCol w="1349103">
                  <a:extLst>
                    <a:ext uri="{9D8B030D-6E8A-4147-A177-3AD203B41FA5}">
                      <a16:colId xmlns:a16="http://schemas.microsoft.com/office/drawing/2014/main" val="1237973192"/>
                    </a:ext>
                  </a:extLst>
                </a:gridCol>
              </a:tblGrid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49926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25297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797571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17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89297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051715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324210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796776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 1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3059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38532" y="1348614"/>
            <a:ext cx="9064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12</a:t>
            </a:r>
          </a:p>
          <a:p>
            <a:endParaRPr lang="en-IN" dirty="0" smtClean="0"/>
          </a:p>
          <a:p>
            <a:r>
              <a:rPr lang="en-IN" dirty="0" smtClean="0"/>
              <a:t>10</a:t>
            </a:r>
          </a:p>
          <a:p>
            <a:endParaRPr lang="en-IN" dirty="0"/>
          </a:p>
          <a:p>
            <a:r>
              <a:rPr lang="en-IN" dirty="0" smtClean="0"/>
              <a:t>8</a:t>
            </a:r>
          </a:p>
          <a:p>
            <a:endParaRPr lang="en-IN" dirty="0" smtClean="0"/>
          </a:p>
          <a:p>
            <a:r>
              <a:rPr lang="en-IN" dirty="0" smtClean="0"/>
              <a:t>6</a:t>
            </a:r>
          </a:p>
          <a:p>
            <a:endParaRPr lang="en-IN" dirty="0" smtClean="0"/>
          </a:p>
          <a:p>
            <a:r>
              <a:rPr lang="en-IN" dirty="0" smtClean="0"/>
              <a:t>4</a:t>
            </a:r>
          </a:p>
          <a:p>
            <a:endParaRPr lang="en-IN" dirty="0" smtClean="0"/>
          </a:p>
          <a:p>
            <a:r>
              <a:rPr lang="en-IN" dirty="0" smtClean="0"/>
              <a:t>2</a:t>
            </a:r>
          </a:p>
          <a:p>
            <a:endParaRPr lang="en-IN" dirty="0" smtClean="0"/>
          </a:p>
          <a:p>
            <a:r>
              <a:rPr lang="en-IN" dirty="0" smtClean="0"/>
              <a:t>0</a:t>
            </a:r>
          </a:p>
          <a:p>
            <a:endParaRPr lang="en-IN" dirty="0" smtClean="0"/>
          </a:p>
          <a:p>
            <a:r>
              <a:rPr lang="en-IN" dirty="0" smtClean="0"/>
              <a:t>-2</a:t>
            </a:r>
          </a:p>
          <a:p>
            <a:endParaRPr lang="en-IN" dirty="0"/>
          </a:p>
          <a:p>
            <a:r>
              <a:rPr lang="en-IN" dirty="0" smtClean="0"/>
              <a:t>-4</a:t>
            </a:r>
          </a:p>
          <a:p>
            <a:endParaRPr lang="en-I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09458" y="5848588"/>
            <a:ext cx="573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0.2                 0.3                   0.4                    0.5                      0.6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089040" y="299625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Angle of attack (</a:t>
            </a:r>
            <a:r>
              <a:rPr lang="el-GR" dirty="0" smtClean="0"/>
              <a:t>α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525840" y="6426927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Mach number (M)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01132" y="2236537"/>
            <a:ext cx="26126" cy="3148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354389" y="6322423"/>
            <a:ext cx="36053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65426"/>
              </p:ext>
            </p:extLst>
          </p:nvPr>
        </p:nvGraphicFramePr>
        <p:xfrm>
          <a:off x="176560" y="720979"/>
          <a:ext cx="4856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48">
                  <a:extLst>
                    <a:ext uri="{9D8B030D-6E8A-4147-A177-3AD203B41FA5}">
                      <a16:colId xmlns:a16="http://schemas.microsoft.com/office/drawing/2014/main" val="2541249584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790191660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584148746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534810860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844403574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305838541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3782966673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472799701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294552886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465989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2741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62888"/>
              </p:ext>
            </p:extLst>
          </p:nvPr>
        </p:nvGraphicFramePr>
        <p:xfrm>
          <a:off x="191481" y="1212821"/>
          <a:ext cx="485648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5648">
                  <a:extLst>
                    <a:ext uri="{9D8B030D-6E8A-4147-A177-3AD203B41FA5}">
                      <a16:colId xmlns:a16="http://schemas.microsoft.com/office/drawing/2014/main" val="2541249584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790191660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584148746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534810860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844403574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305838541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3782966673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472799701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294552886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465989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baseline="-25000" dirty="0" smtClean="0"/>
                        <a:t>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2741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01181"/>
              </p:ext>
            </p:extLst>
          </p:nvPr>
        </p:nvGraphicFramePr>
        <p:xfrm>
          <a:off x="191481" y="1731899"/>
          <a:ext cx="485648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5648">
                  <a:extLst>
                    <a:ext uri="{9D8B030D-6E8A-4147-A177-3AD203B41FA5}">
                      <a16:colId xmlns:a16="http://schemas.microsoft.com/office/drawing/2014/main" val="2541249584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790191660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584148746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534810860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844403574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305838541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3782966673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472799701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294552886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465989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baseline="-25000" dirty="0" smtClean="0"/>
                        <a:t>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2741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03609"/>
              </p:ext>
            </p:extLst>
          </p:nvPr>
        </p:nvGraphicFramePr>
        <p:xfrm>
          <a:off x="203483" y="2241706"/>
          <a:ext cx="48564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5648">
                  <a:extLst>
                    <a:ext uri="{9D8B030D-6E8A-4147-A177-3AD203B41FA5}">
                      <a16:colId xmlns:a16="http://schemas.microsoft.com/office/drawing/2014/main" val="2541249584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790191660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584148746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534810860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844403574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305838541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3782966673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472799701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294552886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465989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baseline="-25000" dirty="0" smtClean="0"/>
                        <a:t>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2741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047206"/>
              </p:ext>
            </p:extLst>
          </p:nvPr>
        </p:nvGraphicFramePr>
        <p:xfrm>
          <a:off x="191481" y="2810084"/>
          <a:ext cx="485648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5648">
                  <a:extLst>
                    <a:ext uri="{9D8B030D-6E8A-4147-A177-3AD203B41FA5}">
                      <a16:colId xmlns:a16="http://schemas.microsoft.com/office/drawing/2014/main" val="2541249584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790191660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584148746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534810860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844403574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305838541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3782966673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472799701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294552886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465989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baseline="-25000" dirty="0" smtClean="0"/>
                        <a:t>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2741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123699" y="696435"/>
            <a:ext cx="40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/>
              <a:t>1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107654" y="1173112"/>
            <a:ext cx="38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2</a:t>
            </a: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5047961" y="1744322"/>
            <a:ext cx="4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/>
              <a:t>3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010067" y="2221155"/>
            <a:ext cx="43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4</a:t>
            </a:r>
            <a:r>
              <a:rPr lang="en-IN" dirty="0" smtClean="0"/>
              <a:t>   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020292" y="2783005"/>
            <a:ext cx="45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/>
              <a:t>5</a:t>
            </a: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39054"/>
              </p:ext>
            </p:extLst>
          </p:nvPr>
        </p:nvGraphicFramePr>
        <p:xfrm>
          <a:off x="68840" y="3887770"/>
          <a:ext cx="5054859" cy="24903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9149">
                  <a:extLst>
                    <a:ext uri="{9D8B030D-6E8A-4147-A177-3AD203B41FA5}">
                      <a16:colId xmlns:a16="http://schemas.microsoft.com/office/drawing/2014/main" val="2287369581"/>
                    </a:ext>
                  </a:extLst>
                </a:gridCol>
                <a:gridCol w="3255710">
                  <a:extLst>
                    <a:ext uri="{9D8B030D-6E8A-4147-A177-3AD203B41FA5}">
                      <a16:colId xmlns:a16="http://schemas.microsoft.com/office/drawing/2014/main" val="2981711049"/>
                    </a:ext>
                  </a:extLst>
                </a:gridCol>
              </a:tblGrid>
              <a:tr h="379195">
                <a:tc>
                  <a:txBody>
                    <a:bodyPr/>
                    <a:lstStyle/>
                    <a:p>
                      <a:r>
                        <a:rPr lang="en-IN" dirty="0" smtClean="0"/>
                        <a:t>Pressure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Boxes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08912"/>
                  </a:ext>
                </a:extLst>
              </a:tr>
              <a:tr h="379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 smtClean="0"/>
                        <a:t>P</a:t>
                      </a:r>
                      <a:r>
                        <a:rPr lang="en-IN" sz="1500" baseline="-25000" dirty="0" smtClean="0"/>
                        <a:t>1</a:t>
                      </a:r>
                      <a:r>
                        <a:rPr lang="en-IN" sz="1500" dirty="0" smtClean="0"/>
                        <a:t>   =101005.992654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1,2,15,16,</a:t>
                      </a: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en-IN" dirty="0" smtClean="0"/>
                        <a:t>,19,20,21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75583"/>
                  </a:ext>
                </a:extLst>
              </a:tr>
              <a:tr h="379195">
                <a:tc>
                  <a:txBody>
                    <a:bodyPr/>
                    <a:lstStyle/>
                    <a:p>
                      <a:r>
                        <a:rPr lang="en-IN" sz="1500" dirty="0" smtClean="0"/>
                        <a:t>P</a:t>
                      </a:r>
                      <a:r>
                        <a:rPr lang="en-IN" sz="1500" baseline="-25000" dirty="0" smtClean="0"/>
                        <a:t>2</a:t>
                      </a:r>
                      <a:r>
                        <a:rPr lang="en-IN" sz="1500" dirty="0" smtClean="0"/>
                        <a:t>   =86124.4920577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17,24,25,32,15,</a:t>
                      </a: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en-IN" dirty="0" smtClean="0"/>
                        <a:t>,11,14,12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63968"/>
                  </a:ext>
                </a:extLst>
              </a:tr>
              <a:tr h="379195">
                <a:tc>
                  <a:txBody>
                    <a:bodyPr/>
                    <a:lstStyle/>
                    <a:p>
                      <a:r>
                        <a:rPr lang="en-IN" sz="1500" dirty="0" smtClean="0"/>
                        <a:t>P</a:t>
                      </a:r>
                      <a:r>
                        <a:rPr lang="en-IN" sz="1500" baseline="-25000" dirty="0" smtClean="0"/>
                        <a:t>3</a:t>
                      </a:r>
                      <a:r>
                        <a:rPr lang="en-IN" sz="1500" dirty="0" smtClean="0"/>
                        <a:t>   =107892.930975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15,</a:t>
                      </a: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en-IN" dirty="0" smtClean="0"/>
                        <a:t>,23,26,31,14,12,13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53749"/>
                  </a:ext>
                </a:extLst>
              </a:tr>
              <a:tr h="379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 smtClean="0"/>
                        <a:t>P</a:t>
                      </a:r>
                      <a:r>
                        <a:rPr lang="en-IN" sz="1500" baseline="-25000" dirty="0" smtClean="0"/>
                        <a:t>4</a:t>
                      </a:r>
                      <a:r>
                        <a:rPr lang="en-IN" sz="1500" dirty="0" smtClean="0"/>
                        <a:t>  =97540.108370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24,25,32,10,15,</a:t>
                      </a: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en-IN" dirty="0" smtClean="0"/>
                        <a:t>,23,6,11,4,5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19717"/>
                  </a:ext>
                </a:extLst>
              </a:tr>
              <a:tr h="379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 smtClean="0"/>
                        <a:t>P</a:t>
                      </a:r>
                      <a:r>
                        <a:rPr lang="en-IN" sz="1500" baseline="-25000" dirty="0" smtClean="0"/>
                        <a:t>5</a:t>
                      </a:r>
                      <a:r>
                        <a:rPr lang="en-IN" sz="1500" dirty="0" smtClean="0"/>
                        <a:t>  =101108.04109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14,24,</a:t>
                      </a:r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en-IN" dirty="0" smtClean="0"/>
                        <a:t>,19,20,21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98415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8347166" y="881101"/>
            <a:ext cx="914400" cy="2299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261566" y="462488"/>
            <a:ext cx="233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Common box= 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6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74" y="103869"/>
            <a:ext cx="10515600" cy="444771"/>
          </a:xfrm>
        </p:spPr>
        <p:txBody>
          <a:bodyPr>
            <a:no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</a:rPr>
              <a:t>3.Applying Bilinear Interpolation  </a:t>
            </a:r>
            <a:endParaRPr lang="en-IN" sz="28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548640"/>
            <a:ext cx="12192000" cy="630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Formula derived from Bilinear Interpolation to calculate  Mach-Number (M) and angle of attack (</a:t>
            </a:r>
            <a:r>
              <a:rPr lang="el-GR" sz="2000" dirty="0" smtClean="0"/>
              <a:t>α</a:t>
            </a:r>
            <a:r>
              <a:rPr lang="en-IN" sz="2000" dirty="0" smtClean="0"/>
              <a:t>) for two pressure input, which are supposed to be obtained at same M &amp; </a:t>
            </a:r>
            <a:r>
              <a:rPr lang="el-GR" sz="2000" dirty="0" smtClean="0"/>
              <a:t>α</a:t>
            </a:r>
            <a:endParaRPr lang="en-IN" sz="2000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F0"/>
                </a:solidFill>
              </a:rPr>
              <a:t>P</a:t>
            </a:r>
            <a:r>
              <a:rPr lang="en-IN" baseline="-25000" dirty="0" smtClean="0">
                <a:solidFill>
                  <a:srgbClr val="00B0F0"/>
                </a:solidFill>
              </a:rPr>
              <a:t>i </a:t>
            </a:r>
            <a:r>
              <a:rPr lang="en-IN" dirty="0">
                <a:solidFill>
                  <a:srgbClr val="00B0F0"/>
                </a:solidFill>
              </a:rPr>
              <a:t>= </a:t>
            </a:r>
            <a:endParaRPr lang="en-IN" sz="20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To solve for Mach number </a:t>
            </a:r>
            <a:r>
              <a:rPr lang="en-IN" sz="2000" dirty="0" smtClean="0"/>
              <a:t>(</a:t>
            </a:r>
            <a:r>
              <a:rPr lang="en-IN" sz="2000" dirty="0" smtClean="0">
                <a:solidFill>
                  <a:srgbClr val="00B0F0"/>
                </a:solidFill>
              </a:rPr>
              <a:t>m</a:t>
            </a:r>
            <a:r>
              <a:rPr lang="en-IN" sz="2000" dirty="0" smtClean="0"/>
              <a:t>) </a:t>
            </a:r>
            <a:r>
              <a:rPr lang="en-IN" sz="2000" dirty="0" smtClean="0"/>
              <a:t>and Angle of Attack </a:t>
            </a:r>
            <a:r>
              <a:rPr lang="en-IN" sz="2000" dirty="0" smtClean="0"/>
              <a:t>(</a:t>
            </a:r>
            <a:r>
              <a:rPr lang="en-IN" sz="2000" dirty="0" smtClean="0">
                <a:solidFill>
                  <a:srgbClr val="00B0F0"/>
                </a:solidFill>
              </a:rPr>
              <a:t>a</a:t>
            </a:r>
            <a:r>
              <a:rPr lang="en-IN" sz="2000" dirty="0" smtClean="0"/>
              <a:t>)</a:t>
            </a: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smtClean="0"/>
              <a:t>we </a:t>
            </a:r>
            <a:r>
              <a:rPr lang="en-IN" sz="2000" dirty="0" smtClean="0"/>
              <a:t>need two equations which can be obtained by choosing any of two pressure values from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to P</a:t>
            </a:r>
            <a:r>
              <a:rPr lang="en-IN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en-IN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smtClean="0"/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79269" y="1998617"/>
            <a:ext cx="585822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9269" y="1476103"/>
            <a:ext cx="643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(α</a:t>
            </a:r>
            <a:r>
              <a:rPr lang="en-IN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IN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-a){(M</a:t>
            </a:r>
            <a:r>
              <a:rPr lang="en-IN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IN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-m) P</a:t>
            </a:r>
            <a:r>
              <a:rPr lang="en-IN" baseline="30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IN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+(m-M</a:t>
            </a:r>
            <a:r>
              <a:rPr lang="en-IN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IN" dirty="0" smtClean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)P</a:t>
            </a:r>
            <a:r>
              <a:rPr lang="en-IN" baseline="30000" dirty="0" smtClean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baseline="-25000" dirty="0" smtClean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IN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}+(a-α</a:t>
            </a:r>
            <a:r>
              <a:rPr lang="en-IN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IN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){(M</a:t>
            </a:r>
            <a:r>
              <a:rPr lang="en-IN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IN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-m)P</a:t>
            </a:r>
            <a:r>
              <a:rPr lang="en-IN" baseline="30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IN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+(m-M</a:t>
            </a:r>
            <a:r>
              <a:rPr lang="en-IN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IN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)P</a:t>
            </a:r>
            <a:r>
              <a:rPr lang="en-IN" baseline="30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IN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4378" y="2151800"/>
            <a:ext cx="208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(α</a:t>
            </a:r>
            <a:r>
              <a:rPr lang="en-IN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IN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α</a:t>
            </a:r>
            <a:r>
              <a:rPr lang="en-IN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IN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)( M</a:t>
            </a:r>
            <a:r>
              <a:rPr lang="en-IN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IN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M</a:t>
            </a:r>
            <a:r>
              <a:rPr lang="en-IN" baseline="-250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IN" dirty="0" smtClean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IN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956663" y="3905794"/>
            <a:ext cx="2638697" cy="2129246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Common Box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612674" y="6035040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612674" y="361662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95360" y="361662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595359" y="5971511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15841" y="5978028"/>
            <a:ext cx="94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(M</a:t>
            </a:r>
            <a:r>
              <a:rPr lang="en-IN" baseline="-25000" dirty="0"/>
              <a:t>1</a:t>
            </a:r>
            <a:r>
              <a:rPr lang="en-IN" dirty="0"/>
              <a:t>  α</a:t>
            </a:r>
            <a:r>
              <a:rPr lang="en-IN" baseline="-25000" dirty="0"/>
              <a:t>1</a:t>
            </a:r>
            <a:r>
              <a:rPr lang="en-IN" dirty="0"/>
              <a:t>)</a:t>
            </a:r>
          </a:p>
          <a:p>
            <a:r>
              <a:rPr lang="en-IN" dirty="0" smtClean="0"/>
              <a:t>     P</a:t>
            </a:r>
            <a:r>
              <a:rPr lang="en-IN" baseline="30000" dirty="0" smtClean="0"/>
              <a:t>i</a:t>
            </a:r>
            <a:r>
              <a:rPr lang="en-IN" baseline="-25000" dirty="0" smtClean="0"/>
              <a:t>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758644" y="5974189"/>
            <a:ext cx="94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</a:t>
            </a:r>
            <a:r>
              <a:rPr lang="en-IN" dirty="0" smtClean="0"/>
              <a:t>M</a:t>
            </a:r>
            <a:r>
              <a:rPr lang="en-IN" baseline="-25000" dirty="0" smtClean="0"/>
              <a:t>2</a:t>
            </a:r>
            <a:r>
              <a:rPr lang="en-IN" dirty="0" smtClean="0"/>
              <a:t>  </a:t>
            </a:r>
            <a:r>
              <a:rPr lang="en-IN" dirty="0"/>
              <a:t>α</a:t>
            </a:r>
            <a:r>
              <a:rPr lang="en-IN" baseline="-25000" dirty="0"/>
              <a:t>1</a:t>
            </a:r>
            <a:r>
              <a:rPr lang="en-IN" dirty="0"/>
              <a:t>)</a:t>
            </a:r>
          </a:p>
          <a:p>
            <a:r>
              <a:rPr lang="en-IN" dirty="0" smtClean="0"/>
              <a:t>     P</a:t>
            </a:r>
            <a:r>
              <a:rPr lang="en-IN" baseline="30000" dirty="0" smtClean="0"/>
              <a:t>i</a:t>
            </a:r>
            <a:r>
              <a:rPr lang="en-IN" baseline="-25000" dirty="0" smtClean="0"/>
              <a:t>2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758644" y="3616625"/>
            <a:ext cx="94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</a:t>
            </a:r>
            <a:r>
              <a:rPr lang="en-IN" dirty="0" smtClean="0"/>
              <a:t>M</a:t>
            </a:r>
            <a:r>
              <a:rPr lang="en-IN" baseline="-25000" dirty="0" smtClean="0"/>
              <a:t>2</a:t>
            </a:r>
            <a:r>
              <a:rPr lang="en-IN" dirty="0" smtClean="0"/>
              <a:t>  α</a:t>
            </a:r>
            <a:r>
              <a:rPr lang="en-IN" baseline="-25000" dirty="0" smtClean="0"/>
              <a:t>2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smtClean="0"/>
              <a:t>     P</a:t>
            </a:r>
            <a:r>
              <a:rPr lang="en-IN" baseline="30000" dirty="0" smtClean="0"/>
              <a:t>i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852853" y="3616625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(M</a:t>
            </a:r>
            <a:r>
              <a:rPr lang="en-IN" baseline="-25000" dirty="0"/>
              <a:t>1</a:t>
            </a:r>
            <a:r>
              <a:rPr lang="en-IN" dirty="0"/>
              <a:t>  </a:t>
            </a:r>
            <a:r>
              <a:rPr lang="en-IN" dirty="0" smtClean="0"/>
              <a:t>α</a:t>
            </a:r>
            <a:r>
              <a:rPr lang="en-IN" baseline="-25000" dirty="0" smtClean="0"/>
              <a:t>2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smtClean="0"/>
              <a:t>    P</a:t>
            </a:r>
            <a:r>
              <a:rPr lang="en-IN" baseline="30000" dirty="0" smtClean="0"/>
              <a:t>i</a:t>
            </a:r>
            <a:r>
              <a:rPr lang="en-IN" baseline="-25000" dirty="0"/>
              <a:t>4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9" name="Flowchart: Connector 18"/>
          <p:cNvSpPr/>
          <p:nvPr/>
        </p:nvSpPr>
        <p:spPr>
          <a:xfrm>
            <a:off x="7249886" y="4539956"/>
            <a:ext cx="78377" cy="1104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7347856" y="4133502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</a:t>
            </a:r>
            <a:r>
              <a:rPr lang="en-IN" dirty="0"/>
              <a:t>m</a:t>
            </a:r>
            <a:r>
              <a:rPr lang="en-IN" dirty="0" smtClean="0"/>
              <a:t>  a)</a:t>
            </a:r>
            <a:endParaRPr lang="en-IN" dirty="0"/>
          </a:p>
          <a:p>
            <a:r>
              <a:rPr lang="en-IN" dirty="0" smtClean="0"/>
              <a:t>    P</a:t>
            </a:r>
            <a:r>
              <a:rPr lang="en-IN" baseline="-25000" dirty="0"/>
              <a:t>i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6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u="sng" dirty="0" smtClean="0"/>
              <a:t>Example for Application of Bilinear Interpolation to solve for Mach number(m) and angle of Attack(a)</a:t>
            </a:r>
          </a:p>
          <a:p>
            <a:r>
              <a:rPr lang="en-IN" sz="2200" dirty="0" smtClean="0"/>
              <a:t>Since we have five Pressure values it will lead to (five equations to solve for two variable) </a:t>
            </a:r>
            <a:r>
              <a:rPr lang="en-IN" sz="2200" dirty="0" smtClean="0">
                <a:solidFill>
                  <a:srgbClr val="00B0F0"/>
                </a:solidFill>
              </a:rPr>
              <a:t>Overdetermined system </a:t>
            </a:r>
            <a:r>
              <a:rPr lang="en-IN" sz="2200" dirty="0" smtClean="0"/>
              <a:t>of equations  so we will take each possible pair of Pressures and average the result for m and a .</a:t>
            </a:r>
          </a:p>
          <a:p>
            <a:pPr marL="0" indent="0">
              <a:buNone/>
            </a:pPr>
            <a:r>
              <a:rPr lang="en-IN" sz="2200" u="sng" dirty="0" smtClean="0"/>
              <a:t>For pressure values </a:t>
            </a:r>
            <a:r>
              <a:rPr lang="en-IN" sz="2200" dirty="0" smtClean="0"/>
              <a:t>: </a:t>
            </a:r>
          </a:p>
          <a:p>
            <a:pPr marL="0" indent="0">
              <a:buNone/>
            </a:pPr>
            <a:r>
              <a:rPr lang="en-IN" sz="2000" dirty="0" smtClean="0"/>
              <a:t>P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  =101005.992654 </a:t>
            </a:r>
          </a:p>
          <a:p>
            <a:pPr marL="0" indent="0">
              <a:buNone/>
            </a:pPr>
            <a:r>
              <a:rPr lang="en-IN" sz="2000" dirty="0" smtClean="0"/>
              <a:t>P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   =86124.4920577 </a:t>
            </a:r>
          </a:p>
          <a:p>
            <a:pPr marL="0" indent="0">
              <a:buNone/>
            </a:pPr>
            <a:r>
              <a:rPr lang="en-IN" sz="2000" dirty="0" smtClean="0"/>
              <a:t> P</a:t>
            </a:r>
            <a:r>
              <a:rPr lang="en-IN" sz="2000" baseline="-25000" dirty="0" smtClean="0"/>
              <a:t>3</a:t>
            </a:r>
            <a:r>
              <a:rPr lang="en-IN" sz="2000" dirty="0" smtClean="0"/>
              <a:t>   =107892.930975 </a:t>
            </a:r>
          </a:p>
          <a:p>
            <a:pPr marL="0" indent="0">
              <a:buNone/>
            </a:pPr>
            <a:r>
              <a:rPr lang="en-IN" sz="2000" dirty="0" smtClean="0"/>
              <a:t> P</a:t>
            </a:r>
            <a:r>
              <a:rPr lang="en-IN" sz="2000" baseline="-25000" dirty="0" smtClean="0"/>
              <a:t>4</a:t>
            </a:r>
            <a:r>
              <a:rPr lang="en-IN" sz="2000" dirty="0" smtClean="0"/>
              <a:t>  =97540.108370</a:t>
            </a:r>
          </a:p>
          <a:p>
            <a:pPr marL="0" indent="0">
              <a:buNone/>
            </a:pPr>
            <a:r>
              <a:rPr lang="en-IN" sz="2000" dirty="0" smtClean="0"/>
              <a:t>P</a:t>
            </a:r>
            <a:r>
              <a:rPr lang="en-IN" sz="2000" baseline="-25000" dirty="0"/>
              <a:t>5</a:t>
            </a:r>
            <a:r>
              <a:rPr lang="en-IN" sz="2000" dirty="0" smtClean="0"/>
              <a:t>  =101108.04109 </a:t>
            </a:r>
          </a:p>
          <a:p>
            <a:pPr marL="0" indent="0">
              <a:buNone/>
            </a:pPr>
            <a:r>
              <a:rPr lang="en-IN" sz="2000" dirty="0" smtClean="0"/>
              <a:t> common box =18 ,</a:t>
            </a:r>
          </a:p>
          <a:p>
            <a:pPr marL="0" indent="0">
              <a:buNone/>
            </a:pPr>
            <a:r>
              <a:rPr lang="en-IN" sz="2000" dirty="0" smtClean="0"/>
              <a:t>After Averaging all the m and a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00B0F0"/>
                </a:solidFill>
              </a:rPr>
              <a:t>m=0.325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00B0F0"/>
                </a:solidFill>
              </a:rPr>
              <a:t>a= 4.5</a:t>
            </a:r>
            <a:endParaRPr lang="en-IN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200" dirty="0" smtClean="0"/>
          </a:p>
          <a:p>
            <a:pPr marL="0" indent="0">
              <a:buNone/>
            </a:pPr>
            <a:endParaRPr lang="en-IN" sz="2200" dirty="0" smtClean="0"/>
          </a:p>
          <a:p>
            <a:pPr marL="0" indent="0">
              <a:buNone/>
            </a:pPr>
            <a:endParaRPr lang="en-IN" u="sng" dirty="0"/>
          </a:p>
        </p:txBody>
      </p:sp>
      <p:sp>
        <p:nvSpPr>
          <p:cNvPr id="4" name="Rectangle 3"/>
          <p:cNvSpPr/>
          <p:nvPr/>
        </p:nvSpPr>
        <p:spPr>
          <a:xfrm>
            <a:off x="7001691" y="2873829"/>
            <a:ext cx="2116183" cy="19594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Common box=18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675120" y="4861169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1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17874" y="4833257"/>
            <a:ext cx="22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17874" y="2689163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11982" y="2689163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4741" y="4795854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(0.3  4)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333410" y="4833257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(0.4  4)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344297" y="2704012"/>
            <a:ext cx="91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(0.4  6)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871754" y="2808514"/>
            <a:ext cx="96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(0.3  6)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4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8" y="91441"/>
            <a:ext cx="8188234" cy="613953"/>
          </a:xfrm>
        </p:spPr>
        <p:txBody>
          <a:bodyPr>
            <a:normAutofit/>
          </a:bodyPr>
          <a:lstStyle/>
          <a:p>
            <a:r>
              <a:rPr lang="en-IN" sz="2800" b="1" u="sng" dirty="0" smtClean="0"/>
              <a:t>Mach number and angle of attack used for Simulation: </a:t>
            </a:r>
            <a:endParaRPr lang="en-IN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2" y="705394"/>
            <a:ext cx="11996058" cy="614132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Random Pair of Mach Number (M)  and Angle of attack </a:t>
            </a:r>
            <a:r>
              <a:rPr lang="en-IN" sz="2000" dirty="0"/>
              <a:t>(</a:t>
            </a:r>
            <a:r>
              <a:rPr lang="el-GR" sz="2000" dirty="0"/>
              <a:t>α</a:t>
            </a:r>
            <a:r>
              <a:rPr lang="en-IN" sz="2000" dirty="0" smtClean="0"/>
              <a:t>) are generated using  </a:t>
            </a:r>
            <a:r>
              <a:rPr lang="en-IN" sz="2000" dirty="0" err="1" smtClean="0">
                <a:solidFill>
                  <a:srgbClr val="FF0000"/>
                </a:solidFill>
              </a:rPr>
              <a:t>Matlab</a:t>
            </a:r>
            <a:r>
              <a:rPr lang="en-IN" sz="2000" dirty="0" smtClean="0">
                <a:solidFill>
                  <a:srgbClr val="FF0000"/>
                </a:solidFill>
              </a:rPr>
              <a:t>  </a:t>
            </a:r>
            <a:r>
              <a:rPr lang="en-IN" sz="2000" dirty="0" smtClean="0"/>
              <a:t>so that the whole domain gets covered .</a:t>
            </a: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94503"/>
              </p:ext>
            </p:extLst>
          </p:nvPr>
        </p:nvGraphicFramePr>
        <p:xfrm>
          <a:off x="5416399" y="1554476"/>
          <a:ext cx="6039724" cy="445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9931">
                  <a:extLst>
                    <a:ext uri="{9D8B030D-6E8A-4147-A177-3AD203B41FA5}">
                      <a16:colId xmlns:a16="http://schemas.microsoft.com/office/drawing/2014/main" val="1528775075"/>
                    </a:ext>
                  </a:extLst>
                </a:gridCol>
                <a:gridCol w="1509931">
                  <a:extLst>
                    <a:ext uri="{9D8B030D-6E8A-4147-A177-3AD203B41FA5}">
                      <a16:colId xmlns:a16="http://schemas.microsoft.com/office/drawing/2014/main" val="4130250578"/>
                    </a:ext>
                  </a:extLst>
                </a:gridCol>
                <a:gridCol w="1509931">
                  <a:extLst>
                    <a:ext uri="{9D8B030D-6E8A-4147-A177-3AD203B41FA5}">
                      <a16:colId xmlns:a16="http://schemas.microsoft.com/office/drawing/2014/main" val="4058493041"/>
                    </a:ext>
                  </a:extLst>
                </a:gridCol>
                <a:gridCol w="1509931">
                  <a:extLst>
                    <a:ext uri="{9D8B030D-6E8A-4147-A177-3AD203B41FA5}">
                      <a16:colId xmlns:a16="http://schemas.microsoft.com/office/drawing/2014/main" val="1237973192"/>
                    </a:ext>
                  </a:extLst>
                </a:gridCol>
              </a:tblGrid>
              <a:tr h="5568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49926"/>
                  </a:ext>
                </a:extLst>
              </a:tr>
              <a:tr h="5568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25297"/>
                  </a:ext>
                </a:extLst>
              </a:tr>
              <a:tr h="5568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797571"/>
                  </a:ext>
                </a:extLst>
              </a:tr>
              <a:tr h="5568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189297"/>
                  </a:ext>
                </a:extLst>
              </a:tr>
              <a:tr h="5568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51715"/>
                  </a:ext>
                </a:extLst>
              </a:tr>
              <a:tr h="5568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324210"/>
                  </a:ext>
                </a:extLst>
              </a:tr>
              <a:tr h="5568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96776"/>
                  </a:ext>
                </a:extLst>
              </a:tr>
              <a:tr h="5568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305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84943" y="1453117"/>
            <a:ext cx="9064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12</a:t>
            </a:r>
          </a:p>
          <a:p>
            <a:endParaRPr lang="en-IN" dirty="0" smtClean="0"/>
          </a:p>
          <a:p>
            <a:r>
              <a:rPr lang="en-IN" dirty="0" smtClean="0"/>
              <a:t>10</a:t>
            </a:r>
          </a:p>
          <a:p>
            <a:endParaRPr lang="en-IN" dirty="0"/>
          </a:p>
          <a:p>
            <a:r>
              <a:rPr lang="en-IN" dirty="0" smtClean="0"/>
              <a:t>8</a:t>
            </a:r>
          </a:p>
          <a:p>
            <a:endParaRPr lang="en-IN" dirty="0" smtClean="0"/>
          </a:p>
          <a:p>
            <a:r>
              <a:rPr lang="en-IN" dirty="0" smtClean="0"/>
              <a:t>6</a:t>
            </a:r>
          </a:p>
          <a:p>
            <a:endParaRPr lang="en-IN" dirty="0" smtClean="0"/>
          </a:p>
          <a:p>
            <a:r>
              <a:rPr lang="en-IN" dirty="0" smtClean="0"/>
              <a:t>4</a:t>
            </a:r>
          </a:p>
          <a:p>
            <a:endParaRPr lang="en-IN" dirty="0" smtClean="0"/>
          </a:p>
          <a:p>
            <a:r>
              <a:rPr lang="en-IN" dirty="0" smtClean="0"/>
              <a:t>2</a:t>
            </a:r>
          </a:p>
          <a:p>
            <a:endParaRPr lang="en-IN" dirty="0" smtClean="0"/>
          </a:p>
          <a:p>
            <a:r>
              <a:rPr lang="en-IN" dirty="0" smtClean="0"/>
              <a:t>0</a:t>
            </a:r>
          </a:p>
          <a:p>
            <a:endParaRPr lang="en-IN" dirty="0" smtClean="0"/>
          </a:p>
          <a:p>
            <a:r>
              <a:rPr lang="en-IN" dirty="0" smtClean="0"/>
              <a:t>-2</a:t>
            </a:r>
          </a:p>
          <a:p>
            <a:endParaRPr lang="en-IN" dirty="0"/>
          </a:p>
          <a:p>
            <a:r>
              <a:rPr lang="en-IN" dirty="0" smtClean="0"/>
              <a:t>-4</a:t>
            </a:r>
          </a:p>
          <a:p>
            <a:endParaRPr lang="en-I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38150" y="6085507"/>
            <a:ext cx="69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0.2                      0.3                        0.4                         0.5                     0.6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60455" y="319764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Angle of attack (</a:t>
            </a:r>
            <a:r>
              <a:rPr lang="el-GR" dirty="0" smtClean="0"/>
              <a:t>α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94592" y="2301851"/>
            <a:ext cx="26126" cy="3148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16755" y="6477391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Mach number (M)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381179" y="6477391"/>
            <a:ext cx="36053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19541"/>
              </p:ext>
            </p:extLst>
          </p:nvPr>
        </p:nvGraphicFramePr>
        <p:xfrm>
          <a:off x="195941" y="1792399"/>
          <a:ext cx="315437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70">
                  <a:extLst>
                    <a:ext uri="{9D8B030D-6E8A-4147-A177-3AD203B41FA5}">
                      <a16:colId xmlns:a16="http://schemas.microsoft.com/office/drawing/2014/main" val="1855777825"/>
                    </a:ext>
                  </a:extLst>
                </a:gridCol>
                <a:gridCol w="1187301">
                  <a:extLst>
                    <a:ext uri="{9D8B030D-6E8A-4147-A177-3AD203B41FA5}">
                      <a16:colId xmlns:a16="http://schemas.microsoft.com/office/drawing/2014/main" val="4130201073"/>
                    </a:ext>
                  </a:extLst>
                </a:gridCol>
                <a:gridCol w="1287801">
                  <a:extLst>
                    <a:ext uri="{9D8B030D-6E8A-4147-A177-3AD203B41FA5}">
                      <a16:colId xmlns:a16="http://schemas.microsoft.com/office/drawing/2014/main" val="1618930595"/>
                    </a:ext>
                  </a:extLst>
                </a:gridCol>
              </a:tblGrid>
              <a:tr h="363438">
                <a:tc>
                  <a:txBody>
                    <a:bodyPr/>
                    <a:lstStyle/>
                    <a:p>
                      <a:r>
                        <a:rPr lang="en-IN" dirty="0" smtClean="0"/>
                        <a:t>S.N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Mach (M)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AOA (</a:t>
                      </a:r>
                      <a:r>
                        <a:rPr lang="el-GR" sz="1800" dirty="0" smtClean="0"/>
                        <a:t>α</a:t>
                      </a:r>
                      <a:r>
                        <a:rPr lang="en-IN" sz="1800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497372"/>
                  </a:ext>
                </a:extLst>
              </a:tr>
              <a:tr h="363438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-3.6536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4631903"/>
                  </a:ext>
                </a:extLst>
              </a:tr>
              <a:tr h="363438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10.5691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6990538"/>
                  </a:ext>
                </a:extLst>
              </a:tr>
              <a:tr h="363438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8.8089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2556567"/>
                  </a:ext>
                </a:extLst>
              </a:tr>
              <a:tr h="363438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6997201"/>
                  </a:ext>
                </a:extLst>
              </a:tr>
              <a:tr h="363438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63396"/>
                  </a:ext>
                </a:extLst>
              </a:tr>
              <a:tr h="363438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5.8765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0025569"/>
                  </a:ext>
                </a:extLst>
              </a:tr>
              <a:tr h="363438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2447359"/>
                  </a:ext>
                </a:extLst>
              </a:tr>
              <a:tr h="363438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-3.5201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6807292"/>
                  </a:ext>
                </a:extLst>
              </a:tr>
              <a:tr h="363438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-0.3566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819280"/>
                  </a:ext>
                </a:extLst>
              </a:tr>
              <a:tr h="363438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2643962"/>
                  </a:ext>
                </a:extLst>
              </a:tr>
            </a:tbl>
          </a:graphicData>
        </a:graphic>
      </p:graphicFrame>
      <p:sp>
        <p:nvSpPr>
          <p:cNvPr id="13" name="Flowchart: Connector 12"/>
          <p:cNvSpPr/>
          <p:nvPr/>
        </p:nvSpPr>
        <p:spPr>
          <a:xfrm>
            <a:off x="7067006" y="5603965"/>
            <a:ext cx="339634" cy="2117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Flowchart: Connector 13"/>
          <p:cNvSpPr/>
          <p:nvPr/>
        </p:nvSpPr>
        <p:spPr>
          <a:xfrm>
            <a:off x="5755585" y="1792399"/>
            <a:ext cx="242575" cy="2454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5" name="Flowchart: Connector 14"/>
          <p:cNvSpPr/>
          <p:nvPr/>
        </p:nvSpPr>
        <p:spPr>
          <a:xfrm>
            <a:off x="8987246" y="2301851"/>
            <a:ext cx="255636" cy="2454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6" name="Flowchart: Connector 15"/>
          <p:cNvSpPr/>
          <p:nvPr/>
        </p:nvSpPr>
        <p:spPr>
          <a:xfrm>
            <a:off x="6381179" y="2834640"/>
            <a:ext cx="202501" cy="2481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7" name="Flowchart: Connector 16"/>
          <p:cNvSpPr/>
          <p:nvPr/>
        </p:nvSpPr>
        <p:spPr>
          <a:xfrm>
            <a:off x="9496697" y="4127863"/>
            <a:ext cx="274320" cy="1959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8" name="Flowchart: Connector 17"/>
          <p:cNvSpPr/>
          <p:nvPr/>
        </p:nvSpPr>
        <p:spPr>
          <a:xfrm>
            <a:off x="7811589" y="3474720"/>
            <a:ext cx="287382" cy="1959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7380514" y="3344091"/>
            <a:ext cx="261257" cy="22206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9496697" y="5693623"/>
            <a:ext cx="156754" cy="22385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21" name="Flowchart: Connector 20"/>
          <p:cNvSpPr/>
          <p:nvPr/>
        </p:nvSpPr>
        <p:spPr>
          <a:xfrm>
            <a:off x="9242882" y="4990011"/>
            <a:ext cx="253815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22" name="Flowchart: Connector 21"/>
          <p:cNvSpPr/>
          <p:nvPr/>
        </p:nvSpPr>
        <p:spPr>
          <a:xfrm>
            <a:off x="6322816" y="4572000"/>
            <a:ext cx="593939" cy="1959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1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2" y="52252"/>
            <a:ext cx="9901646" cy="1071153"/>
          </a:xfrm>
        </p:spPr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RESULT AND CONCLUSION</a:t>
            </a:r>
            <a:endParaRPr lang="en-IN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123961"/>
              </p:ext>
            </p:extLst>
          </p:nvPr>
        </p:nvGraphicFramePr>
        <p:xfrm>
          <a:off x="144463" y="966788"/>
          <a:ext cx="11755440" cy="482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994">
                  <a:extLst>
                    <a:ext uri="{9D8B030D-6E8A-4147-A177-3AD203B41FA5}">
                      <a16:colId xmlns:a16="http://schemas.microsoft.com/office/drawing/2014/main" val="92789252"/>
                    </a:ext>
                  </a:extLst>
                </a:gridCol>
                <a:gridCol w="1580606">
                  <a:extLst>
                    <a:ext uri="{9D8B030D-6E8A-4147-A177-3AD203B41FA5}">
                      <a16:colId xmlns:a16="http://schemas.microsoft.com/office/drawing/2014/main" val="14796407"/>
                    </a:ext>
                  </a:extLst>
                </a:gridCol>
                <a:gridCol w="1763880">
                  <a:extLst>
                    <a:ext uri="{9D8B030D-6E8A-4147-A177-3AD203B41FA5}">
                      <a16:colId xmlns:a16="http://schemas.microsoft.com/office/drawing/2014/main" val="738997943"/>
                    </a:ext>
                  </a:extLst>
                </a:gridCol>
                <a:gridCol w="1306160">
                  <a:extLst>
                    <a:ext uri="{9D8B030D-6E8A-4147-A177-3AD203B41FA5}">
                      <a16:colId xmlns:a16="http://schemas.microsoft.com/office/drawing/2014/main" val="868819145"/>
                    </a:ext>
                  </a:extLst>
                </a:gridCol>
                <a:gridCol w="1528086">
                  <a:extLst>
                    <a:ext uri="{9D8B030D-6E8A-4147-A177-3AD203B41FA5}">
                      <a16:colId xmlns:a16="http://schemas.microsoft.com/office/drawing/2014/main" val="4272338793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799744861"/>
                    </a:ext>
                  </a:extLst>
                </a:gridCol>
                <a:gridCol w="1031966">
                  <a:extLst>
                    <a:ext uri="{9D8B030D-6E8A-4147-A177-3AD203B41FA5}">
                      <a16:colId xmlns:a16="http://schemas.microsoft.com/office/drawing/2014/main" val="211888600"/>
                    </a:ext>
                  </a:extLst>
                </a:gridCol>
                <a:gridCol w="1423617">
                  <a:extLst>
                    <a:ext uri="{9D8B030D-6E8A-4147-A177-3AD203B41FA5}">
                      <a16:colId xmlns:a16="http://schemas.microsoft.com/office/drawing/2014/main" val="3791864002"/>
                    </a:ext>
                  </a:extLst>
                </a:gridCol>
                <a:gridCol w="1306160">
                  <a:extLst>
                    <a:ext uri="{9D8B030D-6E8A-4147-A177-3AD203B41FA5}">
                      <a16:colId xmlns:a16="http://schemas.microsoft.com/office/drawing/2014/main" val="194639295"/>
                    </a:ext>
                  </a:extLst>
                </a:gridCol>
              </a:tblGrid>
              <a:tr h="482006">
                <a:tc>
                  <a:txBody>
                    <a:bodyPr/>
                    <a:lstStyle/>
                    <a:p>
                      <a:r>
                        <a:rPr lang="en-IN" dirty="0" smtClean="0"/>
                        <a:t>S.N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 Exact  (Given</a:t>
                      </a:r>
                      <a:r>
                        <a:rPr lang="en-IN" baseline="0" dirty="0" smtClean="0"/>
                        <a:t> for Simulation)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Estimated (From Algorithm)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l-GR" dirty="0" smtClean="0"/>
                        <a:t>Δ</a:t>
                      </a:r>
                      <a:r>
                        <a:rPr lang="en-IN" dirty="0" smtClean="0"/>
                        <a:t>M=(M-m)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l-GR" dirty="0" smtClean="0"/>
                        <a:t>Δ</a:t>
                      </a:r>
                      <a:r>
                        <a:rPr lang="el-GR" sz="1800" dirty="0" smtClean="0"/>
                        <a:t>α</a:t>
                      </a:r>
                      <a:r>
                        <a:rPr lang="en-IN" sz="1800" dirty="0" smtClean="0"/>
                        <a:t>=</a:t>
                      </a:r>
                    </a:p>
                    <a:p>
                      <a:r>
                        <a:rPr lang="en-IN" sz="1800" dirty="0" smtClean="0"/>
                        <a:t>(</a:t>
                      </a:r>
                      <a:r>
                        <a:rPr lang="el-GR" sz="1800" dirty="0" smtClean="0"/>
                        <a:t>α</a:t>
                      </a:r>
                      <a:r>
                        <a:rPr lang="en-IN" sz="1800" dirty="0" smtClean="0"/>
                        <a:t>-a)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%error M= (</a:t>
                      </a:r>
                      <a:r>
                        <a:rPr lang="el-GR" dirty="0" smtClean="0"/>
                        <a:t>Δ</a:t>
                      </a:r>
                      <a:r>
                        <a:rPr lang="en-IN" dirty="0" smtClean="0"/>
                        <a:t>M/M)*100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  %error </a:t>
                      </a:r>
                      <a:r>
                        <a:rPr lang="el-GR" sz="1800" dirty="0" smtClean="0"/>
                        <a:t>α</a:t>
                      </a:r>
                      <a:r>
                        <a:rPr lang="en-IN" sz="1800" dirty="0" smtClean="0"/>
                        <a:t> =</a:t>
                      </a:r>
                    </a:p>
                    <a:p>
                      <a:r>
                        <a:rPr lang="en-IN" sz="1800" dirty="0" smtClean="0"/>
                        <a:t>(</a:t>
                      </a:r>
                      <a:r>
                        <a:rPr lang="el-GR" dirty="0" smtClean="0"/>
                        <a:t>Δ</a:t>
                      </a:r>
                      <a:r>
                        <a:rPr lang="el-GR" sz="1800" dirty="0" smtClean="0"/>
                        <a:t>α</a:t>
                      </a:r>
                      <a:r>
                        <a:rPr lang="en-IN" sz="1800" dirty="0" smtClean="0"/>
                        <a:t>/</a:t>
                      </a:r>
                      <a:r>
                        <a:rPr lang="el-GR" sz="1800" dirty="0" smtClean="0"/>
                        <a:t>α</a:t>
                      </a:r>
                      <a:r>
                        <a:rPr lang="en-IN" sz="1800" dirty="0" smtClean="0"/>
                        <a:t>)*100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90632"/>
                  </a:ext>
                </a:extLst>
              </a:tr>
              <a:tr h="48200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Mach (M)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AOA</a:t>
                      </a:r>
                      <a:r>
                        <a:rPr lang="en-IN" sz="1800" dirty="0" smtClean="0"/>
                        <a:t>(</a:t>
                      </a:r>
                      <a:r>
                        <a:rPr lang="el-GR" sz="1800" dirty="0" smtClean="0"/>
                        <a:t>α</a:t>
                      </a:r>
                      <a:r>
                        <a:rPr lang="en-IN" sz="1800" dirty="0" smtClean="0"/>
                        <a:t>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Mach (m)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AOA(a)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04775"/>
                  </a:ext>
                </a:extLst>
              </a:tr>
              <a:tr h="482006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-3.6536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0.347568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-3.5789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0.524274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2.044523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7087371"/>
                  </a:ext>
                </a:extLst>
              </a:tr>
              <a:tr h="482006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10.5691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0.235303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10.21631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0.033379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0.12888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3.337926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380896"/>
                  </a:ext>
                </a:extLst>
              </a:tr>
              <a:tr h="482006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8.8089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0.469022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8.6573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-0.02856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2.8558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1.720985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4022889"/>
                  </a:ext>
                </a:extLst>
              </a:tr>
              <a:tr h="482006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0.276326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7.622691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1.51578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3.918887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2033"/>
                  </a:ext>
                </a:extLst>
              </a:tr>
              <a:tr h="482006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0.484457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2.176458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-0.02042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2.0422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788458"/>
                  </a:ext>
                </a:extLst>
              </a:tr>
              <a:tr h="482006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5.8765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0.33874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5.653321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0.037978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3.797825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042135"/>
                  </a:ext>
                </a:extLst>
              </a:tr>
              <a:tr h="482006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0.349711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4.490431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1.071822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0.21494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9814772"/>
                  </a:ext>
                </a:extLst>
              </a:tr>
              <a:tr h="482006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0.487708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-3.46066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0.016886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1.688626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92646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3303" y="6061166"/>
            <a:ext cx="706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Table . Error and Error percentage between exact and estimated M and </a:t>
            </a:r>
            <a:r>
              <a:rPr lang="el-GR" dirty="0"/>
              <a:t>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61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6126"/>
            <a:ext cx="12192000" cy="6857999"/>
          </a:xfrm>
        </p:spPr>
        <p:txBody>
          <a:bodyPr/>
          <a:lstStyle/>
          <a:p>
            <a:pPr marL="0" indent="0">
              <a:buNone/>
            </a:pPr>
            <a:r>
              <a:rPr lang="en-IN" u="sng" dirty="0" smtClean="0"/>
              <a:t>Plot of Exact and Estimated Mach Number &amp; Angle of Attack </a:t>
            </a:r>
            <a:endParaRPr lang="en-IN" u="sng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632104"/>
              </p:ext>
            </p:extLst>
          </p:nvPr>
        </p:nvGraphicFramePr>
        <p:xfrm>
          <a:off x="1488892" y="856024"/>
          <a:ext cx="8975908" cy="527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483634" y="1854926"/>
            <a:ext cx="25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0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3" y="117566"/>
            <a:ext cx="11926389" cy="662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Mach Number is estimated with maximum  error of 2.85 % while Angle of attack with maximum error of </a:t>
            </a:r>
            <a:r>
              <a:rPr lang="en-IN" sz="23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3.918887 </a:t>
            </a:r>
            <a:r>
              <a:rPr lang="en-IN" sz="2400" dirty="0" smtClean="0"/>
              <a:t>% .</a:t>
            </a:r>
          </a:p>
          <a:p>
            <a:pPr marL="0" indent="0">
              <a:buNone/>
            </a:pPr>
            <a:r>
              <a:rPr lang="en-IN" sz="2400" u="sng" dirty="0" smtClean="0">
                <a:solidFill>
                  <a:srgbClr val="0070C0"/>
                </a:solidFill>
              </a:rPr>
              <a:t>Probable Reasons Behind Error </a:t>
            </a:r>
          </a:p>
          <a:p>
            <a:r>
              <a:rPr lang="en-IN" sz="2400" dirty="0" smtClean="0"/>
              <a:t>Bilinear Interpolation (limitation in degree).</a:t>
            </a:r>
          </a:p>
          <a:p>
            <a:r>
              <a:rPr lang="en-IN" sz="2400" dirty="0" smtClean="0"/>
              <a:t>Averaging of the estimated Mach (m) and AOA (</a:t>
            </a:r>
            <a:r>
              <a:rPr lang="el-GR" sz="2400" dirty="0" smtClean="0"/>
              <a:t>α</a:t>
            </a:r>
            <a:r>
              <a:rPr lang="en-IN" sz="2400" dirty="0" smtClean="0"/>
              <a:t>) .</a:t>
            </a:r>
          </a:p>
          <a:p>
            <a:r>
              <a:rPr lang="en-IN" sz="2400" dirty="0" smtClean="0"/>
              <a:t>Coarseness in resolution of boxes .</a:t>
            </a:r>
          </a:p>
          <a:p>
            <a:pPr marL="0" indent="0">
              <a:buNone/>
            </a:pPr>
            <a:r>
              <a:rPr lang="en-IN" sz="2400" u="sng" dirty="0" smtClean="0">
                <a:solidFill>
                  <a:srgbClr val="0070C0"/>
                </a:solidFill>
              </a:rPr>
              <a:t>Fields of Improvement </a:t>
            </a:r>
          </a:p>
          <a:p>
            <a:r>
              <a:rPr lang="en-IN" sz="2400" dirty="0" smtClean="0"/>
              <a:t>Efficiency of  Code .</a:t>
            </a:r>
          </a:p>
          <a:p>
            <a:r>
              <a:rPr lang="en-IN" sz="2400" dirty="0" smtClean="0"/>
              <a:t>Better Interpolation Technique (Polynomial interpolation).</a:t>
            </a:r>
          </a:p>
          <a:p>
            <a:r>
              <a:rPr lang="en-IN" sz="2400" dirty="0" smtClean="0"/>
              <a:t>Improvement in  Search technique.</a:t>
            </a:r>
          </a:p>
          <a:p>
            <a:pPr marL="0" indent="0"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56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3388" y="2533560"/>
            <a:ext cx="10515600" cy="1325563"/>
          </a:xfrm>
        </p:spPr>
        <p:txBody>
          <a:bodyPr>
            <a:normAutofit/>
          </a:bodyPr>
          <a:lstStyle/>
          <a:p>
            <a:r>
              <a:rPr lang="en-IN" sz="8000" b="1" i="1" u="sng" dirty="0" smtClean="0">
                <a:solidFill>
                  <a:srgbClr val="FF0000"/>
                </a:solidFill>
              </a:rPr>
              <a:t>THANK YOU</a:t>
            </a:r>
            <a:endParaRPr lang="en-IN" sz="80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8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OVERVIEW </a:t>
            </a:r>
            <a:r>
              <a:rPr lang="en-IN" b="1" u="sng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PROBLEM STATEMENT (OBJECTIVE )</a:t>
            </a:r>
          </a:p>
          <a:p>
            <a:r>
              <a:rPr lang="en-IN" dirty="0" smtClean="0"/>
              <a:t>ALGORITHM</a:t>
            </a:r>
          </a:p>
          <a:p>
            <a:r>
              <a:rPr lang="en-IN" dirty="0" smtClean="0"/>
              <a:t>APPLICATION OF ALGORITHM – (ON ABSTRACT PRESSURE DATA OBTAINED  FROM SIMULATION OF 2D AEROFOIL).</a:t>
            </a:r>
          </a:p>
          <a:p>
            <a:r>
              <a:rPr lang="en-IN" dirty="0" smtClean="0"/>
              <a:t>RESULTS AND CONCLUSION 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INTRODUCTION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2971297"/>
            <a:ext cx="12035246" cy="3886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Flush air data sensing system (FADS) forms </a:t>
            </a:r>
            <a:r>
              <a:rPr lang="en-IN" sz="2400" dirty="0" smtClean="0"/>
              <a:t>admission-critical </a:t>
            </a:r>
            <a:r>
              <a:rPr lang="en-IN" sz="2400" dirty="0"/>
              <a:t>subsystem in re-entry vehicles. </a:t>
            </a:r>
            <a:r>
              <a:rPr lang="en-IN" sz="2400" dirty="0" smtClean="0"/>
              <a:t>It makes </a:t>
            </a:r>
            <a:r>
              <a:rPr lang="en-IN" sz="2400" dirty="0"/>
              <a:t>use of surface pressure measurements from </a:t>
            </a:r>
            <a:r>
              <a:rPr lang="en-IN" sz="2400" dirty="0" smtClean="0"/>
              <a:t>the nose </a:t>
            </a:r>
            <a:r>
              <a:rPr lang="en-IN" sz="2400" dirty="0"/>
              <a:t>cap of the vehicle for deriving air data </a:t>
            </a:r>
            <a:r>
              <a:rPr lang="en-IN" sz="2400" dirty="0" smtClean="0"/>
              <a:t>parameters such </a:t>
            </a:r>
            <a:r>
              <a:rPr lang="en-IN" sz="2400" dirty="0"/>
              <a:t>as angle of attack, angle of sideslip, </a:t>
            </a:r>
            <a:r>
              <a:rPr lang="en-IN" sz="2400" dirty="0" smtClean="0"/>
              <a:t>Mach number</a:t>
            </a:r>
            <a:r>
              <a:rPr lang="en-IN" sz="2400" dirty="0"/>
              <a:t>, etc. of the vehicle. These parameters are </a:t>
            </a:r>
            <a:r>
              <a:rPr lang="en-IN" sz="2400" dirty="0" smtClean="0"/>
              <a:t>used by </a:t>
            </a:r>
            <a:r>
              <a:rPr lang="en-IN" sz="2400" dirty="0"/>
              <a:t>the flight control and guidance systems, and </a:t>
            </a:r>
            <a:r>
              <a:rPr lang="en-IN" sz="2400" dirty="0" smtClean="0"/>
              <a:t>also assist </a:t>
            </a:r>
            <a:r>
              <a:rPr lang="en-IN" sz="2400" dirty="0"/>
              <a:t>in the overall mission management</a:t>
            </a:r>
            <a:r>
              <a:rPr lang="en-IN" sz="2400" dirty="0" smtClean="0"/>
              <a:t>.</a:t>
            </a:r>
            <a:r>
              <a:rPr lang="en-IN" sz="2400" dirty="0"/>
              <a:t> The Space Shuttle has used </a:t>
            </a:r>
            <a:r>
              <a:rPr lang="en-IN" sz="2400" dirty="0">
                <a:solidFill>
                  <a:srgbClr val="FF0000"/>
                </a:solidFill>
              </a:rPr>
              <a:t>a nonlinear </a:t>
            </a:r>
            <a:r>
              <a:rPr lang="en-IN" sz="2400" dirty="0" smtClean="0">
                <a:solidFill>
                  <a:srgbClr val="FF0000"/>
                </a:solidFill>
              </a:rPr>
              <a:t>regression </a:t>
            </a:r>
            <a:r>
              <a:rPr lang="en-IN" sz="2400" dirty="0" smtClean="0"/>
              <a:t>based algorithm </a:t>
            </a:r>
            <a:r>
              <a:rPr lang="en-IN" sz="2400" dirty="0"/>
              <a:t>for this. </a:t>
            </a:r>
            <a:r>
              <a:rPr lang="en-IN" sz="2400" dirty="0">
                <a:solidFill>
                  <a:srgbClr val="FF0000"/>
                </a:solidFill>
              </a:rPr>
              <a:t>‘Triples’-based algorithm </a:t>
            </a:r>
            <a:r>
              <a:rPr lang="en-IN" sz="2400" dirty="0" smtClean="0"/>
              <a:t>was proposed </a:t>
            </a:r>
            <a:r>
              <a:rPr lang="en-IN" sz="2400" dirty="0"/>
              <a:t>for the X-33 vehicle. </a:t>
            </a:r>
            <a:r>
              <a:rPr lang="en-IN" sz="2400" dirty="0">
                <a:solidFill>
                  <a:srgbClr val="FF0000"/>
                </a:solidFill>
              </a:rPr>
              <a:t>Neural network-based </a:t>
            </a:r>
            <a:r>
              <a:rPr lang="en-IN" sz="2400" dirty="0" smtClean="0"/>
              <a:t>systems were </a:t>
            </a:r>
            <a:r>
              <a:rPr lang="en-IN" sz="2400" dirty="0"/>
              <a:t>also developed for FADS.</a:t>
            </a:r>
            <a:endParaRPr lang="en-IN" sz="2400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37" y="253156"/>
            <a:ext cx="5956663" cy="23523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1074" y="5499463"/>
            <a:ext cx="2325189" cy="888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Static Pressure measured by pressure ports .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2756263" y="5904411"/>
            <a:ext cx="82296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579223" y="5323678"/>
            <a:ext cx="2873829" cy="1358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Aerodynamic models –Approximate equations used to estimate data 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6453052" y="5943600"/>
            <a:ext cx="457199" cy="143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6910251" y="5411570"/>
            <a:ext cx="2103120" cy="118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Calibration-</a:t>
            </a:r>
          </a:p>
          <a:p>
            <a:pPr algn="ctr"/>
            <a:r>
              <a:rPr lang="en-IN" dirty="0" smtClean="0"/>
              <a:t>Using correction data sets 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9013371" y="5995851"/>
            <a:ext cx="496389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509760" y="5499463"/>
            <a:ext cx="1423851" cy="992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Air data sets 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815148" y="2521336"/>
            <a:ext cx="5120640" cy="21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Fig. FADS Installation at nose of F-18 aircraft.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1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34" y="116931"/>
            <a:ext cx="10515600" cy="1325563"/>
          </a:xfrm>
        </p:spPr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OBJECTIVES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34" y="1442494"/>
            <a:ext cx="10515600" cy="5049746"/>
          </a:xfrm>
        </p:spPr>
        <p:txBody>
          <a:bodyPr/>
          <a:lstStyle/>
          <a:p>
            <a:pPr marL="0" indent="0">
              <a:buNone/>
            </a:pPr>
            <a:r>
              <a:rPr lang="en-IN" u="sng" dirty="0" smtClean="0"/>
              <a:t>MAIN OBJECTIVE</a:t>
            </a:r>
          </a:p>
          <a:p>
            <a:r>
              <a:rPr lang="en-IN" sz="2400" dirty="0" smtClean="0"/>
              <a:t>To come up with an algorithm </a:t>
            </a:r>
            <a:r>
              <a:rPr lang="en-IN" sz="2400" dirty="0" smtClean="0">
                <a:solidFill>
                  <a:schemeClr val="accent1"/>
                </a:solidFill>
              </a:rPr>
              <a:t>which involves search and interpolation approaches </a:t>
            </a:r>
            <a:r>
              <a:rPr lang="en-IN" sz="2400" dirty="0" smtClean="0"/>
              <a:t>to find out the aerodynamic parameters like angle of attack(</a:t>
            </a:r>
            <a:r>
              <a:rPr lang="el-GR" sz="2400" dirty="0" smtClean="0"/>
              <a:t>α</a:t>
            </a:r>
            <a:r>
              <a:rPr lang="en-IN" sz="2400" dirty="0" smtClean="0"/>
              <a:t>), Mach-number (M), Side-slip angle(</a:t>
            </a:r>
            <a:r>
              <a:rPr lang="el-GR" sz="2400" dirty="0" smtClean="0"/>
              <a:t>β</a:t>
            </a:r>
            <a:r>
              <a:rPr lang="en-IN" sz="2400" dirty="0" smtClean="0"/>
              <a:t>) &amp; Altitude (h) corresponding to the pressure measured by Transducers .Algorithm eliminates the dependency on Aerodynamic models for data interpretation. </a:t>
            </a:r>
          </a:p>
          <a:p>
            <a:r>
              <a:rPr lang="en-IN" sz="2400" dirty="0" smtClean="0"/>
              <a:t>To find suitable location for Pressure Transducers on Aircraft’s body such that measurement is not affected by the disturbing flow field around the aircraft.</a:t>
            </a:r>
          </a:p>
          <a:p>
            <a:pPr marL="0" indent="0">
              <a:buNone/>
            </a:pPr>
            <a:r>
              <a:rPr lang="en-IN" sz="2400" u="sng" dirty="0" smtClean="0"/>
              <a:t>CURRENT OBJECTIVE</a:t>
            </a:r>
          </a:p>
          <a:p>
            <a:r>
              <a:rPr lang="en-IN" sz="2400" dirty="0" smtClean="0"/>
              <a:t>To develop an algorithm and apply it to find the aerodynamic parameter </a:t>
            </a:r>
            <a:r>
              <a:rPr lang="el-GR" sz="2400" dirty="0" smtClean="0"/>
              <a:t>α</a:t>
            </a:r>
            <a:r>
              <a:rPr lang="en-IN" sz="2400" dirty="0"/>
              <a:t> </a:t>
            </a:r>
            <a:r>
              <a:rPr lang="en-IN" sz="2400" dirty="0" smtClean="0"/>
              <a:t>&amp; M corresponding to the pressures on five locations present on the 2D aerofoil and validate it with results of simulation performed in HI-FUN 3D.</a:t>
            </a:r>
          </a:p>
        </p:txBody>
      </p:sp>
    </p:spTree>
    <p:extLst>
      <p:ext uri="{BB962C8B-B14F-4D97-AF65-F5344CB8AC3E}">
        <p14:creationId xmlns:p14="http://schemas.microsoft.com/office/powerpoint/2010/main" val="26443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82105"/>
            <a:ext cx="10515600" cy="947038"/>
          </a:xfrm>
        </p:spPr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ALGORITHM 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2" y="211163"/>
            <a:ext cx="10515600" cy="6646838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6502030" y="211162"/>
            <a:ext cx="3370218" cy="1313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Structural Arrangement of Dataset (pressure)</a:t>
            </a:r>
            <a:endParaRPr lang="en-IN" dirty="0"/>
          </a:p>
        </p:txBody>
      </p:sp>
      <p:sp>
        <p:nvSpPr>
          <p:cNvPr id="6" name="Down Arrow 5"/>
          <p:cNvSpPr/>
          <p:nvPr/>
        </p:nvSpPr>
        <p:spPr>
          <a:xfrm>
            <a:off x="8187139" y="1543676"/>
            <a:ext cx="124099" cy="274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iamond 6"/>
          <p:cNvSpPr/>
          <p:nvPr/>
        </p:nvSpPr>
        <p:spPr>
          <a:xfrm>
            <a:off x="7102920" y="1809614"/>
            <a:ext cx="2292535" cy="18923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 Operation to find input data location.</a:t>
            </a:r>
            <a:endParaRPr lang="en-IN" dirty="0"/>
          </a:p>
        </p:txBody>
      </p:sp>
      <p:sp>
        <p:nvSpPr>
          <p:cNvPr id="8" name="Down Arrow 7"/>
          <p:cNvSpPr/>
          <p:nvPr/>
        </p:nvSpPr>
        <p:spPr>
          <a:xfrm>
            <a:off x="8187139" y="3692181"/>
            <a:ext cx="124099" cy="299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052302" y="4004921"/>
            <a:ext cx="2343153" cy="1179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Bilinear Interpolation operation.</a:t>
            </a:r>
            <a:endParaRPr lang="en-IN" dirty="0"/>
          </a:p>
        </p:txBody>
      </p:sp>
      <p:sp>
        <p:nvSpPr>
          <p:cNvPr id="10" name="Down Arrow 9"/>
          <p:cNvSpPr/>
          <p:nvPr/>
        </p:nvSpPr>
        <p:spPr>
          <a:xfrm>
            <a:off x="8249187" y="5198413"/>
            <a:ext cx="62051" cy="2790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Alternate Process 10"/>
          <p:cNvSpPr/>
          <p:nvPr/>
        </p:nvSpPr>
        <p:spPr>
          <a:xfrm>
            <a:off x="7314783" y="5487810"/>
            <a:ext cx="1992910" cy="8301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 </a:t>
            </a:r>
          </a:p>
          <a:p>
            <a:pPr algn="ctr"/>
            <a:r>
              <a:rPr lang="en-IN" dirty="0" smtClean="0"/>
              <a:t>Aerodynamic parameter 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983713" y="6394503"/>
            <a:ext cx="397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Fig. </a:t>
            </a:r>
            <a:r>
              <a:rPr lang="en-IN" dirty="0"/>
              <a:t> </a:t>
            </a:r>
            <a:r>
              <a:rPr lang="en-IN" dirty="0" smtClean="0"/>
              <a:t>Algorithm Flow Chart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58091" y="914400"/>
            <a:ext cx="391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Arranging Pressure data obtained from experiments or Simulations at different aerodynamic condition. 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50378" y="1184326"/>
            <a:ext cx="1410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58091" y="2432620"/>
            <a:ext cx="359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2. Searching common location for given input pressure values.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81006" y="2755786"/>
            <a:ext cx="1721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8091" y="3991356"/>
            <a:ext cx="344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3. After finding common location performing Bilinear Interpolation.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50378" y="4376057"/>
            <a:ext cx="2179856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8091" y="5477471"/>
            <a:ext cx="344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4. After Bilinear interpolation Aerodynamic Parameters are obtained .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650378" y="5839097"/>
            <a:ext cx="2401924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7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APPLICATION OF ALGORITHM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2"/>
            <a:ext cx="10515600" cy="493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rgbClr val="00B0F0"/>
                </a:solidFill>
              </a:rPr>
              <a:t>Euler Simulation on 2D Aerofoil (NACA 0012)</a:t>
            </a:r>
            <a:r>
              <a:rPr lang="en-IN" sz="2000" dirty="0" smtClean="0"/>
              <a:t> is performed and pressure values at different M and </a:t>
            </a:r>
            <a:r>
              <a:rPr lang="el-GR" sz="2000" dirty="0" smtClean="0"/>
              <a:t>α</a:t>
            </a:r>
            <a:r>
              <a:rPr lang="en-IN" sz="2000" dirty="0" smtClean="0"/>
              <a:t> is used to check the algorithm and to find the error.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95" y="1990416"/>
            <a:ext cx="9961905" cy="41865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1680" y="2913017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Port1 (P1)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339737" y="2168963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Port2 (P2)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339737" y="3657071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Port3 (P3)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495109" y="2183812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Port4 (P4)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621732" y="3657071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Port5 (P5)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 rot="10800000" flipH="1" flipV="1">
            <a:off x="1776549" y="5351356"/>
            <a:ext cx="6503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Positions of location selected for ports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Port1 – Leading edge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Port2 &amp; port3 – 20% of chord length.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Port4 &amp; Port 5- 50% of chord length.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984171" y="4622151"/>
            <a:ext cx="529045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 . NACA 0012 Aerofoil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389" y="313508"/>
            <a:ext cx="939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/>
              <a:t>Plots of </a:t>
            </a:r>
            <a:r>
              <a:rPr lang="en-IN" sz="2400" u="sng" dirty="0" err="1" smtClean="0"/>
              <a:t>Cp</a:t>
            </a:r>
            <a:r>
              <a:rPr lang="en-IN" sz="2400" u="sng" smtClean="0"/>
              <a:t> </a:t>
            </a:r>
            <a:r>
              <a:rPr lang="en-IN" sz="2400" u="sng" smtClean="0"/>
              <a:t>values </a:t>
            </a:r>
            <a:r>
              <a:rPr lang="en-IN" sz="2400" u="sng" dirty="0" smtClean="0"/>
              <a:t>on M –</a:t>
            </a:r>
            <a:r>
              <a:rPr lang="el-GR" sz="2400" u="sng" dirty="0" smtClean="0"/>
              <a:t> α</a:t>
            </a:r>
            <a:r>
              <a:rPr lang="en-IN" sz="2400" u="sng" dirty="0" smtClean="0"/>
              <a:t> carpet.</a:t>
            </a:r>
            <a:endParaRPr lang="en-IN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9" y="775173"/>
            <a:ext cx="3912146" cy="2856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1" y="775173"/>
            <a:ext cx="3700566" cy="2876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533" y="775172"/>
            <a:ext cx="3490651" cy="2856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0" y="3776344"/>
            <a:ext cx="3958045" cy="26745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1" y="3776345"/>
            <a:ext cx="3406978" cy="267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629"/>
            <a:ext cx="11926389" cy="672737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u="sng" dirty="0" smtClean="0">
                <a:solidFill>
                  <a:srgbClr val="FF0000"/>
                </a:solidFill>
              </a:rPr>
              <a:t>Arrangement of Dataset (Pressure Data).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49930"/>
              </p:ext>
            </p:extLst>
          </p:nvPr>
        </p:nvGraphicFramePr>
        <p:xfrm>
          <a:off x="6095998" y="1596310"/>
          <a:ext cx="5396412" cy="439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103">
                  <a:extLst>
                    <a:ext uri="{9D8B030D-6E8A-4147-A177-3AD203B41FA5}">
                      <a16:colId xmlns:a16="http://schemas.microsoft.com/office/drawing/2014/main" val="1528775075"/>
                    </a:ext>
                  </a:extLst>
                </a:gridCol>
                <a:gridCol w="1349103">
                  <a:extLst>
                    <a:ext uri="{9D8B030D-6E8A-4147-A177-3AD203B41FA5}">
                      <a16:colId xmlns:a16="http://schemas.microsoft.com/office/drawing/2014/main" val="4130250578"/>
                    </a:ext>
                  </a:extLst>
                </a:gridCol>
                <a:gridCol w="1349103">
                  <a:extLst>
                    <a:ext uri="{9D8B030D-6E8A-4147-A177-3AD203B41FA5}">
                      <a16:colId xmlns:a16="http://schemas.microsoft.com/office/drawing/2014/main" val="4058493041"/>
                    </a:ext>
                  </a:extLst>
                </a:gridCol>
                <a:gridCol w="1349103">
                  <a:extLst>
                    <a:ext uri="{9D8B030D-6E8A-4147-A177-3AD203B41FA5}">
                      <a16:colId xmlns:a16="http://schemas.microsoft.com/office/drawing/2014/main" val="1237973192"/>
                    </a:ext>
                  </a:extLst>
                </a:gridCol>
              </a:tblGrid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49926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25297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797571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189297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51715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324210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96776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 1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3059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354389" y="6322423"/>
            <a:ext cx="36053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401132" y="2236537"/>
            <a:ext cx="26126" cy="3148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5918647"/>
            <a:ext cx="573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0.2                 0.3                   0.4                    0.5                  0.6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565868" y="1450762"/>
            <a:ext cx="9064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12</a:t>
            </a:r>
          </a:p>
          <a:p>
            <a:endParaRPr lang="en-IN" dirty="0" smtClean="0"/>
          </a:p>
          <a:p>
            <a:r>
              <a:rPr lang="en-IN" dirty="0" smtClean="0"/>
              <a:t>10</a:t>
            </a:r>
          </a:p>
          <a:p>
            <a:endParaRPr lang="en-IN" dirty="0"/>
          </a:p>
          <a:p>
            <a:r>
              <a:rPr lang="en-IN" dirty="0" smtClean="0"/>
              <a:t>8</a:t>
            </a:r>
          </a:p>
          <a:p>
            <a:endParaRPr lang="en-IN" dirty="0" smtClean="0"/>
          </a:p>
          <a:p>
            <a:r>
              <a:rPr lang="en-IN" dirty="0" smtClean="0"/>
              <a:t>6</a:t>
            </a:r>
          </a:p>
          <a:p>
            <a:endParaRPr lang="en-IN" dirty="0" smtClean="0"/>
          </a:p>
          <a:p>
            <a:r>
              <a:rPr lang="en-IN" dirty="0" smtClean="0"/>
              <a:t>4</a:t>
            </a:r>
          </a:p>
          <a:p>
            <a:endParaRPr lang="en-IN" dirty="0" smtClean="0"/>
          </a:p>
          <a:p>
            <a:r>
              <a:rPr lang="en-IN" dirty="0" smtClean="0"/>
              <a:t>2</a:t>
            </a:r>
          </a:p>
          <a:p>
            <a:endParaRPr lang="en-IN" dirty="0" smtClean="0"/>
          </a:p>
          <a:p>
            <a:r>
              <a:rPr lang="en-IN" dirty="0" smtClean="0"/>
              <a:t>0</a:t>
            </a:r>
          </a:p>
          <a:p>
            <a:endParaRPr lang="en-IN" dirty="0" smtClean="0"/>
          </a:p>
          <a:p>
            <a:r>
              <a:rPr lang="en-IN" dirty="0" smtClean="0"/>
              <a:t>-2</a:t>
            </a:r>
          </a:p>
          <a:p>
            <a:endParaRPr lang="en-IN" dirty="0"/>
          </a:p>
          <a:p>
            <a:r>
              <a:rPr lang="en-IN" dirty="0" smtClean="0"/>
              <a:t>-4</a:t>
            </a:r>
          </a:p>
          <a:p>
            <a:endParaRPr lang="en-IN" dirty="0" smtClean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671141" y="3223775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Angle of attack (</a:t>
            </a:r>
            <a:r>
              <a:rPr lang="el-GR" dirty="0" smtClean="0"/>
              <a:t>α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130181" y="6400209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Mach number (M)</a:t>
            </a:r>
            <a:endParaRPr lang="en-IN" dirty="0"/>
          </a:p>
        </p:txBody>
      </p:sp>
      <p:sp>
        <p:nvSpPr>
          <p:cNvPr id="22" name="Curved Left Arrow 21"/>
          <p:cNvSpPr/>
          <p:nvPr/>
        </p:nvSpPr>
        <p:spPr>
          <a:xfrm rot="6502984">
            <a:off x="3676353" y="3514365"/>
            <a:ext cx="714026" cy="43187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31808" y="3105070"/>
            <a:ext cx="2325189" cy="15087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/>
              <a:t>(Box.no)1</a:t>
            </a:r>
            <a:endParaRPr lang="en-IN" sz="3000" dirty="0"/>
          </a:p>
        </p:txBody>
      </p:sp>
      <p:sp>
        <p:nvSpPr>
          <p:cNvPr id="25" name="Oval 24"/>
          <p:cNvSpPr/>
          <p:nvPr/>
        </p:nvSpPr>
        <p:spPr>
          <a:xfrm>
            <a:off x="1273628" y="3018216"/>
            <a:ext cx="169817" cy="1737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3568324" y="3018216"/>
            <a:ext cx="169817" cy="1737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1269302" y="4493490"/>
            <a:ext cx="169817" cy="1737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3548114" y="4500397"/>
            <a:ext cx="169817" cy="1737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222069" y="1596310"/>
            <a:ext cx="4720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At each node Pressure at all five ports P1 to P5 is stored for corresponding M and </a:t>
            </a:r>
            <a:r>
              <a:rPr lang="el-GR" dirty="0" smtClean="0"/>
              <a:t>α</a:t>
            </a:r>
            <a:r>
              <a:rPr lang="en-IN" dirty="0" smtClean="0"/>
              <a:t> combinations. As P(M,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en-IN" dirty="0" smtClean="0"/>
              <a:t>).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27" idx="4"/>
          </p:cNvCxnSpPr>
          <p:nvPr/>
        </p:nvCxnSpPr>
        <p:spPr>
          <a:xfrm flipH="1">
            <a:off x="1031966" y="4667197"/>
            <a:ext cx="322245" cy="71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0" y="5403304"/>
            <a:ext cx="2390503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At this node </a:t>
            </a:r>
          </a:p>
          <a:p>
            <a:pPr algn="ctr"/>
            <a:r>
              <a:rPr lang="en-IN" dirty="0" smtClean="0"/>
              <a:t>P1(0.2 ,-4) ……to p5(0.2,-4)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8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u="sng" dirty="0" smtClean="0">
                <a:solidFill>
                  <a:srgbClr val="FF0000"/>
                </a:solidFill>
              </a:rPr>
              <a:t>2. Search Operation (for a given input data set)</a:t>
            </a:r>
            <a:endParaRPr lang="en-IN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15380"/>
              </p:ext>
            </p:extLst>
          </p:nvPr>
        </p:nvGraphicFramePr>
        <p:xfrm>
          <a:off x="6278550" y="1473906"/>
          <a:ext cx="5396412" cy="439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103">
                  <a:extLst>
                    <a:ext uri="{9D8B030D-6E8A-4147-A177-3AD203B41FA5}">
                      <a16:colId xmlns:a16="http://schemas.microsoft.com/office/drawing/2014/main" val="1528775075"/>
                    </a:ext>
                  </a:extLst>
                </a:gridCol>
                <a:gridCol w="1349103">
                  <a:extLst>
                    <a:ext uri="{9D8B030D-6E8A-4147-A177-3AD203B41FA5}">
                      <a16:colId xmlns:a16="http://schemas.microsoft.com/office/drawing/2014/main" val="4130250578"/>
                    </a:ext>
                  </a:extLst>
                </a:gridCol>
                <a:gridCol w="1349103">
                  <a:extLst>
                    <a:ext uri="{9D8B030D-6E8A-4147-A177-3AD203B41FA5}">
                      <a16:colId xmlns:a16="http://schemas.microsoft.com/office/drawing/2014/main" val="4058493041"/>
                    </a:ext>
                  </a:extLst>
                </a:gridCol>
                <a:gridCol w="1349103">
                  <a:extLst>
                    <a:ext uri="{9D8B030D-6E8A-4147-A177-3AD203B41FA5}">
                      <a16:colId xmlns:a16="http://schemas.microsoft.com/office/drawing/2014/main" val="1237973192"/>
                    </a:ext>
                  </a:extLst>
                </a:gridCol>
              </a:tblGrid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49926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25297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797571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189297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51715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324210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96776"/>
                  </a:ext>
                </a:extLst>
              </a:tr>
              <a:tr h="549943">
                <a:tc>
                  <a:txBody>
                    <a:bodyPr/>
                    <a:lstStyle/>
                    <a:p>
                      <a:r>
                        <a:rPr lang="en-IN" dirty="0" smtClean="0"/>
                        <a:t> 1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3059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38532" y="1348614"/>
            <a:ext cx="9064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12</a:t>
            </a:r>
          </a:p>
          <a:p>
            <a:endParaRPr lang="en-IN" dirty="0" smtClean="0"/>
          </a:p>
          <a:p>
            <a:r>
              <a:rPr lang="en-IN" dirty="0" smtClean="0"/>
              <a:t>10</a:t>
            </a:r>
          </a:p>
          <a:p>
            <a:endParaRPr lang="en-IN" dirty="0"/>
          </a:p>
          <a:p>
            <a:r>
              <a:rPr lang="en-IN" dirty="0" smtClean="0"/>
              <a:t>8</a:t>
            </a:r>
          </a:p>
          <a:p>
            <a:endParaRPr lang="en-IN" dirty="0" smtClean="0"/>
          </a:p>
          <a:p>
            <a:r>
              <a:rPr lang="en-IN" dirty="0" smtClean="0"/>
              <a:t>6</a:t>
            </a:r>
          </a:p>
          <a:p>
            <a:endParaRPr lang="en-IN" dirty="0" smtClean="0"/>
          </a:p>
          <a:p>
            <a:r>
              <a:rPr lang="en-IN" dirty="0" smtClean="0"/>
              <a:t>4</a:t>
            </a:r>
          </a:p>
          <a:p>
            <a:endParaRPr lang="en-IN" dirty="0" smtClean="0"/>
          </a:p>
          <a:p>
            <a:r>
              <a:rPr lang="en-IN" dirty="0" smtClean="0"/>
              <a:t>2</a:t>
            </a:r>
          </a:p>
          <a:p>
            <a:endParaRPr lang="en-IN" dirty="0" smtClean="0"/>
          </a:p>
          <a:p>
            <a:r>
              <a:rPr lang="en-IN" dirty="0" smtClean="0"/>
              <a:t>0</a:t>
            </a:r>
          </a:p>
          <a:p>
            <a:endParaRPr lang="en-IN" dirty="0" smtClean="0"/>
          </a:p>
          <a:p>
            <a:r>
              <a:rPr lang="en-IN" dirty="0" smtClean="0"/>
              <a:t>-2</a:t>
            </a:r>
          </a:p>
          <a:p>
            <a:endParaRPr lang="en-IN" dirty="0"/>
          </a:p>
          <a:p>
            <a:r>
              <a:rPr lang="en-IN" dirty="0" smtClean="0"/>
              <a:t>-4</a:t>
            </a:r>
          </a:p>
          <a:p>
            <a:endParaRPr lang="en-I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09458" y="5848588"/>
            <a:ext cx="573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0.2                 0.3                   0.4                    0.5                      0.6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3633712" y="2951162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Angle of attack (</a:t>
            </a:r>
            <a:r>
              <a:rPr lang="el-GR" dirty="0" smtClean="0"/>
              <a:t>α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525840" y="6426927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Mach number (M)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01132" y="2236537"/>
            <a:ext cx="26126" cy="3148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54389" y="6322423"/>
            <a:ext cx="36053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00" y="1364889"/>
            <a:ext cx="4382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Let,  </a:t>
            </a:r>
            <a:r>
              <a:rPr lang="en-IN" dirty="0"/>
              <a:t> </a:t>
            </a:r>
          </a:p>
          <a:p>
            <a:r>
              <a:rPr lang="en-IN" dirty="0"/>
              <a:t>P </a:t>
            </a:r>
            <a:r>
              <a:rPr lang="en-IN" baseline="30000" dirty="0"/>
              <a:t>i</a:t>
            </a:r>
            <a:r>
              <a:rPr lang="en-IN" baseline="-25000" dirty="0"/>
              <a:t>bmax</a:t>
            </a:r>
            <a:r>
              <a:rPr lang="en-IN" baseline="-25000" dirty="0" smtClean="0"/>
              <a:t> </a:t>
            </a:r>
            <a:r>
              <a:rPr lang="en-IN" dirty="0"/>
              <a:t>= Maximum Pressure of a box.</a:t>
            </a:r>
          </a:p>
          <a:p>
            <a:r>
              <a:rPr lang="en-IN" dirty="0"/>
              <a:t>P </a:t>
            </a:r>
            <a:r>
              <a:rPr lang="en-IN" baseline="30000" dirty="0"/>
              <a:t>i</a:t>
            </a:r>
            <a:r>
              <a:rPr lang="en-IN" baseline="-25000" dirty="0"/>
              <a:t>bmin</a:t>
            </a:r>
            <a:r>
              <a:rPr lang="en-IN" dirty="0" smtClean="0"/>
              <a:t> </a:t>
            </a:r>
            <a:r>
              <a:rPr lang="en-IN" dirty="0"/>
              <a:t>= Minimum Pressure of a box.</a:t>
            </a:r>
          </a:p>
          <a:p>
            <a:r>
              <a:rPr lang="en-IN" dirty="0"/>
              <a:t>P</a:t>
            </a:r>
            <a:r>
              <a:rPr lang="en-IN" baseline="-25000" dirty="0"/>
              <a:t>i </a:t>
            </a:r>
            <a:r>
              <a:rPr lang="en-IN" dirty="0"/>
              <a:t>       = Input Pressure (where </a:t>
            </a:r>
            <a:r>
              <a:rPr lang="en-IN" dirty="0" err="1"/>
              <a:t>i</a:t>
            </a:r>
            <a:r>
              <a:rPr lang="en-IN" dirty="0"/>
              <a:t> represent </a:t>
            </a:r>
            <a:r>
              <a:rPr lang="en-IN" dirty="0" smtClean="0"/>
              <a:t>      	port </a:t>
            </a:r>
            <a:r>
              <a:rPr lang="en-IN" dirty="0"/>
              <a:t>number, </a:t>
            </a:r>
            <a:r>
              <a:rPr lang="en-IN" dirty="0" smtClean="0"/>
              <a:t>i.e. </a:t>
            </a:r>
            <a:r>
              <a:rPr lang="en-IN" dirty="0" err="1"/>
              <a:t>i</a:t>
            </a:r>
            <a:r>
              <a:rPr lang="en-IN" dirty="0"/>
              <a:t>=1 to 5)</a:t>
            </a:r>
          </a:p>
          <a:p>
            <a:r>
              <a:rPr lang="en-IN" dirty="0"/>
              <a:t>P</a:t>
            </a:r>
            <a:r>
              <a:rPr lang="en-IN" baseline="-25000" dirty="0"/>
              <a:t>imin</a:t>
            </a:r>
            <a:r>
              <a:rPr lang="en-IN" dirty="0"/>
              <a:t>   = Minimum Pressure value of a Port</a:t>
            </a:r>
          </a:p>
          <a:p>
            <a:r>
              <a:rPr lang="en-IN" dirty="0"/>
              <a:t>P</a:t>
            </a:r>
            <a:r>
              <a:rPr lang="en-IN" baseline="-25000" dirty="0"/>
              <a:t>imax </a:t>
            </a:r>
            <a:r>
              <a:rPr lang="en-IN" dirty="0"/>
              <a:t> = Minimum Pressure value of a </a:t>
            </a:r>
            <a:r>
              <a:rPr lang="en-IN" dirty="0" smtClean="0"/>
              <a:t>Port</a:t>
            </a:r>
          </a:p>
          <a:p>
            <a:r>
              <a:rPr lang="en-IN" dirty="0"/>
              <a:t>ΔP</a:t>
            </a:r>
            <a:r>
              <a:rPr lang="en-IN" baseline="-25000" dirty="0"/>
              <a:t>i</a:t>
            </a: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/>
              <a:t>=  Resolution of a slot , </a:t>
            </a:r>
          </a:p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>
                <a:solidFill>
                  <a:srgbClr val="FF0000"/>
                </a:solidFill>
              </a:rPr>
              <a:t>ΔP</a:t>
            </a:r>
            <a:r>
              <a:rPr lang="en-IN" baseline="-25000" dirty="0">
                <a:solidFill>
                  <a:srgbClr val="FF0000"/>
                </a:solidFill>
              </a:rPr>
              <a:t>i</a:t>
            </a:r>
            <a:r>
              <a:rPr lang="en-IN" dirty="0"/>
              <a:t> </a:t>
            </a:r>
            <a:r>
              <a:rPr lang="en-IN" dirty="0" smtClean="0">
                <a:solidFill>
                  <a:srgbClr val="FF0000"/>
                </a:solidFill>
              </a:rPr>
              <a:t>= 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smtClean="0">
                <a:solidFill>
                  <a:srgbClr val="FF0000"/>
                </a:solidFill>
              </a:rPr>
              <a:t>P</a:t>
            </a:r>
            <a:r>
              <a:rPr lang="en-IN" baseline="-25000" dirty="0" smtClean="0">
                <a:solidFill>
                  <a:srgbClr val="FF0000"/>
                </a:solidFill>
              </a:rPr>
              <a:t>imax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- </a:t>
            </a:r>
            <a:r>
              <a:rPr lang="en-IN" dirty="0" smtClean="0">
                <a:solidFill>
                  <a:srgbClr val="FF0000"/>
                </a:solidFill>
              </a:rPr>
              <a:t>P</a:t>
            </a:r>
            <a:r>
              <a:rPr lang="en-IN" baseline="-25000" dirty="0" smtClean="0">
                <a:solidFill>
                  <a:srgbClr val="FF0000"/>
                </a:solidFill>
              </a:rPr>
              <a:t>imin</a:t>
            </a:r>
            <a:r>
              <a:rPr lang="en-IN" dirty="0">
                <a:solidFill>
                  <a:srgbClr val="FF0000"/>
                </a:solidFill>
              </a:rPr>
              <a:t>)/ N</a:t>
            </a:r>
          </a:p>
          <a:p>
            <a:r>
              <a:rPr lang="en-IN" dirty="0"/>
              <a:t> N     = number of slots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15540" y="710958"/>
            <a:ext cx="508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 make search easier two dimensional boxes are related to one dimensional slots .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930033" y="919591"/>
            <a:ext cx="151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2D- BOXES</a:t>
            </a:r>
            <a:endParaRPr lang="en-IN" sz="2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17162"/>
              </p:ext>
            </p:extLst>
          </p:nvPr>
        </p:nvGraphicFramePr>
        <p:xfrm>
          <a:off x="246321" y="4781209"/>
          <a:ext cx="4856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48">
                  <a:extLst>
                    <a:ext uri="{9D8B030D-6E8A-4147-A177-3AD203B41FA5}">
                      <a16:colId xmlns:a16="http://schemas.microsoft.com/office/drawing/2014/main" val="2541249584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790191660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584148746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534810860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844403574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305838541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3782966673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472799701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1294552886"/>
                    </a:ext>
                  </a:extLst>
                </a:gridCol>
                <a:gridCol w="485648">
                  <a:extLst>
                    <a:ext uri="{9D8B030D-6E8A-4147-A177-3AD203B41FA5}">
                      <a16:colId xmlns:a16="http://schemas.microsoft.com/office/drawing/2014/main" val="2465989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27410"/>
                  </a:ext>
                </a:extLst>
              </a:tr>
            </a:tbl>
          </a:graphicData>
        </a:graphic>
      </p:graphicFrame>
      <p:sp>
        <p:nvSpPr>
          <p:cNvPr id="18" name="Curved Right Arrow 17"/>
          <p:cNvSpPr/>
          <p:nvPr/>
        </p:nvSpPr>
        <p:spPr>
          <a:xfrm>
            <a:off x="66668" y="4890995"/>
            <a:ext cx="174929" cy="885531"/>
          </a:xfrm>
          <a:prstGeom prst="curv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6321" y="5630091"/>
            <a:ext cx="707268" cy="36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imin</a:t>
            </a:r>
            <a:endParaRPr lang="en-IN" dirty="0"/>
          </a:p>
        </p:txBody>
      </p:sp>
      <p:sp>
        <p:nvSpPr>
          <p:cNvPr id="21" name="Curved Left Arrow 20"/>
          <p:cNvSpPr/>
          <p:nvPr/>
        </p:nvSpPr>
        <p:spPr>
          <a:xfrm>
            <a:off x="5091557" y="4890995"/>
            <a:ext cx="213050" cy="885531"/>
          </a:xfrm>
          <a:prstGeom prst="curvedLef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9260" y="5687928"/>
            <a:ext cx="707268" cy="36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</a:t>
            </a:r>
            <a:r>
              <a:rPr lang="en-IN" baseline="-25000" dirty="0" smtClean="0"/>
              <a:t>imax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41597" y="4613830"/>
            <a:ext cx="4768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1597" y="4441371"/>
            <a:ext cx="0" cy="339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8457" y="4376057"/>
            <a:ext cx="0" cy="405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1597" y="4219303"/>
            <a:ext cx="47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ΔP</a:t>
            </a:r>
            <a:r>
              <a:rPr lang="en-IN" baseline="-25000" dirty="0"/>
              <a:t>i</a:t>
            </a:r>
            <a:r>
              <a:rPr lang="en-IN" dirty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0606" y="5630091"/>
            <a:ext cx="2181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1D -SLOTS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793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1729</Words>
  <Application>Microsoft Office PowerPoint</Application>
  <PresentationFormat>Widescreen</PresentationFormat>
  <Paragraphs>627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ALGORITHM TO PERFORM FLUSH Air DATA SENSING  (FADS)</vt:lpstr>
      <vt:lpstr>OVERVIEW   </vt:lpstr>
      <vt:lpstr>INTRODUCTION</vt:lpstr>
      <vt:lpstr>OBJECTIVES</vt:lpstr>
      <vt:lpstr>ALGORITHM </vt:lpstr>
      <vt:lpstr>APPLICATION OF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to find a common box for 5 pressure values </vt:lpstr>
      <vt:lpstr>3.Applying Bilinear Interpolation  </vt:lpstr>
      <vt:lpstr>PowerPoint Presentation</vt:lpstr>
      <vt:lpstr>Mach number and angle of attack used for Simulation: </vt:lpstr>
      <vt:lpstr>RESULT AND CONCLUSION</vt:lpstr>
      <vt:lpstr>PowerPoint Presentation</vt:lpstr>
      <vt:lpstr>PowerPoint Presentation</vt:lpstr>
      <vt:lpstr>THANK 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TO PERFORM FLUSH Air DATA SENSING  (FADS)</dc:title>
  <dc:creator>Manmohan Thakur</dc:creator>
  <cp:lastModifiedBy>Manmohan Thakur</cp:lastModifiedBy>
  <cp:revision>71</cp:revision>
  <dcterms:created xsi:type="dcterms:W3CDTF">2020-01-05T05:56:20Z</dcterms:created>
  <dcterms:modified xsi:type="dcterms:W3CDTF">2020-01-05T19:41:18Z</dcterms:modified>
</cp:coreProperties>
</file>