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7"/>
  </p:notesMasterIdLst>
  <p:sldIdLst>
    <p:sldId id="260" r:id="rId2"/>
    <p:sldId id="256" r:id="rId3"/>
    <p:sldId id="257" r:id="rId4"/>
    <p:sldId id="258" r:id="rId5"/>
    <p:sldId id="259" r:id="rId6"/>
    <p:sldId id="262" r:id="rId7"/>
    <p:sldId id="263" r:id="rId8"/>
    <p:sldId id="264" r:id="rId9"/>
    <p:sldId id="261" r:id="rId10"/>
    <p:sldId id="265" r:id="rId11"/>
    <p:sldId id="266" r:id="rId12"/>
    <p:sldId id="285" r:id="rId13"/>
    <p:sldId id="267" r:id="rId14"/>
    <p:sldId id="271" r:id="rId15"/>
    <p:sldId id="283" r:id="rId16"/>
    <p:sldId id="272" r:id="rId17"/>
    <p:sldId id="273" r:id="rId18"/>
    <p:sldId id="275" r:id="rId19"/>
    <p:sldId id="284" r:id="rId20"/>
    <p:sldId id="277" r:id="rId21"/>
    <p:sldId id="278" r:id="rId22"/>
    <p:sldId id="279" r:id="rId23"/>
    <p:sldId id="280" r:id="rId24"/>
    <p:sldId id="286"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3A06"/>
    <a:srgbClr val="E264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3792" autoAdjust="0"/>
  </p:normalViewPr>
  <p:slideViewPr>
    <p:cSldViewPr>
      <p:cViewPr varScale="1">
        <p:scale>
          <a:sx n="80" d="100"/>
          <a:sy n="80" d="100"/>
        </p:scale>
        <p:origin x="1579" y="2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EBF8F6-B7CC-49AA-A5AB-7DB3FF204D5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4098107-0605-4FB3-A4CB-D0F396F0D0EE}">
      <dgm:prSet/>
      <dgm:spPr/>
      <dgm:t>
        <a:bodyPr/>
        <a:lstStyle/>
        <a:p>
          <a:r>
            <a:rPr lang="en-IN"/>
            <a:t>The Software Development Life Cycle plays an important role in the development of the software.</a:t>
          </a:r>
          <a:endParaRPr lang="en-US"/>
        </a:p>
      </dgm:t>
    </dgm:pt>
    <dgm:pt modelId="{13A7775E-1498-4FD0-BCBB-2FD7D8B50A52}" type="parTrans" cxnId="{5B7537A8-1B5B-4707-8A50-CF32F61C52BB}">
      <dgm:prSet/>
      <dgm:spPr/>
      <dgm:t>
        <a:bodyPr/>
        <a:lstStyle/>
        <a:p>
          <a:endParaRPr lang="en-US"/>
        </a:p>
      </dgm:t>
    </dgm:pt>
    <dgm:pt modelId="{9AC51F15-E005-4AAC-A737-1BBDF77D1652}" type="sibTrans" cxnId="{5B7537A8-1B5B-4707-8A50-CF32F61C52BB}">
      <dgm:prSet/>
      <dgm:spPr/>
      <dgm:t>
        <a:bodyPr/>
        <a:lstStyle/>
        <a:p>
          <a:endParaRPr lang="en-US"/>
        </a:p>
      </dgm:t>
    </dgm:pt>
    <dgm:pt modelId="{3BFFB567-3757-45C3-9D4A-C1C46FE76F70}">
      <dgm:prSet/>
      <dgm:spPr/>
      <dgm:t>
        <a:bodyPr/>
        <a:lstStyle/>
        <a:p>
          <a:r>
            <a:rPr lang="en-IN"/>
            <a:t>We choose the  Iterative Waterfall Technique for this process because it’s the most reliable and best method for starting a development</a:t>
          </a:r>
          <a:r>
            <a:rPr lang="en-US"/>
            <a:t>.</a:t>
          </a:r>
        </a:p>
      </dgm:t>
    </dgm:pt>
    <dgm:pt modelId="{C7285F25-21A8-4A49-8020-B06A06AB6408}" type="parTrans" cxnId="{92288FB4-B0F5-4CB3-A7D5-4C3FF91C0898}">
      <dgm:prSet/>
      <dgm:spPr/>
      <dgm:t>
        <a:bodyPr/>
        <a:lstStyle/>
        <a:p>
          <a:endParaRPr lang="en-US"/>
        </a:p>
      </dgm:t>
    </dgm:pt>
    <dgm:pt modelId="{BC28B874-3DA5-4A91-981B-5A8446693536}" type="sibTrans" cxnId="{92288FB4-B0F5-4CB3-A7D5-4C3FF91C0898}">
      <dgm:prSet/>
      <dgm:spPr/>
      <dgm:t>
        <a:bodyPr/>
        <a:lstStyle/>
        <a:p>
          <a:endParaRPr lang="en-US"/>
        </a:p>
      </dgm:t>
    </dgm:pt>
    <dgm:pt modelId="{7BADB380-77A2-406E-A0A5-4DF3D801004D}">
      <dgm:prSet/>
      <dgm:spPr/>
      <dgm:t>
        <a:bodyPr/>
        <a:lstStyle/>
        <a:p>
          <a:r>
            <a:rPr lang="en-IN"/>
            <a:t>Here once the feasible study is done , we have the clear mindset of the project and then follow the steps for the development of the software.</a:t>
          </a:r>
          <a:endParaRPr lang="en-US"/>
        </a:p>
      </dgm:t>
    </dgm:pt>
    <dgm:pt modelId="{FC50D100-CC2E-44C9-B368-CB230E309EB4}" type="parTrans" cxnId="{B56F1AF7-B56A-4BAC-8C1D-0D1825D71319}">
      <dgm:prSet/>
      <dgm:spPr/>
      <dgm:t>
        <a:bodyPr/>
        <a:lstStyle/>
        <a:p>
          <a:endParaRPr lang="en-US"/>
        </a:p>
      </dgm:t>
    </dgm:pt>
    <dgm:pt modelId="{59D67130-367E-4C6C-B76F-F3A4BCFAA657}" type="sibTrans" cxnId="{B56F1AF7-B56A-4BAC-8C1D-0D1825D71319}">
      <dgm:prSet/>
      <dgm:spPr/>
      <dgm:t>
        <a:bodyPr/>
        <a:lstStyle/>
        <a:p>
          <a:endParaRPr lang="en-US"/>
        </a:p>
      </dgm:t>
    </dgm:pt>
    <dgm:pt modelId="{87EF8506-CD2C-4C6F-A9E8-319FCF9A2CF7}" type="pres">
      <dgm:prSet presAssocID="{BCEBF8F6-B7CC-49AA-A5AB-7DB3FF204D5A}" presName="linear" presStyleCnt="0">
        <dgm:presLayoutVars>
          <dgm:animLvl val="lvl"/>
          <dgm:resizeHandles val="exact"/>
        </dgm:presLayoutVars>
      </dgm:prSet>
      <dgm:spPr/>
    </dgm:pt>
    <dgm:pt modelId="{11ADB88B-CEF5-4F41-920B-8A4417C2F7DC}" type="pres">
      <dgm:prSet presAssocID="{64098107-0605-4FB3-A4CB-D0F396F0D0EE}" presName="parentText" presStyleLbl="node1" presStyleIdx="0" presStyleCnt="3">
        <dgm:presLayoutVars>
          <dgm:chMax val="0"/>
          <dgm:bulletEnabled val="1"/>
        </dgm:presLayoutVars>
      </dgm:prSet>
      <dgm:spPr/>
    </dgm:pt>
    <dgm:pt modelId="{763D4ECC-0DAB-40DB-AE8C-4D1931444CF0}" type="pres">
      <dgm:prSet presAssocID="{9AC51F15-E005-4AAC-A737-1BBDF77D1652}" presName="spacer" presStyleCnt="0"/>
      <dgm:spPr/>
    </dgm:pt>
    <dgm:pt modelId="{D7759122-EAF4-4554-BB4C-1C44AD6C4230}" type="pres">
      <dgm:prSet presAssocID="{3BFFB567-3757-45C3-9D4A-C1C46FE76F70}" presName="parentText" presStyleLbl="node1" presStyleIdx="1" presStyleCnt="3">
        <dgm:presLayoutVars>
          <dgm:chMax val="0"/>
          <dgm:bulletEnabled val="1"/>
        </dgm:presLayoutVars>
      </dgm:prSet>
      <dgm:spPr/>
    </dgm:pt>
    <dgm:pt modelId="{0B704677-8B6D-4235-BBE8-AC7719EC120C}" type="pres">
      <dgm:prSet presAssocID="{BC28B874-3DA5-4A91-981B-5A8446693536}" presName="spacer" presStyleCnt="0"/>
      <dgm:spPr/>
    </dgm:pt>
    <dgm:pt modelId="{381979F7-8527-4C05-BB99-0292A31D4301}" type="pres">
      <dgm:prSet presAssocID="{7BADB380-77A2-406E-A0A5-4DF3D801004D}" presName="parentText" presStyleLbl="node1" presStyleIdx="2" presStyleCnt="3">
        <dgm:presLayoutVars>
          <dgm:chMax val="0"/>
          <dgm:bulletEnabled val="1"/>
        </dgm:presLayoutVars>
      </dgm:prSet>
      <dgm:spPr/>
    </dgm:pt>
  </dgm:ptLst>
  <dgm:cxnLst>
    <dgm:cxn modelId="{1E7D9707-8F3F-4105-BF7A-59AF54FE5D59}" type="presOf" srcId="{64098107-0605-4FB3-A4CB-D0F396F0D0EE}" destId="{11ADB88B-CEF5-4F41-920B-8A4417C2F7DC}" srcOrd="0" destOrd="0" presId="urn:microsoft.com/office/officeart/2005/8/layout/vList2"/>
    <dgm:cxn modelId="{1575CD25-A4B8-404E-9175-7B013435A173}" type="presOf" srcId="{3BFFB567-3757-45C3-9D4A-C1C46FE76F70}" destId="{D7759122-EAF4-4554-BB4C-1C44AD6C4230}" srcOrd="0" destOrd="0" presId="urn:microsoft.com/office/officeart/2005/8/layout/vList2"/>
    <dgm:cxn modelId="{931F1C48-39B5-414F-AB75-26F8ACF9C002}" type="presOf" srcId="{7BADB380-77A2-406E-A0A5-4DF3D801004D}" destId="{381979F7-8527-4C05-BB99-0292A31D4301}" srcOrd="0" destOrd="0" presId="urn:microsoft.com/office/officeart/2005/8/layout/vList2"/>
    <dgm:cxn modelId="{FD76EF59-28F4-4E81-85A1-E2BE2DCD5AF7}" type="presOf" srcId="{BCEBF8F6-B7CC-49AA-A5AB-7DB3FF204D5A}" destId="{87EF8506-CD2C-4C6F-A9E8-319FCF9A2CF7}" srcOrd="0" destOrd="0" presId="urn:microsoft.com/office/officeart/2005/8/layout/vList2"/>
    <dgm:cxn modelId="{5B7537A8-1B5B-4707-8A50-CF32F61C52BB}" srcId="{BCEBF8F6-B7CC-49AA-A5AB-7DB3FF204D5A}" destId="{64098107-0605-4FB3-A4CB-D0F396F0D0EE}" srcOrd="0" destOrd="0" parTransId="{13A7775E-1498-4FD0-BCBB-2FD7D8B50A52}" sibTransId="{9AC51F15-E005-4AAC-A737-1BBDF77D1652}"/>
    <dgm:cxn modelId="{92288FB4-B0F5-4CB3-A7D5-4C3FF91C0898}" srcId="{BCEBF8F6-B7CC-49AA-A5AB-7DB3FF204D5A}" destId="{3BFFB567-3757-45C3-9D4A-C1C46FE76F70}" srcOrd="1" destOrd="0" parTransId="{C7285F25-21A8-4A49-8020-B06A06AB6408}" sibTransId="{BC28B874-3DA5-4A91-981B-5A8446693536}"/>
    <dgm:cxn modelId="{B56F1AF7-B56A-4BAC-8C1D-0D1825D71319}" srcId="{BCEBF8F6-B7CC-49AA-A5AB-7DB3FF204D5A}" destId="{7BADB380-77A2-406E-A0A5-4DF3D801004D}" srcOrd="2" destOrd="0" parTransId="{FC50D100-CC2E-44C9-B368-CB230E309EB4}" sibTransId="{59D67130-367E-4C6C-B76F-F3A4BCFAA657}"/>
    <dgm:cxn modelId="{0AD8053B-9FBF-41A4-ABCD-8E169A819E20}" type="presParOf" srcId="{87EF8506-CD2C-4C6F-A9E8-319FCF9A2CF7}" destId="{11ADB88B-CEF5-4F41-920B-8A4417C2F7DC}" srcOrd="0" destOrd="0" presId="urn:microsoft.com/office/officeart/2005/8/layout/vList2"/>
    <dgm:cxn modelId="{655CF5A7-4C11-41FE-831B-C6F76866F398}" type="presParOf" srcId="{87EF8506-CD2C-4C6F-A9E8-319FCF9A2CF7}" destId="{763D4ECC-0DAB-40DB-AE8C-4D1931444CF0}" srcOrd="1" destOrd="0" presId="urn:microsoft.com/office/officeart/2005/8/layout/vList2"/>
    <dgm:cxn modelId="{0545E725-515E-4BE9-A9BE-B5EDC5623BD1}" type="presParOf" srcId="{87EF8506-CD2C-4C6F-A9E8-319FCF9A2CF7}" destId="{D7759122-EAF4-4554-BB4C-1C44AD6C4230}" srcOrd="2" destOrd="0" presId="urn:microsoft.com/office/officeart/2005/8/layout/vList2"/>
    <dgm:cxn modelId="{E97DF9BD-CF62-48DC-861A-B900B2839475}" type="presParOf" srcId="{87EF8506-CD2C-4C6F-A9E8-319FCF9A2CF7}" destId="{0B704677-8B6D-4235-BBE8-AC7719EC120C}" srcOrd="3" destOrd="0" presId="urn:microsoft.com/office/officeart/2005/8/layout/vList2"/>
    <dgm:cxn modelId="{41CD7466-21DC-44FF-98D6-DA225807430B}" type="presParOf" srcId="{87EF8506-CD2C-4C6F-A9E8-319FCF9A2CF7}" destId="{381979F7-8527-4C05-BB99-0292A31D430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DB88B-CEF5-4F41-920B-8A4417C2F7DC}">
      <dsp:nvSpPr>
        <dsp:cNvPr id="0" name=""/>
        <dsp:cNvSpPr/>
      </dsp:nvSpPr>
      <dsp:spPr>
        <a:xfrm>
          <a:off x="0" y="64435"/>
          <a:ext cx="4211240" cy="151368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The Software Development Life Cycle plays an important role in the development of the software.</a:t>
          </a:r>
          <a:endParaRPr lang="en-US" sz="1800" kern="1200"/>
        </a:p>
      </dsp:txBody>
      <dsp:txXfrm>
        <a:off x="73892" y="138327"/>
        <a:ext cx="4063456" cy="1365903"/>
      </dsp:txXfrm>
    </dsp:sp>
    <dsp:sp modelId="{D7759122-EAF4-4554-BB4C-1C44AD6C4230}">
      <dsp:nvSpPr>
        <dsp:cNvPr id="0" name=""/>
        <dsp:cNvSpPr/>
      </dsp:nvSpPr>
      <dsp:spPr>
        <a:xfrm>
          <a:off x="0" y="1629962"/>
          <a:ext cx="4211240" cy="1513687"/>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We choose the  Iterative Waterfall Technique for this process because it’s the most reliable and best method for starting a development</a:t>
          </a:r>
          <a:r>
            <a:rPr lang="en-US" sz="1800" kern="1200"/>
            <a:t>.</a:t>
          </a:r>
        </a:p>
      </dsp:txBody>
      <dsp:txXfrm>
        <a:off x="73892" y="1703854"/>
        <a:ext cx="4063456" cy="1365903"/>
      </dsp:txXfrm>
    </dsp:sp>
    <dsp:sp modelId="{381979F7-8527-4C05-BB99-0292A31D4301}">
      <dsp:nvSpPr>
        <dsp:cNvPr id="0" name=""/>
        <dsp:cNvSpPr/>
      </dsp:nvSpPr>
      <dsp:spPr>
        <a:xfrm>
          <a:off x="0" y="3195490"/>
          <a:ext cx="4211240" cy="1513687"/>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Here once the feasible study is done , we have the clear mindset of the project and then follow the steps for the development of the software.</a:t>
          </a:r>
          <a:endParaRPr lang="en-US" sz="1800" kern="1200"/>
        </a:p>
      </dsp:txBody>
      <dsp:txXfrm>
        <a:off x="73892" y="3269382"/>
        <a:ext cx="4063456" cy="13659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79D169-541F-4FD7-B80A-E7CB2F419E7A}" type="datetimeFigureOut">
              <a:rPr lang="en-US" smtClean="0"/>
              <a:t>6/12/2021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FA4AE-000F-4C2A-96A6-3C616638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215079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97585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41617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1679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64748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49236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1702898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2870072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245845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101995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177799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118285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168375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34065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47874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3481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F2568-D456-4A7A-8D8E-1B169F898DD9}"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79215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AF2568-D456-4A7A-8D8E-1B169F898DD9}" type="datetimeFigureOut">
              <a:rPr lang="en-US" smtClean="0"/>
              <a:pPr/>
              <a:t>6/12/2021</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E7814CD-28D7-44D6-9C6C-ECF877808F26}" type="slidenum">
              <a:rPr lang="en-US" smtClean="0"/>
              <a:pPr/>
              <a:t>‹#›</a:t>
            </a:fld>
            <a:endParaRPr lang="en-US" dirty="0"/>
          </a:p>
        </p:txBody>
      </p:sp>
    </p:spTree>
    <p:extLst>
      <p:ext uri="{BB962C8B-B14F-4D97-AF65-F5344CB8AC3E}">
        <p14:creationId xmlns:p14="http://schemas.microsoft.com/office/powerpoint/2010/main" val="375861779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28FD-9ABB-4455-9A8F-67469FC4A84A}"/>
              </a:ext>
            </a:extLst>
          </p:cNvPr>
          <p:cNvSpPr>
            <a:spLocks noGrp="1"/>
          </p:cNvSpPr>
          <p:nvPr>
            <p:ph type="title"/>
          </p:nvPr>
        </p:nvSpPr>
        <p:spPr>
          <a:xfrm>
            <a:off x="1187624" y="424490"/>
            <a:ext cx="7055380" cy="1680138"/>
          </a:xfrm>
        </p:spPr>
        <p:txBody>
          <a:bodyPr/>
          <a:lstStyle/>
          <a:p>
            <a:pPr marL="0" indent="0" algn="ctr"/>
            <a:r>
              <a:rPr lang="en-IN" dirty="0"/>
              <a:t>           Major Project</a:t>
            </a:r>
            <a:br>
              <a:rPr lang="en-IN" dirty="0"/>
            </a:br>
            <a:r>
              <a:rPr lang="en-IN" dirty="0"/>
              <a:t> Title :-Sentiment Analysis</a:t>
            </a:r>
          </a:p>
        </p:txBody>
      </p:sp>
      <p:sp>
        <p:nvSpPr>
          <p:cNvPr id="6" name="Text Placeholder 5"/>
          <p:cNvSpPr>
            <a:spLocks noGrp="1"/>
          </p:cNvSpPr>
          <p:nvPr>
            <p:ph type="body" idx="4294967295"/>
          </p:nvPr>
        </p:nvSpPr>
        <p:spPr>
          <a:xfrm>
            <a:off x="539552" y="908720"/>
            <a:ext cx="7160840" cy="5328593"/>
          </a:xfrm>
        </p:spPr>
        <p:txBody>
          <a:bodyPr>
            <a:noAutofit/>
          </a:bodyPr>
          <a:lstStyle/>
          <a:p>
            <a:endParaRPr lang="en-IN" dirty="0"/>
          </a:p>
          <a:p>
            <a:endParaRPr lang="en-IN" dirty="0"/>
          </a:p>
          <a:p>
            <a:pPr marL="0" indent="0" algn="ctr">
              <a:buNone/>
            </a:pPr>
            <a:r>
              <a:rPr lang="en-IN" sz="2800" dirty="0"/>
              <a:t>                         Project Id: 21B08</a:t>
            </a:r>
          </a:p>
          <a:p>
            <a:pPr marL="0" indent="0">
              <a:buNone/>
            </a:pPr>
            <a:r>
              <a:rPr lang="en-IN" dirty="0"/>
              <a:t>     Mentor-</a:t>
            </a:r>
          </a:p>
          <a:p>
            <a:pPr marL="0" indent="0">
              <a:buNone/>
            </a:pPr>
            <a:r>
              <a:rPr lang="en-IN" dirty="0"/>
              <a:t>     Dr Harsh Dev Sir</a:t>
            </a:r>
          </a:p>
          <a:p>
            <a:pPr marL="0" indent="0">
              <a:buNone/>
            </a:pPr>
            <a:r>
              <a:rPr lang="en-IN" dirty="0"/>
              <a:t>     Members:-</a:t>
            </a:r>
          </a:p>
          <a:p>
            <a:r>
              <a:rPr lang="en-IN" dirty="0" err="1"/>
              <a:t>Kushagra</a:t>
            </a:r>
            <a:r>
              <a:rPr lang="en-IN" dirty="0"/>
              <a:t> Manoj Gupta	 (1716410129)</a:t>
            </a:r>
          </a:p>
          <a:p>
            <a:r>
              <a:rPr lang="en-IN" dirty="0" err="1"/>
              <a:t>Kushagra</a:t>
            </a:r>
            <a:r>
              <a:rPr lang="en-IN" dirty="0"/>
              <a:t> Sharma 	              (1716410130)</a:t>
            </a:r>
          </a:p>
          <a:p>
            <a:r>
              <a:rPr lang="en-IN" dirty="0"/>
              <a:t>Kushal  Omar 		              (1716410131)</a:t>
            </a:r>
          </a:p>
          <a:p>
            <a:r>
              <a:rPr lang="en-IN" dirty="0"/>
              <a:t>Manmohan Krishna 	        (1716410136)</a:t>
            </a:r>
          </a:p>
          <a:p>
            <a:pPr marL="0" indent="0">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267"/>
            <a:ext cx="7715200" cy="896656"/>
          </a:xfrm>
        </p:spPr>
        <p:txBody>
          <a:bodyPr/>
          <a:lstStyle/>
          <a:p>
            <a:r>
              <a:rPr lang="en-IN" dirty="0"/>
              <a:t>Front – end GUI</a:t>
            </a:r>
            <a:endParaRPr lang="en-US" dirty="0"/>
          </a:p>
        </p:txBody>
      </p:sp>
      <p:pic>
        <p:nvPicPr>
          <p:cNvPr id="5" name="Picture 4" descr="1-GUI.PNG"/>
          <p:cNvPicPr>
            <a:picLocks noChangeAspect="1"/>
          </p:cNvPicPr>
          <p:nvPr/>
        </p:nvPicPr>
        <p:blipFill>
          <a:blip r:embed="rId2"/>
          <a:stretch>
            <a:fillRect/>
          </a:stretch>
        </p:blipFill>
        <p:spPr>
          <a:xfrm>
            <a:off x="4500564" y="3407839"/>
            <a:ext cx="4545406" cy="2696756"/>
          </a:xfrm>
          <a:prstGeom prst="rect">
            <a:avLst/>
          </a:prstGeom>
        </p:spPr>
      </p:pic>
      <p:cxnSp>
        <p:nvCxnSpPr>
          <p:cNvPr id="7" name="Straight Arrow Connector 6"/>
          <p:cNvCxnSpPr>
            <a:cxnSpLocks/>
          </p:cNvCxnSpPr>
          <p:nvPr/>
        </p:nvCxnSpPr>
        <p:spPr>
          <a:xfrm>
            <a:off x="4314800" y="2046180"/>
            <a:ext cx="1697360" cy="138282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3438" y="1857364"/>
            <a:ext cx="2050561" cy="369332"/>
          </a:xfrm>
          <a:prstGeom prst="rect">
            <a:avLst/>
          </a:prstGeom>
          <a:noFill/>
        </p:spPr>
        <p:txBody>
          <a:bodyPr wrap="none" rtlCol="0">
            <a:spAutoFit/>
          </a:bodyPr>
          <a:lstStyle/>
          <a:p>
            <a:r>
              <a:rPr lang="en-IN" dirty="0"/>
              <a:t>This is the main GUI</a:t>
            </a:r>
            <a:endParaRPr lang="en-US" dirty="0"/>
          </a:p>
        </p:txBody>
      </p:sp>
      <p:sp>
        <p:nvSpPr>
          <p:cNvPr id="11" name="TextBox 10"/>
          <p:cNvSpPr txBox="1"/>
          <p:nvPr/>
        </p:nvSpPr>
        <p:spPr>
          <a:xfrm>
            <a:off x="197166" y="5363924"/>
            <a:ext cx="4374834" cy="369332"/>
          </a:xfrm>
          <a:prstGeom prst="rect">
            <a:avLst/>
          </a:prstGeom>
          <a:noFill/>
        </p:spPr>
        <p:txBody>
          <a:bodyPr wrap="square" rtlCol="0">
            <a:spAutoFit/>
          </a:bodyPr>
          <a:lstStyle/>
          <a:p>
            <a:r>
              <a:rPr lang="en-IN" dirty="0"/>
              <a:t>This is the Inserting the PDF from pc GUI</a:t>
            </a:r>
            <a:endParaRPr lang="en-US" dirty="0"/>
          </a:p>
        </p:txBody>
      </p:sp>
      <p:pic>
        <p:nvPicPr>
          <p:cNvPr id="9" name="Content Placeholder 8" descr="Graphical user interface, application&#10;&#10;Description automatically generated">
            <a:extLst>
              <a:ext uri="{FF2B5EF4-FFF2-40B4-BE49-F238E27FC236}">
                <a16:creationId xmlns:a16="http://schemas.microsoft.com/office/drawing/2014/main" id="{43627733-E4DC-44A7-9F54-DA7D41DADB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4" y="939169"/>
            <a:ext cx="4176464" cy="21717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03"/>
            <a:ext cx="7772400" cy="709250"/>
          </a:xfrm>
        </p:spPr>
        <p:txBody>
          <a:bodyPr>
            <a:normAutofit fontScale="90000"/>
          </a:bodyPr>
          <a:lstStyle/>
          <a:p>
            <a:r>
              <a:rPr lang="en-IN" dirty="0"/>
              <a:t>Continued..</a:t>
            </a:r>
            <a:endParaRPr lang="en-US" dirty="0"/>
          </a:p>
        </p:txBody>
      </p:sp>
      <p:pic>
        <p:nvPicPr>
          <p:cNvPr id="5" name="Picture 4" descr="2-GUI.PNG"/>
          <p:cNvPicPr>
            <a:picLocks noChangeAspect="1"/>
          </p:cNvPicPr>
          <p:nvPr/>
        </p:nvPicPr>
        <p:blipFill>
          <a:blip r:embed="rId2"/>
          <a:stretch>
            <a:fillRect/>
          </a:stretch>
        </p:blipFill>
        <p:spPr>
          <a:xfrm>
            <a:off x="4463485" y="3007025"/>
            <a:ext cx="4597084" cy="2892657"/>
          </a:xfrm>
          <a:prstGeom prst="rect">
            <a:avLst/>
          </a:prstGeom>
        </p:spPr>
      </p:pic>
      <p:cxnSp>
        <p:nvCxnSpPr>
          <p:cNvPr id="7" name="Straight Arrow Connector 6"/>
          <p:cNvCxnSpPr>
            <a:cxnSpLocks/>
          </p:cNvCxnSpPr>
          <p:nvPr/>
        </p:nvCxnSpPr>
        <p:spPr>
          <a:xfrm>
            <a:off x="4219269" y="2235035"/>
            <a:ext cx="1008112" cy="72665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0" y="2071678"/>
            <a:ext cx="2050561" cy="369332"/>
          </a:xfrm>
          <a:prstGeom prst="rect">
            <a:avLst/>
          </a:prstGeom>
          <a:noFill/>
        </p:spPr>
        <p:txBody>
          <a:bodyPr wrap="none" rtlCol="0">
            <a:spAutoFit/>
          </a:bodyPr>
          <a:lstStyle/>
          <a:p>
            <a:r>
              <a:rPr lang="en-IN" dirty="0"/>
              <a:t>This is the main GUI</a:t>
            </a:r>
            <a:endParaRPr lang="en-US" dirty="0"/>
          </a:p>
        </p:txBody>
      </p:sp>
      <p:sp>
        <p:nvSpPr>
          <p:cNvPr id="9" name="TextBox 8"/>
          <p:cNvSpPr txBox="1"/>
          <p:nvPr/>
        </p:nvSpPr>
        <p:spPr>
          <a:xfrm>
            <a:off x="1359191" y="5530350"/>
            <a:ext cx="2860078" cy="369332"/>
          </a:xfrm>
          <a:prstGeom prst="rect">
            <a:avLst/>
          </a:prstGeom>
          <a:noFill/>
        </p:spPr>
        <p:txBody>
          <a:bodyPr wrap="none" rtlCol="0">
            <a:spAutoFit/>
          </a:bodyPr>
          <a:lstStyle/>
          <a:p>
            <a:r>
              <a:rPr lang="en-IN" dirty="0"/>
              <a:t>This is the insert TXT file GUI</a:t>
            </a:r>
            <a:endParaRPr lang="en-US" dirty="0"/>
          </a:p>
        </p:txBody>
      </p:sp>
      <p:pic>
        <p:nvPicPr>
          <p:cNvPr id="11" name="Content Placeholder 10" descr="Graphical user interface, application&#10;&#10;Description automatically generated">
            <a:extLst>
              <a:ext uri="{FF2B5EF4-FFF2-40B4-BE49-F238E27FC236}">
                <a16:creationId xmlns:a16="http://schemas.microsoft.com/office/drawing/2014/main" id="{FC970DA9-B1BC-43E4-B717-F0BD091B01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51" y="914362"/>
            <a:ext cx="4111301" cy="2171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E16E-B356-4628-99C6-E4BA9DC62F4E}"/>
              </a:ext>
            </a:extLst>
          </p:cNvPr>
          <p:cNvSpPr>
            <a:spLocks noGrp="1"/>
          </p:cNvSpPr>
          <p:nvPr>
            <p:ph type="title"/>
          </p:nvPr>
        </p:nvSpPr>
        <p:spPr>
          <a:xfrm>
            <a:off x="386122" y="93240"/>
            <a:ext cx="6620967" cy="1071322"/>
          </a:xfrm>
        </p:spPr>
        <p:txBody>
          <a:bodyPr/>
          <a:lstStyle/>
          <a:p>
            <a:r>
              <a:rPr lang="en-US" dirty="0"/>
              <a:t>Continued</a:t>
            </a:r>
            <a:endParaRPr lang="en-IN" dirty="0"/>
          </a:p>
        </p:txBody>
      </p:sp>
      <p:pic>
        <p:nvPicPr>
          <p:cNvPr id="4" name="Picture 3" descr="Graphical user interface, application&#10;&#10;Description automatically generated">
            <a:extLst>
              <a:ext uri="{FF2B5EF4-FFF2-40B4-BE49-F238E27FC236}">
                <a16:creationId xmlns:a16="http://schemas.microsoft.com/office/drawing/2014/main" id="{2A47D208-5D32-4FA4-BC40-33247CA84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58" y="1395765"/>
            <a:ext cx="3610000" cy="1587100"/>
          </a:xfrm>
          <a:prstGeom prst="rect">
            <a:avLst/>
          </a:prstGeom>
        </p:spPr>
      </p:pic>
      <p:cxnSp>
        <p:nvCxnSpPr>
          <p:cNvPr id="10" name="Straight Arrow Connector 9">
            <a:extLst>
              <a:ext uri="{FF2B5EF4-FFF2-40B4-BE49-F238E27FC236}">
                <a16:creationId xmlns:a16="http://schemas.microsoft.com/office/drawing/2014/main" id="{CC5A63BA-512B-41A0-943D-F5552A06E12F}"/>
              </a:ext>
            </a:extLst>
          </p:cNvPr>
          <p:cNvCxnSpPr>
            <a:cxnSpLocks/>
          </p:cNvCxnSpPr>
          <p:nvPr/>
        </p:nvCxnSpPr>
        <p:spPr>
          <a:xfrm>
            <a:off x="3959932" y="2982865"/>
            <a:ext cx="1548172" cy="131023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2" descr="Graphical user interface&#10;&#10;Description automatically generated">
            <a:extLst>
              <a:ext uri="{FF2B5EF4-FFF2-40B4-BE49-F238E27FC236}">
                <a16:creationId xmlns:a16="http://schemas.microsoft.com/office/drawing/2014/main" id="{783CE55B-2E9A-4B05-A5EB-3BA765BD2A2E}"/>
              </a:ext>
            </a:extLst>
          </p:cNvPr>
          <p:cNvPicPr>
            <a:picLocks noChangeAspect="1"/>
          </p:cNvPicPr>
          <p:nvPr/>
        </p:nvPicPr>
        <p:blipFill rotWithShape="1">
          <a:blip r:embed="rId3">
            <a:extLst>
              <a:ext uri="{28A0092B-C50C-407E-A947-70E740481C1C}">
                <a14:useLocalDpi xmlns:a14="http://schemas.microsoft.com/office/drawing/2010/main" val="0"/>
              </a:ext>
            </a:extLst>
          </a:blip>
          <a:srcRect l="30136" t="61368" r="12215" b="2448"/>
          <a:stretch/>
        </p:blipFill>
        <p:spPr>
          <a:xfrm>
            <a:off x="5076056" y="4293096"/>
            <a:ext cx="3168352" cy="1375151"/>
          </a:xfrm>
          <a:prstGeom prst="rect">
            <a:avLst/>
          </a:prstGeom>
        </p:spPr>
      </p:pic>
      <p:sp>
        <p:nvSpPr>
          <p:cNvPr id="6" name="Text Placeholder 5">
            <a:extLst>
              <a:ext uri="{FF2B5EF4-FFF2-40B4-BE49-F238E27FC236}">
                <a16:creationId xmlns:a16="http://schemas.microsoft.com/office/drawing/2014/main" id="{B3A3005B-B8CC-41E0-A71E-74B89A546A58}"/>
              </a:ext>
            </a:extLst>
          </p:cNvPr>
          <p:cNvSpPr>
            <a:spLocks noGrp="1"/>
          </p:cNvSpPr>
          <p:nvPr>
            <p:ph type="body" idx="1"/>
          </p:nvPr>
        </p:nvSpPr>
        <p:spPr>
          <a:xfrm>
            <a:off x="4319972" y="5805264"/>
            <a:ext cx="4680520" cy="860400"/>
          </a:xfrm>
        </p:spPr>
        <p:txBody>
          <a:bodyPr/>
          <a:lstStyle/>
          <a:p>
            <a:r>
              <a:rPr lang="en-US" dirty="0">
                <a:solidFill>
                  <a:schemeClr val="tx1">
                    <a:lumMod val="95000"/>
                  </a:schemeClr>
                </a:solidFill>
                <a:latin typeface="Arial" panose="020B0604020202020204" pitchFamily="34" charset="0"/>
                <a:cs typeface="Arial" panose="020B0604020202020204" pitchFamily="34" charset="0"/>
              </a:rPr>
              <a:t>Extracting Data from Twitter</a:t>
            </a:r>
            <a:endParaRPr lang="en-IN"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0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endParaRPr lang="en-US" dirty="0"/>
          </a:p>
        </p:txBody>
      </p:sp>
      <p:pic>
        <p:nvPicPr>
          <p:cNvPr id="5" name="Picture 4" descr="3-GUI.PNG"/>
          <p:cNvPicPr>
            <a:picLocks noChangeAspect="1"/>
          </p:cNvPicPr>
          <p:nvPr/>
        </p:nvPicPr>
        <p:blipFill>
          <a:blip r:embed="rId2"/>
          <a:stretch>
            <a:fillRect/>
          </a:stretch>
        </p:blipFill>
        <p:spPr>
          <a:xfrm>
            <a:off x="5786446" y="4500570"/>
            <a:ext cx="2928958" cy="1135478"/>
          </a:xfrm>
          <a:prstGeom prst="rect">
            <a:avLst/>
          </a:prstGeom>
        </p:spPr>
      </p:pic>
      <p:cxnSp>
        <p:nvCxnSpPr>
          <p:cNvPr id="7" name="Straight Arrow Connector 6"/>
          <p:cNvCxnSpPr>
            <a:cxnSpLocks/>
          </p:cNvCxnSpPr>
          <p:nvPr/>
        </p:nvCxnSpPr>
        <p:spPr>
          <a:xfrm>
            <a:off x="4843154" y="2929936"/>
            <a:ext cx="1817078" cy="1415617"/>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86314" y="2143116"/>
            <a:ext cx="2050561" cy="369332"/>
          </a:xfrm>
          <a:prstGeom prst="rect">
            <a:avLst/>
          </a:prstGeom>
          <a:noFill/>
        </p:spPr>
        <p:txBody>
          <a:bodyPr wrap="none" rtlCol="0">
            <a:spAutoFit/>
          </a:bodyPr>
          <a:lstStyle/>
          <a:p>
            <a:r>
              <a:rPr lang="en-IN" dirty="0"/>
              <a:t>This is the main GUI</a:t>
            </a:r>
            <a:endParaRPr lang="en-US" dirty="0"/>
          </a:p>
        </p:txBody>
      </p:sp>
      <p:sp>
        <p:nvSpPr>
          <p:cNvPr id="9" name="TextBox 8"/>
          <p:cNvSpPr txBox="1"/>
          <p:nvPr/>
        </p:nvSpPr>
        <p:spPr>
          <a:xfrm>
            <a:off x="6215074" y="5857892"/>
            <a:ext cx="2499402" cy="369332"/>
          </a:xfrm>
          <a:prstGeom prst="rect">
            <a:avLst/>
          </a:prstGeom>
          <a:noFill/>
        </p:spPr>
        <p:txBody>
          <a:bodyPr wrap="none" rtlCol="0">
            <a:spAutoFit/>
          </a:bodyPr>
          <a:lstStyle/>
          <a:p>
            <a:r>
              <a:rPr lang="en-IN" dirty="0"/>
              <a:t>This is the URL input GUI</a:t>
            </a:r>
            <a:endParaRPr lang="en-US" dirty="0"/>
          </a:p>
        </p:txBody>
      </p:sp>
      <p:pic>
        <p:nvPicPr>
          <p:cNvPr id="11" name="Content Placeholder 10" descr="Graphical user interface, application&#10;&#10;Description automatically generated">
            <a:extLst>
              <a:ext uri="{FF2B5EF4-FFF2-40B4-BE49-F238E27FC236}">
                <a16:creationId xmlns:a16="http://schemas.microsoft.com/office/drawing/2014/main" id="{11568ADF-C63F-4B9A-B7D3-C86983483A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4" y="1275458"/>
            <a:ext cx="4678810" cy="21717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99C9-5C0F-4411-AE99-827DAF665B6F}"/>
              </a:ext>
            </a:extLst>
          </p:cNvPr>
          <p:cNvSpPr>
            <a:spLocks noGrp="1"/>
          </p:cNvSpPr>
          <p:nvPr>
            <p:ph type="title"/>
          </p:nvPr>
        </p:nvSpPr>
        <p:spPr>
          <a:xfrm>
            <a:off x="685800" y="2276872"/>
            <a:ext cx="7772400" cy="1800200"/>
          </a:xfrm>
        </p:spPr>
        <p:txBody>
          <a:bodyPr/>
          <a:lstStyle/>
          <a:p>
            <a:r>
              <a:rPr lang="en-US" dirty="0"/>
              <a:t>  </a:t>
            </a:r>
            <a:r>
              <a:rPr lang="en-US" sz="5400" dirty="0"/>
              <a:t>Backend    </a:t>
            </a:r>
            <a:br>
              <a:rPr lang="en-US" sz="5400" dirty="0"/>
            </a:br>
            <a:r>
              <a:rPr lang="en-US" sz="5400" dirty="0"/>
              <a:t>           Technologies</a:t>
            </a:r>
            <a:endParaRPr lang="en-IN" sz="5400" dirty="0"/>
          </a:p>
        </p:txBody>
      </p:sp>
    </p:spTree>
    <p:extLst>
      <p:ext uri="{BB962C8B-B14F-4D97-AF65-F5344CB8AC3E}">
        <p14:creationId xmlns:p14="http://schemas.microsoft.com/office/powerpoint/2010/main" val="3341473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0C402F-F3B8-4777-B1B4-A5E612096D26}"/>
              </a:ext>
            </a:extLst>
          </p:cNvPr>
          <p:cNvSpPr>
            <a:spLocks noGrp="1"/>
          </p:cNvSpPr>
          <p:nvPr>
            <p:ph type="title"/>
          </p:nvPr>
        </p:nvSpPr>
        <p:spPr>
          <a:xfrm>
            <a:off x="489857" y="1645920"/>
            <a:ext cx="2642159" cy="4470821"/>
          </a:xfrm>
        </p:spPr>
        <p:txBody>
          <a:bodyPr>
            <a:normAutofit/>
          </a:bodyPr>
          <a:lstStyle/>
          <a:p>
            <a:pPr algn="r"/>
            <a:r>
              <a:rPr lang="en-US">
                <a:solidFill>
                  <a:srgbClr val="FFFFFF"/>
                </a:solidFill>
              </a:rPr>
              <a:t>slate3k</a:t>
            </a:r>
            <a:br>
              <a:rPr lang="en-US">
                <a:solidFill>
                  <a:srgbClr val="FFFFFF"/>
                </a:solidFill>
              </a:rPr>
            </a:br>
            <a:endParaRPr lang="en-IN" dirty="0">
              <a:solidFill>
                <a:srgbClr val="FFFFFF"/>
              </a:solidFill>
            </a:endParaRPr>
          </a:p>
        </p:txBody>
      </p:sp>
      <p:sp>
        <p:nvSpPr>
          <p:cNvPr id="3" name="Content Placeholder 2">
            <a:extLst>
              <a:ext uri="{FF2B5EF4-FFF2-40B4-BE49-F238E27FC236}">
                <a16:creationId xmlns:a16="http://schemas.microsoft.com/office/drawing/2014/main" id="{225E207D-3485-4628-B18A-3AD8FE1C1228}"/>
              </a:ext>
            </a:extLst>
          </p:cNvPr>
          <p:cNvSpPr>
            <a:spLocks noGrp="1"/>
          </p:cNvSpPr>
          <p:nvPr>
            <p:ph idx="1"/>
          </p:nvPr>
        </p:nvSpPr>
        <p:spPr>
          <a:xfrm>
            <a:off x="3903081" y="1645920"/>
            <a:ext cx="4439628" cy="4470821"/>
          </a:xfrm>
        </p:spPr>
        <p:txBody>
          <a:bodyPr>
            <a:normAutofit/>
          </a:bodyPr>
          <a:lstStyle/>
          <a:p>
            <a:r>
              <a:rPr lang="en-US" sz="2400" b="0" i="0" dirty="0">
                <a:effectLst/>
                <a:latin typeface="Arial" panose="020B0604020202020204" pitchFamily="34" charset="0"/>
                <a:cs typeface="Arial" panose="020B0604020202020204" pitchFamily="34" charset="0"/>
              </a:rPr>
              <a:t>Slate is a Python package that simplifies the process of extracting text from PDF files. It depends on the </a:t>
            </a:r>
            <a:r>
              <a:rPr lang="en-US" sz="2400" b="0" i="0" dirty="0" err="1">
                <a:effectLst/>
                <a:latin typeface="Arial" panose="020B0604020202020204" pitchFamily="34" charset="0"/>
                <a:cs typeface="Arial" panose="020B0604020202020204" pitchFamily="34" charset="0"/>
              </a:rPr>
              <a:t>PDFMiner</a:t>
            </a:r>
            <a:r>
              <a:rPr lang="en-US" sz="2400" b="0" i="0" dirty="0">
                <a:effectLst/>
                <a:latin typeface="Arial" panose="020B0604020202020204" pitchFamily="34" charset="0"/>
                <a:cs typeface="Arial" panose="020B0604020202020204" pitchFamily="34" charset="0"/>
              </a:rPr>
              <a:t> package.</a:t>
            </a:r>
          </a:p>
          <a:p>
            <a:r>
              <a:rPr lang="en-US" sz="2400" b="0" i="0" dirty="0">
                <a:effectLst/>
                <a:latin typeface="Arial" panose="020B0604020202020204" pitchFamily="34" charset="0"/>
                <a:cs typeface="Arial" panose="020B0604020202020204" pitchFamily="34" charset="0"/>
              </a:rPr>
              <a:t>Slate provides one class, PDF. PDF takes a file-like object and will extract all text from the document, </a:t>
            </a:r>
            <a:r>
              <a:rPr lang="en-US" sz="2400" b="0" i="0" dirty="0" err="1">
                <a:effectLst/>
                <a:latin typeface="Arial" panose="020B0604020202020204" pitchFamily="34" charset="0"/>
                <a:cs typeface="Arial" panose="020B0604020202020204" pitchFamily="34" charset="0"/>
              </a:rPr>
              <a:t>presentating</a:t>
            </a:r>
            <a:r>
              <a:rPr lang="en-US" sz="2400" b="0" i="0" dirty="0">
                <a:effectLst/>
                <a:latin typeface="Arial" panose="020B0604020202020204" pitchFamily="34" charset="0"/>
                <a:cs typeface="Arial" panose="020B0604020202020204" pitchFamily="34" charset="0"/>
              </a:rPr>
              <a:t> each page as a string of text: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60023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1" name="Freeform: Shape 3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95A48B9-D781-4DB7-8854-48A7E195B94A}"/>
              </a:ext>
            </a:extLst>
          </p:cNvPr>
          <p:cNvSpPr>
            <a:spLocks noGrp="1"/>
          </p:cNvSpPr>
          <p:nvPr>
            <p:ph type="title"/>
          </p:nvPr>
        </p:nvSpPr>
        <p:spPr>
          <a:xfrm>
            <a:off x="827484" y="452718"/>
            <a:ext cx="6710641" cy="1400530"/>
          </a:xfrm>
        </p:spPr>
        <p:txBody>
          <a:bodyPr anchor="ctr">
            <a:normAutofit/>
          </a:bodyPr>
          <a:lstStyle/>
          <a:p>
            <a:r>
              <a:rPr lang="en-US" dirty="0">
                <a:solidFill>
                  <a:srgbClr val="FFFFFF"/>
                </a:solidFill>
              </a:rPr>
              <a:t>                                    Newspapaper3k</a:t>
            </a:r>
            <a:endParaRPr lang="en-IN" dirty="0">
              <a:solidFill>
                <a:srgbClr val="FFFFFF"/>
              </a:solidFill>
            </a:endParaRPr>
          </a:p>
        </p:txBody>
      </p:sp>
      <p:sp>
        <p:nvSpPr>
          <p:cNvPr id="3" name="Content Placeholder 2">
            <a:extLst>
              <a:ext uri="{FF2B5EF4-FFF2-40B4-BE49-F238E27FC236}">
                <a16:creationId xmlns:a16="http://schemas.microsoft.com/office/drawing/2014/main" id="{7784E574-7170-46F7-A66D-7AA3B2FCF011}"/>
              </a:ext>
            </a:extLst>
          </p:cNvPr>
          <p:cNvSpPr>
            <a:spLocks noGrp="1"/>
          </p:cNvSpPr>
          <p:nvPr>
            <p:ph idx="1"/>
          </p:nvPr>
        </p:nvSpPr>
        <p:spPr>
          <a:xfrm>
            <a:off x="827484" y="2763520"/>
            <a:ext cx="6709905" cy="3484879"/>
          </a:xfrm>
        </p:spPr>
        <p:txBody>
          <a:bodyPr>
            <a:normAutofit/>
          </a:bodyPr>
          <a:lstStyle/>
          <a:p>
            <a:pPr marL="0" indent="0">
              <a:buNone/>
            </a:pPr>
            <a:r>
              <a:rPr lang="en-US" b="0" i="0" dirty="0">
                <a:solidFill>
                  <a:srgbClr val="273239"/>
                </a:solidFill>
                <a:effectLst/>
                <a:latin typeface="urw-din"/>
              </a:rPr>
              <a:t> </a:t>
            </a:r>
            <a:r>
              <a:rPr lang="en-US" sz="2400" b="0" i="0" dirty="0">
                <a:solidFill>
                  <a:srgbClr val="273239"/>
                </a:solidFill>
                <a:effectLst/>
                <a:latin typeface="Arial" panose="020B0604020202020204" pitchFamily="34" charset="0"/>
                <a:cs typeface="Arial" panose="020B0604020202020204" pitchFamily="34" charset="0"/>
              </a:rPr>
              <a:t>The </a:t>
            </a:r>
            <a:r>
              <a:rPr lang="en-US" sz="2400" i="1" dirty="0">
                <a:solidFill>
                  <a:srgbClr val="273239"/>
                </a:solidFill>
                <a:latin typeface="Arial" panose="020B0604020202020204" pitchFamily="34" charset="0"/>
                <a:cs typeface="Arial" panose="020B0604020202020204" pitchFamily="34" charset="0"/>
              </a:rPr>
              <a:t>Newspaper3k</a:t>
            </a:r>
            <a:r>
              <a:rPr lang="en-US" sz="2400" b="0" i="0" dirty="0">
                <a:solidFill>
                  <a:srgbClr val="273239"/>
                </a:solidFill>
                <a:effectLst/>
                <a:latin typeface="Arial" panose="020B0604020202020204" pitchFamily="34" charset="0"/>
                <a:cs typeface="Arial" panose="020B0604020202020204" pitchFamily="34" charset="0"/>
              </a:rPr>
              <a:t> package is a Python library used for Web Scraping articles, It is built on top of requests and for parsing </a:t>
            </a:r>
            <a:r>
              <a:rPr lang="en-US" sz="2400" b="0" i="1" dirty="0" err="1">
                <a:solidFill>
                  <a:srgbClr val="273239"/>
                </a:solidFill>
                <a:effectLst/>
                <a:latin typeface="Arial" panose="020B0604020202020204" pitchFamily="34" charset="0"/>
                <a:cs typeface="Arial" panose="020B0604020202020204" pitchFamily="34" charset="0"/>
              </a:rPr>
              <a:t>lxml</a:t>
            </a:r>
            <a:r>
              <a:rPr lang="en-US" sz="2400" b="0" i="0" dirty="0">
                <a:solidFill>
                  <a:srgbClr val="273239"/>
                </a:solidFill>
                <a:effectLst/>
                <a:latin typeface="Arial" panose="020B0604020202020204" pitchFamily="34" charset="0"/>
                <a:cs typeface="Arial" panose="020B0604020202020204" pitchFamily="34" charset="0"/>
              </a:rPr>
              <a:t>.</a:t>
            </a:r>
          </a:p>
          <a:p>
            <a:pPr marL="0" indent="0">
              <a:buNone/>
            </a:pPr>
            <a:r>
              <a:rPr lang="en-US" sz="2400" dirty="0">
                <a:solidFill>
                  <a:srgbClr val="273239"/>
                </a:solidFill>
                <a:latin typeface="Arial" panose="020B0604020202020204" pitchFamily="34" charset="0"/>
                <a:cs typeface="Arial" panose="020B0604020202020204" pitchFamily="34" charset="0"/>
              </a:rPr>
              <a:t>To scrape from URL’s ,we have used Newspaper3k.</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36848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DAB8EDB-09FB-4461-90AA-13B176369EAA}"/>
              </a:ext>
            </a:extLst>
          </p:cNvPr>
          <p:cNvSpPr>
            <a:spLocks noGrp="1"/>
          </p:cNvSpPr>
          <p:nvPr>
            <p:ph type="title"/>
          </p:nvPr>
        </p:nvSpPr>
        <p:spPr>
          <a:xfrm>
            <a:off x="827484" y="452718"/>
            <a:ext cx="6710641" cy="1400530"/>
          </a:xfrm>
        </p:spPr>
        <p:txBody>
          <a:bodyPr anchor="ctr">
            <a:normAutofit/>
          </a:bodyPr>
          <a:lstStyle/>
          <a:p>
            <a:r>
              <a:rPr lang="en-US">
                <a:solidFill>
                  <a:srgbClr val="FFFFFF"/>
                </a:solidFill>
              </a:rPr>
              <a:t>                                          NLTK</a:t>
            </a:r>
            <a:endParaRPr lang="en-IN">
              <a:solidFill>
                <a:srgbClr val="FFFFFF"/>
              </a:solidFill>
            </a:endParaRPr>
          </a:p>
        </p:txBody>
      </p:sp>
      <p:sp>
        <p:nvSpPr>
          <p:cNvPr id="3" name="Content Placeholder 2">
            <a:extLst>
              <a:ext uri="{FF2B5EF4-FFF2-40B4-BE49-F238E27FC236}">
                <a16:creationId xmlns:a16="http://schemas.microsoft.com/office/drawing/2014/main" id="{12A23205-B0DD-41F5-A7D2-538078BA95B9}"/>
              </a:ext>
            </a:extLst>
          </p:cNvPr>
          <p:cNvSpPr>
            <a:spLocks noGrp="1"/>
          </p:cNvSpPr>
          <p:nvPr>
            <p:ph idx="1"/>
          </p:nvPr>
        </p:nvSpPr>
        <p:spPr>
          <a:xfrm>
            <a:off x="827484" y="2763520"/>
            <a:ext cx="6709905" cy="3484879"/>
          </a:xfrm>
        </p:spPr>
        <p:txBody>
          <a:bodyPr>
            <a:normAutofit/>
          </a:bodyPr>
          <a:lstStyle/>
          <a:p>
            <a:pPr marL="0" indent="0">
              <a:buNone/>
            </a:pPr>
            <a:r>
              <a:rPr lang="en-US" sz="2400" b="0" i="0" dirty="0">
                <a:effectLst/>
                <a:latin typeface="arial" panose="020B0604020202020204" pitchFamily="34" charset="0"/>
              </a:rPr>
              <a:t>The Natural Language Toolkit (</a:t>
            </a:r>
            <a:r>
              <a:rPr lang="en-US" sz="2400" b="1" i="0" dirty="0">
                <a:effectLst/>
                <a:latin typeface="arial" panose="020B0604020202020204" pitchFamily="34" charset="0"/>
              </a:rPr>
              <a:t>NLTK</a:t>
            </a:r>
            <a:r>
              <a:rPr lang="en-US" sz="2400" b="0" i="0" dirty="0">
                <a:effectLst/>
                <a:latin typeface="arial" panose="020B0604020202020204" pitchFamily="34" charset="0"/>
              </a:rPr>
              <a:t>) is a platform used for building Python programs that work with human language data for applying in statistical natural language processing (NLP). It contains text processing libraries for tokenization, parsing, classification, stemming, tagging and semantic reasoning.</a:t>
            </a:r>
            <a:endParaRPr lang="en-IN" sz="2400" dirty="0"/>
          </a:p>
        </p:txBody>
      </p:sp>
    </p:spTree>
    <p:extLst>
      <p:ext uri="{BB962C8B-B14F-4D97-AF65-F5344CB8AC3E}">
        <p14:creationId xmlns:p14="http://schemas.microsoft.com/office/powerpoint/2010/main" val="135212303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B8602D4-967E-4D5D-AFC6-A59D0519B0E3}"/>
              </a:ext>
            </a:extLst>
          </p:cNvPr>
          <p:cNvSpPr>
            <a:spLocks noGrp="1"/>
          </p:cNvSpPr>
          <p:nvPr>
            <p:ph type="title"/>
          </p:nvPr>
        </p:nvSpPr>
        <p:spPr>
          <a:xfrm>
            <a:off x="827484" y="452718"/>
            <a:ext cx="6710641" cy="1400530"/>
          </a:xfrm>
        </p:spPr>
        <p:txBody>
          <a:bodyPr anchor="ctr">
            <a:normAutofit/>
          </a:bodyPr>
          <a:lstStyle/>
          <a:p>
            <a:r>
              <a:rPr lang="en-US">
                <a:solidFill>
                  <a:srgbClr val="FFFFFF"/>
                </a:solidFill>
              </a:rPr>
              <a:t>STEMMING  AND LEMITAIZATION</a:t>
            </a:r>
            <a:endParaRPr lang="en-IN">
              <a:solidFill>
                <a:srgbClr val="FFFFFF"/>
              </a:solidFill>
            </a:endParaRPr>
          </a:p>
        </p:txBody>
      </p:sp>
      <p:sp>
        <p:nvSpPr>
          <p:cNvPr id="3" name="Content Placeholder 2">
            <a:extLst>
              <a:ext uri="{FF2B5EF4-FFF2-40B4-BE49-F238E27FC236}">
                <a16:creationId xmlns:a16="http://schemas.microsoft.com/office/drawing/2014/main" id="{950C7029-5C7D-4846-B286-20DA7C336453}"/>
              </a:ext>
            </a:extLst>
          </p:cNvPr>
          <p:cNvSpPr>
            <a:spLocks noGrp="1"/>
          </p:cNvSpPr>
          <p:nvPr>
            <p:ph idx="1"/>
          </p:nvPr>
        </p:nvSpPr>
        <p:spPr>
          <a:xfrm>
            <a:off x="827484" y="2763520"/>
            <a:ext cx="6709905" cy="3484879"/>
          </a:xfrm>
        </p:spPr>
        <p:txBody>
          <a:bodyPr>
            <a:normAutofit/>
          </a:bodyPr>
          <a:lstStyle/>
          <a:p>
            <a:pPr marL="0" indent="0">
              <a:buNone/>
            </a:pPr>
            <a:r>
              <a:rPr lang="en-US" b="0" i="0" dirty="0">
                <a:effectLst/>
                <a:latin typeface="Arial" panose="020B0604020202020204" pitchFamily="34" charset="0"/>
                <a:cs typeface="Arial" panose="020B0604020202020204" pitchFamily="34" charset="0"/>
              </a:rPr>
              <a:t>Stemming and Lemmatization both generate the root form of the inflected words. The difference is that stem might not be an actual word whereas, lemma is an actual language word.</a:t>
            </a:r>
          </a:p>
          <a:p>
            <a:pPr marL="0" indent="0">
              <a:buNone/>
            </a:pPr>
            <a:r>
              <a:rPr lang="en-US" b="0" i="0" dirty="0">
                <a:effectLst/>
                <a:latin typeface="Arial" panose="020B0604020202020204" pitchFamily="34" charset="0"/>
                <a:cs typeface="Arial" panose="020B0604020202020204" pitchFamily="34" charset="0"/>
              </a:rPr>
              <a:t>Stemming follows an algorithm with steps to perform on the words which makes it faster. Whereas, in lemmatization, you used WordNet corpus and a corpus for stop words as well to produce lemma which makes it slower than stemming. You also had to define a parts-of-speech to obtain the correct lemma.</a:t>
            </a:r>
          </a:p>
          <a:p>
            <a:pPr marL="0" indent="0">
              <a:buNone/>
            </a:pPr>
            <a:endParaRPr lang="en-IN" dirty="0"/>
          </a:p>
        </p:txBody>
      </p:sp>
    </p:spTree>
    <p:extLst>
      <p:ext uri="{BB962C8B-B14F-4D97-AF65-F5344CB8AC3E}">
        <p14:creationId xmlns:p14="http://schemas.microsoft.com/office/powerpoint/2010/main" val="126489367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329E29C-B1F4-4810-BD0A-A5BC75017BE8}"/>
              </a:ext>
            </a:extLst>
          </p:cNvPr>
          <p:cNvSpPr>
            <a:spLocks noGrp="1"/>
          </p:cNvSpPr>
          <p:nvPr>
            <p:ph type="title"/>
          </p:nvPr>
        </p:nvSpPr>
        <p:spPr>
          <a:xfrm>
            <a:off x="827484" y="452718"/>
            <a:ext cx="6710641" cy="1400530"/>
          </a:xfrm>
        </p:spPr>
        <p:txBody>
          <a:bodyPr vert="horz" lIns="91440" tIns="45720" rIns="91440" bIns="45720" rtlCol="0" anchor="ctr">
            <a:normAutofit/>
          </a:bodyPr>
          <a:lstStyle/>
          <a:p>
            <a:pPr defTabSz="457200"/>
            <a:r>
              <a:rPr lang="en-US" sz="4200" b="0" i="0" kern="1200" dirty="0" err="1">
                <a:solidFill>
                  <a:srgbClr val="FFFFFF"/>
                </a:solidFill>
                <a:latin typeface="+mj-lt"/>
                <a:ea typeface="+mj-ea"/>
                <a:cs typeface="+mj-cs"/>
              </a:rPr>
              <a:t>TextBlob</a:t>
            </a:r>
            <a:endParaRPr lang="en-US" sz="4200" b="0" i="0"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B01E821E-CF0F-4C66-AB24-413669965880}"/>
              </a:ext>
            </a:extLst>
          </p:cNvPr>
          <p:cNvSpPr>
            <a:spLocks noGrp="1"/>
          </p:cNvSpPr>
          <p:nvPr>
            <p:ph type="body" sz="half" idx="2"/>
          </p:nvPr>
        </p:nvSpPr>
        <p:spPr>
          <a:xfrm>
            <a:off x="251520" y="1957844"/>
            <a:ext cx="8319789" cy="4138156"/>
          </a:xfrm>
        </p:spPr>
        <p:txBody>
          <a:bodyPr vert="horz" lIns="91440" tIns="45720" rIns="91440" bIns="45720" rtlCol="0">
            <a:normAutofit/>
          </a:bodyPr>
          <a:lstStyle/>
          <a:p>
            <a:pPr defTabSz="457200"/>
            <a:r>
              <a:rPr lang="en-US" sz="2400" b="0" i="1" dirty="0" err="1">
                <a:solidFill>
                  <a:srgbClr val="464646"/>
                </a:solidFill>
                <a:effectLst/>
                <a:latin typeface="Arial" panose="020B0604020202020204" pitchFamily="34" charset="0"/>
                <a:cs typeface="Arial" panose="020B0604020202020204" pitchFamily="34" charset="0"/>
              </a:rPr>
              <a:t>TextBlob</a:t>
            </a:r>
            <a:r>
              <a:rPr lang="en-US" sz="2400" b="0" i="0" dirty="0">
                <a:solidFill>
                  <a:srgbClr val="464646"/>
                </a:solidFill>
                <a:effectLst/>
                <a:latin typeface="Arial" panose="020B0604020202020204" pitchFamily="34" charset="0"/>
                <a:cs typeface="Arial" panose="020B0604020202020204" pitchFamily="34" charset="0"/>
              </a:rPr>
              <a:t> is a Python  library for processing textual data. It provides a simple API for diving into common natural language processing (NLP) tasks such as part-of-speech tagging, noun phrase extraction, sentiment analysis, classification, translation, and more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6282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9553" y="212893"/>
            <a:ext cx="6696743" cy="839586"/>
          </a:xfrm>
        </p:spPr>
        <p:txBody>
          <a:bodyPr>
            <a:normAutofit fontScale="90000"/>
          </a:bodyPr>
          <a:lstStyle/>
          <a:p>
            <a:r>
              <a:rPr lang="en-IN" sz="6000" dirty="0"/>
              <a:t>Sentiment Analysis</a:t>
            </a:r>
            <a:endParaRPr lang="en-US" sz="6000" dirty="0"/>
          </a:p>
        </p:txBody>
      </p:sp>
      <p:sp>
        <p:nvSpPr>
          <p:cNvPr id="11" name="Subtitle 10">
            <a:extLst>
              <a:ext uri="{FF2B5EF4-FFF2-40B4-BE49-F238E27FC236}">
                <a16:creationId xmlns:a16="http://schemas.microsoft.com/office/drawing/2014/main" id="{C3314A63-2106-4A1F-AD1A-B3E87CA3E091}"/>
              </a:ext>
            </a:extLst>
          </p:cNvPr>
          <p:cNvSpPr>
            <a:spLocks noGrp="1"/>
          </p:cNvSpPr>
          <p:nvPr>
            <p:ph type="subTitle" idx="1"/>
          </p:nvPr>
        </p:nvSpPr>
        <p:spPr>
          <a:xfrm flipH="1">
            <a:off x="287523" y="1484784"/>
            <a:ext cx="8424935" cy="5184576"/>
          </a:xfrm>
        </p:spPr>
        <p:txBody>
          <a:bodyPr>
            <a:normAutofit fontScale="92500" lnSpcReduction="10000"/>
          </a:bodyPr>
          <a:lstStyle/>
          <a:p>
            <a:pPr marL="36000" algn="l"/>
            <a:r>
              <a:rPr lang="en-US" sz="2400" dirty="0"/>
              <a:t>this project is based sentiment analysis of the text which can be in form of text can be in any of the given format provided by </a:t>
            </a:r>
            <a:r>
              <a:rPr lang="en-US" sz="2400" dirty="0" err="1"/>
              <a:t>user,which</a:t>
            </a:r>
            <a:r>
              <a:rPr lang="en-US" sz="2400" dirty="0"/>
              <a:t> can be in the form of:-</a:t>
            </a:r>
          </a:p>
          <a:p>
            <a:pPr marL="321750" indent="-285750" algn="l">
              <a:buFont typeface="Wingdings" panose="05000000000000000000" pitchFamily="2" charset="2"/>
              <a:buChar char="v"/>
            </a:pPr>
            <a:r>
              <a:rPr lang="en-US" sz="2400" dirty="0"/>
              <a:t>Text file</a:t>
            </a:r>
          </a:p>
          <a:p>
            <a:pPr marL="321750" indent="-285750" algn="l">
              <a:buFont typeface="Wingdings" panose="05000000000000000000" pitchFamily="2" charset="2"/>
              <a:buChar char="v"/>
            </a:pPr>
            <a:r>
              <a:rPr lang="en-US" sz="2400" dirty="0"/>
              <a:t>Pdf file</a:t>
            </a:r>
          </a:p>
          <a:p>
            <a:pPr marL="321750" indent="-285750" algn="l">
              <a:buFont typeface="Wingdings" panose="05000000000000000000" pitchFamily="2" charset="2"/>
              <a:buChar char="v"/>
            </a:pPr>
            <a:r>
              <a:rPr lang="en-US" sz="2400" dirty="0"/>
              <a:t>Text form website</a:t>
            </a:r>
          </a:p>
          <a:p>
            <a:pPr marL="321750" indent="-285750" algn="l">
              <a:buFont typeface="Wingdings" panose="05000000000000000000" pitchFamily="2" charset="2"/>
              <a:buChar char="v"/>
            </a:pPr>
            <a:r>
              <a:rPr lang="en-US" sz="2400" dirty="0"/>
              <a:t>Twitter Comment</a:t>
            </a:r>
          </a:p>
          <a:p>
            <a:pPr marL="36000" algn="l"/>
            <a:endParaRPr lang="en-US" sz="2400" dirty="0"/>
          </a:p>
          <a:p>
            <a:pPr marL="36000" algn="l"/>
            <a:r>
              <a:rPr lang="en-US" sz="2400" dirty="0"/>
              <a:t>As a result we will have a more accurate result in terms of whether the </a:t>
            </a:r>
          </a:p>
          <a:p>
            <a:pPr marL="36000" algn="l"/>
            <a:r>
              <a:rPr lang="en-US" sz="2400" dirty="0"/>
              <a:t>Thoughts of the user are </a:t>
            </a:r>
            <a:r>
              <a:rPr lang="en-US" sz="2400" dirty="0" err="1"/>
              <a:t>positive,negative</a:t>
            </a:r>
            <a:r>
              <a:rPr lang="en-US" sz="2400" dirty="0"/>
              <a:t> or neural for the given context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47" name="Picture 2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48" name="Picture 2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49" name="Oval 3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0" name="Picture 3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51" name="Picture 3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52" name="Rectangle 3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3" name="Rectangle 3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55" name="Freeform: Shape 4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551F306-EE5D-4995-AAF8-C63577315E9F}"/>
              </a:ext>
            </a:extLst>
          </p:cNvPr>
          <p:cNvSpPr>
            <a:spLocks noGrp="1"/>
          </p:cNvSpPr>
          <p:nvPr>
            <p:ph type="title"/>
          </p:nvPr>
        </p:nvSpPr>
        <p:spPr>
          <a:xfrm>
            <a:off x="866216" y="1447800"/>
            <a:ext cx="5231186" cy="3329581"/>
          </a:xfrm>
        </p:spPr>
        <p:txBody>
          <a:bodyPr vert="horz" lIns="91440" tIns="45720" rIns="91440" bIns="45720" rtlCol="0" anchor="b">
            <a:normAutofit/>
          </a:bodyPr>
          <a:lstStyle/>
          <a:p>
            <a:pPr defTabSz="457200"/>
            <a:r>
              <a:rPr lang="en-US" sz="6700" b="0" i="0" kern="1200" dirty="0">
                <a:solidFill>
                  <a:schemeClr val="tx2"/>
                </a:solidFill>
                <a:latin typeface="+mj-lt"/>
                <a:ea typeface="+mj-ea"/>
                <a:cs typeface="+mj-cs"/>
              </a:rPr>
              <a:t>Screenshots of Backend Code</a:t>
            </a:r>
          </a:p>
        </p:txBody>
      </p:sp>
      <p:sp>
        <p:nvSpPr>
          <p:cNvPr id="46" name="Rectangle 4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06794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26" name="Picture 2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28" name="Oval 2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32" name="Picture 3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34" name="Rectangle 3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D16A35-7969-4593-9D71-40E37E68494C}"/>
              </a:ext>
            </a:extLst>
          </p:cNvPr>
          <p:cNvSpPr>
            <a:spLocks noGrp="1"/>
          </p:cNvSpPr>
          <p:nvPr>
            <p:ph type="title"/>
          </p:nvPr>
        </p:nvSpPr>
        <p:spPr>
          <a:xfrm>
            <a:off x="903732" y="5734467"/>
            <a:ext cx="6619243" cy="834720"/>
          </a:xfrm>
        </p:spPr>
        <p:txBody>
          <a:bodyPr vert="horz" lIns="91440" tIns="45720" rIns="91440" bIns="45720" rtlCol="0" anchor="b">
            <a:normAutofit/>
          </a:bodyPr>
          <a:lstStyle/>
          <a:p>
            <a:pPr defTabSz="457200"/>
            <a:r>
              <a:rPr lang="en-US" dirty="0"/>
              <a:t>PDF Analysis</a:t>
            </a:r>
          </a:p>
        </p:txBody>
      </p:sp>
      <p:pic>
        <p:nvPicPr>
          <p:cNvPr id="6" name="Picture 5" descr="Text&#10;&#10;Description automatically generated">
            <a:extLst>
              <a:ext uri="{FF2B5EF4-FFF2-40B4-BE49-F238E27FC236}">
                <a16:creationId xmlns:a16="http://schemas.microsoft.com/office/drawing/2014/main" id="{EE39C138-6774-4261-A144-E199FA3BDF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520" y="277827"/>
            <a:ext cx="8424936" cy="4935484"/>
          </a:xfrm>
          <a:prstGeom prst="rect">
            <a:avLst/>
          </a:prstGeom>
        </p:spPr>
      </p:pic>
    </p:spTree>
    <p:extLst>
      <p:ext uri="{BB962C8B-B14F-4D97-AF65-F5344CB8AC3E}">
        <p14:creationId xmlns:p14="http://schemas.microsoft.com/office/powerpoint/2010/main" val="2524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76FF79-FADD-4E92-A945-DD3D71199E8D}"/>
              </a:ext>
            </a:extLst>
          </p:cNvPr>
          <p:cNvSpPr>
            <a:spLocks noGrp="1"/>
          </p:cNvSpPr>
          <p:nvPr>
            <p:ph type="title"/>
          </p:nvPr>
        </p:nvSpPr>
        <p:spPr>
          <a:xfrm>
            <a:off x="477687" y="4542503"/>
            <a:ext cx="6888454" cy="1179870"/>
          </a:xfrm>
        </p:spPr>
        <p:txBody>
          <a:bodyPr vert="horz" lIns="91440" tIns="45720" rIns="91440" bIns="45720" rtlCol="0" anchor="b">
            <a:normAutofit/>
          </a:bodyPr>
          <a:lstStyle/>
          <a:p>
            <a:pPr defTabSz="457200"/>
            <a:r>
              <a:rPr lang="en-US" sz="5200" dirty="0"/>
              <a:t>Text File Analysis</a:t>
            </a:r>
          </a:p>
        </p:txBody>
      </p:sp>
      <p:pic>
        <p:nvPicPr>
          <p:cNvPr id="4" name="Picture 3" descr="Graphical user interface, text, application&#10;&#10;Description automatically generated">
            <a:extLst>
              <a:ext uri="{FF2B5EF4-FFF2-40B4-BE49-F238E27FC236}">
                <a16:creationId xmlns:a16="http://schemas.microsoft.com/office/drawing/2014/main" id="{2000FA00-7A39-4894-87E7-6503E0AFF92D}"/>
              </a:ext>
            </a:extLst>
          </p:cNvPr>
          <p:cNvPicPr>
            <a:picLocks noChangeAspect="1"/>
          </p:cNvPicPr>
          <p:nvPr/>
        </p:nvPicPr>
        <p:blipFill rotWithShape="1">
          <a:blip r:embed="rId7">
            <a:extLst>
              <a:ext uri="{28A0092B-C50C-407E-A947-70E740481C1C}">
                <a14:useLocalDpi xmlns:a14="http://schemas.microsoft.com/office/drawing/2010/main" val="0"/>
              </a:ext>
            </a:extLst>
          </a:blip>
          <a:srcRect r="42631" b="1"/>
          <a:stretch/>
        </p:blipFill>
        <p:spPr>
          <a:xfrm>
            <a:off x="476593" y="640080"/>
            <a:ext cx="6889547"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1870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071422-AEF0-4D65-B109-E5F0367A6CB4}"/>
              </a:ext>
            </a:extLst>
          </p:cNvPr>
          <p:cNvSpPr>
            <a:spLocks noGrp="1"/>
          </p:cNvSpPr>
          <p:nvPr>
            <p:ph type="title"/>
          </p:nvPr>
        </p:nvSpPr>
        <p:spPr>
          <a:xfrm>
            <a:off x="477687" y="4542503"/>
            <a:ext cx="6888454" cy="1179870"/>
          </a:xfrm>
        </p:spPr>
        <p:txBody>
          <a:bodyPr vert="horz" lIns="91440" tIns="45720" rIns="91440" bIns="45720" rtlCol="0" anchor="b">
            <a:normAutofit/>
          </a:bodyPr>
          <a:lstStyle/>
          <a:p>
            <a:pPr defTabSz="457200"/>
            <a:r>
              <a:rPr lang="en-US" sz="5200" dirty="0"/>
              <a:t>Website Text Analysis</a:t>
            </a:r>
          </a:p>
        </p:txBody>
      </p:sp>
      <p:pic>
        <p:nvPicPr>
          <p:cNvPr id="4" name="Picture 3" descr="Graphical user interface, text, application&#10;&#10;Description automatically generated">
            <a:extLst>
              <a:ext uri="{FF2B5EF4-FFF2-40B4-BE49-F238E27FC236}">
                <a16:creationId xmlns:a16="http://schemas.microsoft.com/office/drawing/2014/main" id="{2B50DE7D-73CB-49E6-A1C0-3DA670C5CE0C}"/>
              </a:ext>
            </a:extLst>
          </p:cNvPr>
          <p:cNvPicPr>
            <a:picLocks noChangeAspect="1"/>
          </p:cNvPicPr>
          <p:nvPr/>
        </p:nvPicPr>
        <p:blipFill rotWithShape="1">
          <a:blip r:embed="rId7">
            <a:extLst>
              <a:ext uri="{28A0092B-C50C-407E-A947-70E740481C1C}">
                <a14:useLocalDpi xmlns:a14="http://schemas.microsoft.com/office/drawing/2010/main" val="0"/>
              </a:ext>
            </a:extLst>
          </a:blip>
          <a:srcRect r="11555" b="-1"/>
          <a:stretch/>
        </p:blipFill>
        <p:spPr>
          <a:xfrm>
            <a:off x="476593" y="640079"/>
            <a:ext cx="6889547" cy="390242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283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147C-DC19-4C8E-8A28-D926F28B44C3}"/>
              </a:ext>
            </a:extLst>
          </p:cNvPr>
          <p:cNvSpPr>
            <a:spLocks noGrp="1"/>
          </p:cNvSpPr>
          <p:nvPr>
            <p:ph type="title"/>
          </p:nvPr>
        </p:nvSpPr>
        <p:spPr>
          <a:xfrm>
            <a:off x="611560" y="5650483"/>
            <a:ext cx="7055380" cy="1176082"/>
          </a:xfrm>
        </p:spPr>
        <p:txBody>
          <a:bodyPr/>
          <a:lstStyle/>
          <a:p>
            <a:r>
              <a:rPr lang="en-US" dirty="0"/>
              <a:t>Twitter Comments</a:t>
            </a:r>
            <a:endParaRPr lang="en-IN" dirty="0"/>
          </a:p>
        </p:txBody>
      </p:sp>
      <p:pic>
        <p:nvPicPr>
          <p:cNvPr id="4" name="Picture 3" descr="Text, letter&#10;&#10;Description automatically generated">
            <a:extLst>
              <a:ext uri="{FF2B5EF4-FFF2-40B4-BE49-F238E27FC236}">
                <a16:creationId xmlns:a16="http://schemas.microsoft.com/office/drawing/2014/main" id="{0156C6F7-14B7-41CA-B535-E262A63F9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836712"/>
            <a:ext cx="7415420" cy="4393127"/>
          </a:xfrm>
          <a:prstGeom prst="rect">
            <a:avLst/>
          </a:prstGeom>
        </p:spPr>
      </p:pic>
    </p:spTree>
    <p:extLst>
      <p:ext uri="{BB962C8B-B14F-4D97-AF65-F5344CB8AC3E}">
        <p14:creationId xmlns:p14="http://schemas.microsoft.com/office/powerpoint/2010/main" val="317265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CD9611-8C4C-48E4-839C-4B50E083786F}"/>
              </a:ext>
            </a:extLst>
          </p:cNvPr>
          <p:cNvSpPr>
            <a:spLocks noGrp="1"/>
          </p:cNvSpPr>
          <p:nvPr>
            <p:ph type="title"/>
          </p:nvPr>
        </p:nvSpPr>
        <p:spPr>
          <a:xfrm>
            <a:off x="5012871" y="1447800"/>
            <a:ext cx="3298371" cy="3329581"/>
          </a:xfrm>
        </p:spPr>
        <p:txBody>
          <a:bodyPr vert="horz" lIns="91440" tIns="45720" rIns="91440" bIns="45720" rtlCol="0" anchor="b">
            <a:normAutofit/>
          </a:bodyPr>
          <a:lstStyle/>
          <a:p>
            <a:pPr defTabSz="457200"/>
            <a:r>
              <a:rPr lang="en-US" sz="5200" b="0" i="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5F317C23-B064-4394-9DEB-CE8373CB7E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2890" y="1384808"/>
            <a:ext cx="4087918" cy="4087918"/>
          </a:xfrm>
          <a:prstGeom prst="rect">
            <a:avLst/>
          </a:prstGeom>
          <a:effectLst/>
        </p:spPr>
      </p:pic>
    </p:spTree>
    <p:extLst>
      <p:ext uri="{BB962C8B-B14F-4D97-AF65-F5344CB8AC3E}">
        <p14:creationId xmlns:p14="http://schemas.microsoft.com/office/powerpoint/2010/main" val="325550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188640"/>
            <a:ext cx="3816424" cy="1008112"/>
          </a:xfrm>
        </p:spPr>
        <p:txBody>
          <a:bodyPr/>
          <a:lstStyle/>
          <a:p>
            <a:r>
              <a:rPr lang="en-IN" sz="5400" dirty="0"/>
              <a:t>Motivation</a:t>
            </a:r>
            <a:r>
              <a:rPr lang="en-IN" dirty="0"/>
              <a:t> </a:t>
            </a:r>
            <a:endParaRPr lang="en-US" dirty="0"/>
          </a:p>
        </p:txBody>
      </p:sp>
      <p:sp>
        <p:nvSpPr>
          <p:cNvPr id="3" name="Content Placeholder 2"/>
          <p:cNvSpPr>
            <a:spLocks noGrp="1"/>
          </p:cNvSpPr>
          <p:nvPr>
            <p:ph idx="1"/>
          </p:nvPr>
        </p:nvSpPr>
        <p:spPr>
          <a:xfrm>
            <a:off x="457200" y="1268760"/>
            <a:ext cx="7772400" cy="5400600"/>
          </a:xfrm>
        </p:spPr>
        <p:txBody>
          <a:bodyPr>
            <a:normAutofit/>
          </a:bodyPr>
          <a:lstStyle/>
          <a:p>
            <a:r>
              <a:rPr lang="en-IN" sz="2000" dirty="0"/>
              <a:t>Though there are already projects like these present but they have a drawback in them , which we will be trying to limit by our approach .</a:t>
            </a:r>
          </a:p>
          <a:p>
            <a:pPr>
              <a:buFont typeface="Arial" panose="020B0604020202020204" pitchFamily="34" charset="0"/>
              <a:buChar char="•"/>
            </a:pPr>
            <a:r>
              <a:rPr lang="en-IN" sz="2000" dirty="0"/>
              <a:t>Drawback of existing Sentiment Analysis are:-</a:t>
            </a:r>
          </a:p>
          <a:p>
            <a:pPr marL="514350" indent="-514350">
              <a:buFont typeface="+mj-lt"/>
              <a:buAutoNum type="arabicPeriod"/>
            </a:pPr>
            <a:r>
              <a:rPr lang="en-IN" sz="2000" dirty="0"/>
              <a:t>They fail to give accuracy with </a:t>
            </a:r>
            <a:r>
              <a:rPr lang="en-IN" sz="2000" b="1" u="sng" dirty="0"/>
              <a:t>(False-False)</a:t>
            </a:r>
            <a:r>
              <a:rPr lang="en-IN" sz="2000" dirty="0"/>
              <a:t> statements .</a:t>
            </a:r>
          </a:p>
          <a:p>
            <a:pPr marL="514350" indent="-514350">
              <a:buNone/>
            </a:pPr>
            <a:r>
              <a:rPr lang="en-IN" sz="2000" dirty="0"/>
              <a:t>	Example - This is not bad approach.(The ordinary machine will yield the result as a negative ,but actually user wants to convey the positive idea)</a:t>
            </a:r>
          </a:p>
          <a:p>
            <a:pPr marL="514350" indent="-514350">
              <a:buAutoNum type="arabicPeriod" startAt="2"/>
            </a:pPr>
            <a:r>
              <a:rPr lang="en-IN" sz="2000" dirty="0"/>
              <a:t>They fail to give accuracy with </a:t>
            </a:r>
            <a:r>
              <a:rPr lang="en-IN" sz="2000" b="1" u="sng" dirty="0"/>
              <a:t>(False-True)</a:t>
            </a:r>
            <a:r>
              <a:rPr lang="en-IN" sz="2000" dirty="0"/>
              <a:t> statements .</a:t>
            </a:r>
          </a:p>
          <a:p>
            <a:pPr marL="514350" indent="-514350">
              <a:buNone/>
            </a:pPr>
            <a:r>
              <a:rPr lang="en-IN" sz="2000" dirty="0"/>
              <a:t>	Example –Ram is a not good person but an excellent sports man.(Here , we can see that these kind of statement can cause ambiguity for the processing of desired result and the result may vary.</a:t>
            </a:r>
          </a:p>
          <a:p>
            <a:pPr marL="514350" indent="-514350">
              <a:buNone/>
            </a:pPr>
            <a:r>
              <a:rPr lang="en-IN" dirty="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188641"/>
            <a:ext cx="3168352" cy="1152128"/>
          </a:xfrm>
        </p:spPr>
        <p:txBody>
          <a:bodyPr>
            <a:normAutofit/>
          </a:bodyPr>
          <a:lstStyle/>
          <a:p>
            <a:r>
              <a:rPr lang="en-IN" sz="5400" dirty="0"/>
              <a:t>Ideology</a:t>
            </a:r>
            <a:endParaRPr lang="en-US" sz="5400" dirty="0"/>
          </a:p>
        </p:txBody>
      </p:sp>
      <p:sp>
        <p:nvSpPr>
          <p:cNvPr id="3" name="Content Placeholder 2"/>
          <p:cNvSpPr>
            <a:spLocks noGrp="1"/>
          </p:cNvSpPr>
          <p:nvPr>
            <p:ph idx="1"/>
          </p:nvPr>
        </p:nvSpPr>
        <p:spPr>
          <a:xfrm>
            <a:off x="469776" y="1356958"/>
            <a:ext cx="7772400" cy="5312401"/>
          </a:xfrm>
        </p:spPr>
        <p:txBody>
          <a:bodyPr>
            <a:normAutofit fontScale="92500"/>
          </a:bodyPr>
          <a:lstStyle/>
          <a:p>
            <a:r>
              <a:rPr lang="en-IN" sz="2800" dirty="0"/>
              <a:t>We generally use the ‘BAG OF WORDS’ approach for the Sentiment Analysis.</a:t>
            </a:r>
            <a:r>
              <a:rPr lang="en-US" sz="2800" dirty="0"/>
              <a:t>Instead we are using </a:t>
            </a:r>
            <a:r>
              <a:rPr lang="en-US" sz="2800" u="sng" dirty="0"/>
              <a:t>‘Credits Based Algorithm’</a:t>
            </a:r>
          </a:p>
          <a:p>
            <a:r>
              <a:rPr lang="en-IN" sz="2800" dirty="0"/>
              <a:t>There are no credits generally assigned to words but in this approach we will assign the credits to dictionary for the better accuracy in our approach.</a:t>
            </a:r>
          </a:p>
          <a:p>
            <a:r>
              <a:rPr lang="en-IN" sz="2800" dirty="0"/>
              <a:t>The another plus point for this approach is that the grammatical rules can be easily implemented and used to create a mathematical model which will be verifying and maintaining accuracy </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641"/>
            <a:ext cx="7772400" cy="1152128"/>
          </a:xfrm>
        </p:spPr>
        <p:txBody>
          <a:bodyPr>
            <a:normAutofit fontScale="90000"/>
          </a:bodyPr>
          <a:lstStyle/>
          <a:p>
            <a:r>
              <a:rPr lang="en-IN" sz="5400" dirty="0"/>
              <a:t>Credit Based Algorithm</a:t>
            </a:r>
            <a:endParaRPr lang="en-US" sz="5400" dirty="0"/>
          </a:p>
        </p:txBody>
      </p:sp>
      <p:sp>
        <p:nvSpPr>
          <p:cNvPr id="3" name="Content Placeholder 2"/>
          <p:cNvSpPr>
            <a:spLocks noGrp="1"/>
          </p:cNvSpPr>
          <p:nvPr>
            <p:ph idx="1"/>
          </p:nvPr>
        </p:nvSpPr>
        <p:spPr>
          <a:xfrm>
            <a:off x="467544" y="1556792"/>
            <a:ext cx="7772400" cy="4896544"/>
          </a:xfrm>
        </p:spPr>
        <p:txBody>
          <a:bodyPr>
            <a:normAutofit fontScale="70000" lnSpcReduction="20000"/>
          </a:bodyPr>
          <a:lstStyle/>
          <a:p>
            <a:r>
              <a:rPr lang="en-IN" dirty="0"/>
              <a:t>In this algorithm we assign a credit to every word in the dictionary so that we can perform mathematical operations on it.</a:t>
            </a:r>
          </a:p>
          <a:p>
            <a:r>
              <a:rPr lang="en-IN" dirty="0"/>
              <a:t>Examples:-</a:t>
            </a:r>
          </a:p>
          <a:p>
            <a:pPr>
              <a:buNone/>
            </a:pPr>
            <a:r>
              <a:rPr lang="en-IN" dirty="0"/>
              <a:t>	Good=+1, Better=+2, Best=+3</a:t>
            </a:r>
          </a:p>
          <a:p>
            <a:pPr>
              <a:buNone/>
            </a:pPr>
            <a:r>
              <a:rPr lang="en-IN" dirty="0"/>
              <a:t>	Bad=-1, Worse=-2, Worst=-3</a:t>
            </a:r>
          </a:p>
          <a:p>
            <a:pPr>
              <a:buNone/>
            </a:pPr>
            <a:r>
              <a:rPr lang="en-IN" dirty="0"/>
              <a:t>	Not=-1</a:t>
            </a:r>
          </a:p>
          <a:p>
            <a:pPr>
              <a:buNone/>
            </a:pPr>
            <a:r>
              <a:rPr lang="en-IN" dirty="0"/>
              <a:t>	Like=+1,Love=+1.5</a:t>
            </a:r>
          </a:p>
          <a:p>
            <a:pPr>
              <a:buNone/>
            </a:pPr>
            <a:r>
              <a:rPr lang="en-IN" dirty="0"/>
              <a:t>	Dislike=-1,Hate=-1.5</a:t>
            </a:r>
          </a:p>
          <a:p>
            <a:pPr>
              <a:buNone/>
            </a:pPr>
            <a:r>
              <a:rPr lang="en-IN" dirty="0"/>
              <a:t>	But={(Less Priority)(but)(More Priority)}</a:t>
            </a:r>
          </a:p>
          <a:p>
            <a:pPr>
              <a:buNone/>
            </a:pPr>
            <a:r>
              <a:rPr lang="en-IN" dirty="0"/>
              <a:t>	Whereas={(Less Priority)(whereas)(More Priority)}</a:t>
            </a:r>
          </a:p>
          <a:p>
            <a:pPr>
              <a:buNone/>
            </a:pPr>
            <a:r>
              <a:rPr lang="en-IN" dirty="0"/>
              <a:t>	etc.</a:t>
            </a:r>
          </a:p>
          <a:p>
            <a:pPr>
              <a:buNone/>
            </a:pPr>
            <a:r>
              <a:rPr lang="en-IN" dirty="0"/>
              <a:t>	These numerical value will be taken as a credit for them.</a:t>
            </a:r>
          </a:p>
          <a:p>
            <a:pPr>
              <a:buNone/>
            </a:pPr>
            <a:r>
              <a:rPr lang="en-IN" dirty="0"/>
              <a:t>	This will also maintain the accuracy, example:-</a:t>
            </a:r>
          </a:p>
          <a:p>
            <a:pPr>
              <a:buNone/>
            </a:pPr>
            <a:r>
              <a:rPr lang="en-IN" dirty="0"/>
              <a:t>	Ram is a good boy.&gt;&gt;&gt;(Ram=0,is=0,a=0,good=1,boy=0)&gt;&gt;&gt;0+0+0+1+0&gt;&gt;+1</a:t>
            </a:r>
          </a:p>
          <a:p>
            <a:pPr>
              <a:buNone/>
            </a:pPr>
            <a:r>
              <a:rPr lang="en-IN" dirty="0"/>
              <a:t>	Ram is not a bad boy.&gt;&gt;&gt;(Ram=0,is=0,not=-1,a=0,bad=-1,boy=0).&gt;&gt;&gt;0+0(-1)*(0+(-1)+0).&gt;&gt;&gt;+1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IN">
                <a:solidFill>
                  <a:srgbClr val="F2F2F2"/>
                </a:solidFill>
              </a:rPr>
              <a:t>                       SDLC</a:t>
            </a:r>
            <a:endParaRPr lang="en-US">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30882B8-1CF8-4D8B-923C-14C014657DE5}"/>
              </a:ext>
            </a:extLst>
          </p:cNvPr>
          <p:cNvGraphicFramePr>
            <a:graphicFrameLocks noGrp="1"/>
          </p:cNvGraphicFramePr>
          <p:nvPr>
            <p:ph idx="1"/>
            <p:extLst>
              <p:ext uri="{D42A27DB-BD31-4B8C-83A1-F6EECF244321}">
                <p14:modId xmlns:p14="http://schemas.microsoft.com/office/powerpoint/2010/main" val="2869862072"/>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592" y="404664"/>
            <a:ext cx="8435280" cy="1512167"/>
          </a:xfrm>
        </p:spPr>
        <p:txBody>
          <a:bodyPr/>
          <a:lstStyle/>
          <a:p>
            <a:r>
              <a:rPr lang="en-IN" dirty="0"/>
              <a:t>              </a:t>
            </a:r>
            <a:r>
              <a:rPr lang="en-IN" sz="5400" dirty="0"/>
              <a:t>Iterative Waterfall</a:t>
            </a:r>
            <a:endParaRPr lang="en-US" sz="5400" dirty="0"/>
          </a:p>
        </p:txBody>
      </p:sp>
      <p:pic>
        <p:nvPicPr>
          <p:cNvPr id="4" name="Content Placeholder 3" descr="Iterative waterfall.png"/>
          <p:cNvPicPr>
            <a:picLocks noGrp="1" noChangeAspect="1"/>
          </p:cNvPicPr>
          <p:nvPr>
            <p:ph idx="1"/>
          </p:nvPr>
        </p:nvPicPr>
        <p:blipFill>
          <a:blip r:embed="rId2"/>
          <a:stretch>
            <a:fillRect/>
          </a:stretch>
        </p:blipFill>
        <p:spPr>
          <a:xfrm>
            <a:off x="827088" y="2263704"/>
            <a:ext cx="6711950" cy="377362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697" y="629266"/>
            <a:ext cx="6939116" cy="1223983"/>
          </a:xfrm>
        </p:spPr>
        <p:txBody>
          <a:bodyPr>
            <a:normAutofit/>
          </a:bodyPr>
          <a:lstStyle/>
          <a:p>
            <a:r>
              <a:rPr lang="en-IN"/>
              <a:t>         Feasible Study</a:t>
            </a:r>
            <a:endParaRPr lang="en-US"/>
          </a:p>
        </p:txBody>
      </p:sp>
      <p:sp>
        <p:nvSpPr>
          <p:cNvPr id="3" name="Content Placeholder 2"/>
          <p:cNvSpPr>
            <a:spLocks noGrp="1"/>
          </p:cNvSpPr>
          <p:nvPr>
            <p:ph idx="1"/>
          </p:nvPr>
        </p:nvSpPr>
        <p:spPr>
          <a:xfrm>
            <a:off x="827483" y="2052214"/>
            <a:ext cx="7488933" cy="4196185"/>
          </a:xfrm>
        </p:spPr>
        <p:txBody>
          <a:bodyPr>
            <a:normAutofit/>
          </a:bodyPr>
          <a:lstStyle/>
          <a:p>
            <a:r>
              <a:rPr lang="en-IN" dirty="0"/>
              <a:t>The Project is ‘Economically Feasible', as we are using open source ‘</a:t>
            </a:r>
            <a:r>
              <a:rPr lang="en-IN" dirty="0" err="1"/>
              <a:t>tweepy</a:t>
            </a:r>
            <a:r>
              <a:rPr lang="en-IN" dirty="0"/>
              <a:t>’ ,to interact with the twitter.</a:t>
            </a:r>
          </a:p>
          <a:p>
            <a:r>
              <a:rPr lang="en-IN" dirty="0"/>
              <a:t>The Project is Technical Feasible as the risk is already minimized by keeping in mind about the technology used .Using Python will reduce the risk and easy to debug and eradicate any risk that may arise.</a:t>
            </a:r>
          </a:p>
          <a:p>
            <a:r>
              <a:rPr lang="en-IN" dirty="0"/>
              <a:t>The Project is Operational Feasible, as the proposed idea is giving valid result for the sample statement. Now we need to implement the idea for the further operation.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188641"/>
            <a:ext cx="4104456" cy="1368152"/>
          </a:xfrm>
        </p:spPr>
        <p:txBody>
          <a:bodyPr>
            <a:noAutofit/>
          </a:bodyPr>
          <a:lstStyle/>
          <a:p>
            <a:r>
              <a:rPr lang="en-IN" sz="5400" dirty="0"/>
              <a:t>Technology</a:t>
            </a:r>
            <a:endParaRPr lang="en-US" sz="5400" dirty="0"/>
          </a:p>
        </p:txBody>
      </p:sp>
      <p:sp>
        <p:nvSpPr>
          <p:cNvPr id="3" name="Content Placeholder 2"/>
          <p:cNvSpPr>
            <a:spLocks noGrp="1"/>
          </p:cNvSpPr>
          <p:nvPr>
            <p:ph idx="1"/>
          </p:nvPr>
        </p:nvSpPr>
        <p:spPr>
          <a:xfrm>
            <a:off x="467544" y="1412776"/>
            <a:ext cx="8496944" cy="5256583"/>
          </a:xfrm>
        </p:spPr>
        <p:txBody>
          <a:bodyPr>
            <a:normAutofit/>
          </a:bodyPr>
          <a:lstStyle/>
          <a:p>
            <a:r>
              <a:rPr lang="en-IN" sz="2800" dirty="0"/>
              <a:t>FRONT-END :-</a:t>
            </a:r>
          </a:p>
          <a:p>
            <a:pPr>
              <a:buNone/>
            </a:pPr>
            <a:r>
              <a:rPr lang="en-IN" sz="2800" dirty="0"/>
              <a:t>	Python’s Tkinter - To provide a better GUI to interact with the user.</a:t>
            </a:r>
          </a:p>
          <a:p>
            <a:pPr>
              <a:buNone/>
            </a:pPr>
            <a:endParaRPr lang="en-IN" sz="2800" dirty="0"/>
          </a:p>
          <a:p>
            <a:r>
              <a:rPr lang="en-IN" sz="2800" dirty="0"/>
              <a:t>BACK-END :-</a:t>
            </a:r>
          </a:p>
          <a:p>
            <a:pPr>
              <a:buFont typeface="Arial" panose="020B0604020202020204" pitchFamily="34" charset="0"/>
              <a:buChar char="•"/>
            </a:pPr>
            <a:r>
              <a:rPr lang="en-IN" sz="2800" dirty="0"/>
              <a:t>	Slate3k -To process PDF</a:t>
            </a:r>
          </a:p>
          <a:p>
            <a:pPr>
              <a:buFont typeface="Arial" panose="020B0604020202020204" pitchFamily="34" charset="0"/>
              <a:buChar char="•"/>
            </a:pPr>
            <a:r>
              <a:rPr lang="en-IN" sz="2800" dirty="0"/>
              <a:t>	Newspaper3k -To process text from Website</a:t>
            </a:r>
          </a:p>
          <a:p>
            <a:pPr>
              <a:buFont typeface="Arial" panose="020B0604020202020204" pitchFamily="34" charset="0"/>
              <a:buChar char="•"/>
            </a:pPr>
            <a:r>
              <a:rPr lang="en-IN" sz="2800" dirty="0"/>
              <a:t>	</a:t>
            </a:r>
            <a:r>
              <a:rPr lang="en-IN" sz="2800" dirty="0" err="1"/>
              <a:t>NLTK,TextBlob</a:t>
            </a:r>
            <a:r>
              <a:rPr lang="en-IN" sz="2800" dirty="0"/>
              <a:t>- To perform the sentiment analysis.</a:t>
            </a:r>
          </a:p>
          <a:p>
            <a:pPr>
              <a:buFont typeface="Arial" panose="020B0604020202020204" pitchFamily="34" charset="0"/>
              <a:buChar char="•"/>
            </a:pPr>
            <a:r>
              <a:rPr lang="en-IN" sz="2800" dirty="0"/>
              <a:t> </a:t>
            </a:r>
            <a:r>
              <a:rPr lang="en-IN" sz="2800" dirty="0" err="1"/>
              <a:t>Tweepy</a:t>
            </a:r>
            <a:r>
              <a:rPr lang="en-IN" sz="2800" dirty="0"/>
              <a:t> – To extract comments from Twitter.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593</TotalTime>
  <Words>1107</Words>
  <Application>Microsoft Office PowerPoint</Application>
  <PresentationFormat>On-screen Show (4:3)</PresentationFormat>
  <Paragraphs>96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Calibri</vt:lpstr>
      <vt:lpstr>Century Gothic</vt:lpstr>
      <vt:lpstr>urw-din</vt:lpstr>
      <vt:lpstr>Wingdings</vt:lpstr>
      <vt:lpstr>Wingdings 3</vt:lpstr>
      <vt:lpstr>Ion</vt:lpstr>
      <vt:lpstr>           Major Project  Title :-Sentiment Analysis</vt:lpstr>
      <vt:lpstr>Sentiment Analysis</vt:lpstr>
      <vt:lpstr>Motivation </vt:lpstr>
      <vt:lpstr>Ideology</vt:lpstr>
      <vt:lpstr>Credit Based Algorithm</vt:lpstr>
      <vt:lpstr>                       SDLC</vt:lpstr>
      <vt:lpstr>              Iterative Waterfall</vt:lpstr>
      <vt:lpstr>         Feasible Study</vt:lpstr>
      <vt:lpstr>Technology</vt:lpstr>
      <vt:lpstr>Front – end GUI</vt:lpstr>
      <vt:lpstr>Continued..</vt:lpstr>
      <vt:lpstr>Continued</vt:lpstr>
      <vt:lpstr>Continued..</vt:lpstr>
      <vt:lpstr>  Backend                Technologies</vt:lpstr>
      <vt:lpstr>slate3k </vt:lpstr>
      <vt:lpstr>                                    Newspapaper3k</vt:lpstr>
      <vt:lpstr>                                          NLTK</vt:lpstr>
      <vt:lpstr>STEMMING  AND LEMITAIZATION</vt:lpstr>
      <vt:lpstr>TextBlob</vt:lpstr>
      <vt:lpstr>Screenshots of Backend Code</vt:lpstr>
      <vt:lpstr>PDF Analysis</vt:lpstr>
      <vt:lpstr>Text File Analysis</vt:lpstr>
      <vt:lpstr>Website Text Analysis</vt:lpstr>
      <vt:lpstr>Twitter Comments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Aratrik Gupta</dc:creator>
  <cp:lastModifiedBy>manmohan krishna</cp:lastModifiedBy>
  <cp:revision>61</cp:revision>
  <dcterms:created xsi:type="dcterms:W3CDTF">2020-08-07T12:06:37Z</dcterms:created>
  <dcterms:modified xsi:type="dcterms:W3CDTF">2021-06-12T03:15:37Z</dcterms:modified>
</cp:coreProperties>
</file>