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png" ContentType="image/png"/>
  <Override PartName="/ppt/media/image25.png" ContentType="image/png"/>
  <Override PartName="/ppt/media/image8.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5.png" ContentType="image/png"/>
  <Override PartName="/ppt/media/image14.png" ContentType="image/png"/>
  <Override PartName="/ppt/media/image13.png" ContentType="image/png"/>
  <Override PartName="/ppt/media/image1.png" ContentType="image/png"/>
  <Override PartName="/ppt/media/image24.png" ContentType="image/png"/>
  <Override PartName="/ppt/media/hdphoto1.wdp" ContentType="image/vnd.ms-photo"/>
  <Override PartName="/ppt/media/image16.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B110E8F-DAB0-449B-A96D-53A26DB82459}"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E9C2EB7-FD0C-4F41-8BE8-A07B7158F2FF}"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8EC2BF9-224B-4A5E-A74D-372E22DD19E5}"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FE55242-F63B-4314-9507-7A461B50465C}"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7F024FC2-3064-4737-A055-E57966FBE55E}"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0F090B2-557D-4C8D-A34B-822C89502551}"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9C57C76-F240-42B4-B09E-E16A3E352B90}"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60FF528-EC69-4A63-B91F-52739A195AD3}"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5D40686-AFE5-4DCD-8BA0-6E6162F13B52}"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86CAFFB-7E3B-40B0-B3FA-C11864AAE09C}"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8365463-01E1-4315-97BC-B07DF4E6BF41}"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12D49B9-871F-4915-B342-A89C6DB15195}"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53C8B22-591F-4BF1-AC62-050AA101D262}"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E97AADD-7575-4E9D-8E6D-C16586A24BB3}"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E6D3FF5-90BE-4501-8893-CAB97E385837}"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39FAD307-6BB5-4C36-8764-DA46FDFF703D}"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89BD0493-53B1-4FE3-A763-6B54E0349628}"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61B13153-13BF-4831-A33D-76E2D8C2A12A}"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1418BEFA-86B1-488F-814F-B65D47AFEE61}"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0917E366-88B4-4273-847E-562E2476D3CE}"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6ACE7C8C-0E90-4CB5-89B5-89D66E29CB15}"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5A36F56A-2283-4372-86F2-8536A1F475BF}"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05D0E50-C5B6-4358-860B-936F7A59CF1C}"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1A23653-0303-4722-9FE5-FE7C3872AA19}"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70C5D1B-8293-43A3-A721-A29ACBF95234}"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F4EBED5D-EC0E-4CE4-91F0-AFA3A2B0FA56}"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1970FBA-E50A-4B75-A316-0CC6E42049D6}"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EA24DD13-2C91-48EF-9117-79DEA8FFAAEF}"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200F6522-165F-4371-A1F2-DAF87C8E327D}"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E3C08FB4-C169-4268-ACB9-0D3BB6EF1B84}"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8269998-B86C-4527-98CC-B44F480633C7}"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BFF6D68-CD70-4575-BC02-EB922936245E}"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8F3D2F9-D50C-4F0B-9B7A-8133FECE32DF}"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B124F02-518A-41CA-B953-9B37E5999EA1}"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8BCC076-7373-439B-ABB5-761D434DFA11}"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A5FB51C-B514-4906-AE4E-063CFF3D2B14}"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83DCC298-14D8-4E27-A19F-FF6592E05C56}" type="slidenum">
              <a:rPr b="0" lang="en-US"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389F9F81-3F02-48F3-B121-F474FBEF8858}"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idx="7"/>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83" name="PlaceHolder 2"/>
          <p:cNvSpPr>
            <a:spLocks noGrp="1"/>
          </p:cNvSpPr>
          <p:nvPr>
            <p:ph type="ftr" idx="8"/>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84" name="PlaceHolder 3"/>
          <p:cNvSpPr>
            <a:spLocks noGrp="1"/>
          </p:cNvSpPr>
          <p:nvPr>
            <p:ph type="sldNum" idx="9"/>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C10B1FDD-CAB2-46A2-9859-A18036E0C84F}" type="slidenum">
              <a:rPr b="0" lang="en-US" sz="1200" spc="-1" strike="noStrike">
                <a:solidFill>
                  <a:srgbClr val="8b8b8b"/>
                </a:solidFill>
                <a:latin typeface="Calibri"/>
              </a:rPr>
              <a:t>&lt;number&gt;</a:t>
            </a:fld>
            <a:endParaRPr b="0" lang="en-IN" sz="12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microsoft.com/office/2007/relationships/hdphoto" Target="../media/hdphoto1.wdp"/><Relationship Id="rId3" Type="http://schemas.openxmlformats.org/officeDocument/2006/relationships/image" Target="../media/image2.png"/><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675720" y="1122480"/>
            <a:ext cx="10575000" cy="2387160"/>
          </a:xfrm>
          <a:prstGeom prst="rect">
            <a:avLst/>
          </a:prstGeom>
          <a:noFill/>
          <a:ln w="0">
            <a:noFill/>
          </a:ln>
        </p:spPr>
        <p:txBody>
          <a:bodyPr anchor="b">
            <a:normAutofit/>
          </a:bodyPr>
          <a:p>
            <a:pPr algn="ctr">
              <a:lnSpc>
                <a:spcPct val="90000"/>
              </a:lnSpc>
              <a:buNone/>
            </a:pPr>
            <a:r>
              <a:rPr b="0" lang="en-US" sz="4400" spc="-1" strike="noStrike">
                <a:solidFill>
                  <a:srgbClr val="000000"/>
                </a:solidFill>
                <a:latin typeface="Calibri Light"/>
              </a:rPr>
              <a:t>Cloud Computing Mechanisms</a:t>
            </a:r>
            <a:br>
              <a:rPr sz="6000"/>
            </a:br>
            <a:r>
              <a:rPr b="1" lang="en-US" sz="6000" spc="-1" strike="noStrike">
                <a:solidFill>
                  <a:srgbClr val="000000"/>
                </a:solidFill>
                <a:latin typeface="Calibri Light"/>
              </a:rPr>
              <a:t>Cloud Infrastructure Mechanisms</a:t>
            </a:r>
            <a:endParaRPr b="0" lang="en-US" sz="6000" spc="-1" strike="noStrike">
              <a:solidFill>
                <a:srgbClr val="000000"/>
              </a:solidFill>
              <a:latin typeface="Calibri"/>
            </a:endParaRPr>
          </a:p>
        </p:txBody>
      </p:sp>
      <p:sp>
        <p:nvSpPr>
          <p:cNvPr id="124" name="PlaceHolder 2"/>
          <p:cNvSpPr>
            <a:spLocks noGrp="1"/>
          </p:cNvSpPr>
          <p:nvPr>
            <p:ph type="subTitle"/>
          </p:nvPr>
        </p:nvSpPr>
        <p:spPr>
          <a:xfrm>
            <a:off x="1523880" y="3602160"/>
            <a:ext cx="9143640" cy="1655280"/>
          </a:xfrm>
          <a:prstGeom prst="rect">
            <a:avLst/>
          </a:prstGeom>
          <a:noFill/>
          <a:ln w="0">
            <a:noFill/>
          </a:ln>
        </p:spPr>
        <p:txBody>
          <a:bodyPr anchor="t">
            <a:noAutofit/>
          </a:bodyPr>
          <a:p>
            <a:pPr algn="ctr">
              <a:lnSpc>
                <a:spcPct val="90000"/>
              </a:lnSpc>
              <a:spcBef>
                <a:spcPts val="1001"/>
              </a:spcBef>
              <a:buNone/>
              <a:tabLst>
                <a:tab algn="l" pos="0"/>
              </a:tabLst>
            </a:pPr>
            <a:r>
              <a:rPr b="0" lang="en-US" sz="2400" spc="-1" strike="noStrike">
                <a:solidFill>
                  <a:srgbClr val="000000"/>
                </a:solidFill>
                <a:latin typeface="Calibri"/>
              </a:rPr>
              <a:t>UNIT 2 </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0" y="0"/>
            <a:ext cx="11353320" cy="914040"/>
          </a:xfrm>
          <a:prstGeom prst="rect">
            <a:avLst/>
          </a:prstGeom>
          <a:noFill/>
          <a:ln w="0">
            <a:noFill/>
          </a:ln>
        </p:spPr>
        <p:txBody>
          <a:bodyPr anchor="ctr">
            <a:noAutofit/>
          </a:bodyPr>
          <a:p>
            <a:pPr>
              <a:lnSpc>
                <a:spcPct val="90000"/>
              </a:lnSpc>
              <a:buNone/>
            </a:pPr>
            <a:r>
              <a:rPr b="1" lang="en-US" sz="4400" spc="-1" strike="noStrike">
                <a:solidFill>
                  <a:srgbClr val="000000"/>
                </a:solidFill>
                <a:latin typeface="Calibri Light"/>
              </a:rPr>
              <a:t>CLOUD INFRASTRUCTURE MECHANISMS</a:t>
            </a:r>
            <a:endParaRPr b="0" lang="en-US" sz="4400" spc="-1" strike="noStrike">
              <a:solidFill>
                <a:srgbClr val="000000"/>
              </a:solidFill>
              <a:latin typeface="Calibri"/>
            </a:endParaRPr>
          </a:p>
        </p:txBody>
      </p:sp>
      <p:sp>
        <p:nvSpPr>
          <p:cNvPr id="185" name="PlaceHolder 2"/>
          <p:cNvSpPr>
            <a:spLocks noGrp="1"/>
          </p:cNvSpPr>
          <p:nvPr>
            <p:ph/>
          </p:nvPr>
        </p:nvSpPr>
        <p:spPr>
          <a:xfrm>
            <a:off x="0" y="755280"/>
            <a:ext cx="5406480" cy="6102360"/>
          </a:xfrm>
          <a:prstGeom prst="rect">
            <a:avLst/>
          </a:prstGeom>
          <a:noFill/>
          <a:ln w="0">
            <a:noFill/>
          </a:ln>
        </p:spPr>
        <p:txBody>
          <a:bodyPr anchor="t">
            <a:noAutofit/>
          </a:bodyPr>
          <a:p>
            <a:pPr marL="514440" indent="-514440">
              <a:lnSpc>
                <a:spcPct val="90000"/>
              </a:lnSpc>
              <a:spcBef>
                <a:spcPts val="1001"/>
              </a:spcBef>
              <a:buClr>
                <a:srgbClr val="843c0b"/>
              </a:buClr>
              <a:buFont typeface="Calibri Light"/>
              <a:buAutoNum type="arabicPeriod"/>
            </a:pPr>
            <a:r>
              <a:rPr b="1" lang="en-US" sz="3200" spc="-1" strike="noStrike">
                <a:solidFill>
                  <a:srgbClr val="843c0b"/>
                </a:solidFill>
                <a:latin typeface="Calibri"/>
              </a:rPr>
              <a:t>Logical Network Perimeter</a:t>
            </a:r>
            <a:endParaRPr b="0" lang="en-US" sz="3200" spc="-1" strike="noStrike">
              <a:solidFill>
                <a:srgbClr val="000000"/>
              </a:solidFill>
              <a:latin typeface="Calibri"/>
            </a:endParaRPr>
          </a:p>
          <a:p>
            <a:pPr>
              <a:lnSpc>
                <a:spcPct val="90000"/>
              </a:lnSpc>
              <a:spcBef>
                <a:spcPts val="1417"/>
              </a:spcBef>
              <a:buNone/>
            </a:pPr>
            <a:endParaRPr b="0" lang="en-US" sz="2800" spc="-1" strike="noStrike">
              <a:solidFill>
                <a:srgbClr val="000000"/>
              </a:solidFill>
              <a:latin typeface="Calibri"/>
            </a:endParaRPr>
          </a:p>
          <a:p>
            <a:pPr marL="514440" indent="-514440">
              <a:lnSpc>
                <a:spcPct val="90000"/>
              </a:lnSpc>
              <a:spcBef>
                <a:spcPts val="1001"/>
              </a:spcBef>
              <a:buClr>
                <a:srgbClr val="843c0b"/>
              </a:buClr>
              <a:buFont typeface="Calibri Light"/>
              <a:buAutoNum type="arabicPeriod"/>
            </a:pPr>
            <a:r>
              <a:rPr b="1" lang="en-US" sz="3200" spc="-1" strike="noStrike">
                <a:solidFill>
                  <a:srgbClr val="843c0b"/>
                </a:solidFill>
                <a:latin typeface="Calibri"/>
              </a:rPr>
              <a:t>Virtual Server</a:t>
            </a:r>
            <a:endParaRPr b="0" lang="en-US" sz="3200" spc="-1" strike="noStrike">
              <a:solidFill>
                <a:srgbClr val="000000"/>
              </a:solidFill>
              <a:latin typeface="Calibri"/>
            </a:endParaRPr>
          </a:p>
          <a:p>
            <a:pPr>
              <a:lnSpc>
                <a:spcPct val="90000"/>
              </a:lnSpc>
              <a:spcBef>
                <a:spcPts val="1417"/>
              </a:spcBef>
              <a:buNone/>
            </a:pPr>
            <a:endParaRPr b="0" lang="en-US" sz="2800" spc="-1" strike="noStrike">
              <a:solidFill>
                <a:srgbClr val="000000"/>
              </a:solidFill>
              <a:latin typeface="Calibri"/>
            </a:endParaRPr>
          </a:p>
          <a:p>
            <a:pPr marL="514440" indent="-514440">
              <a:lnSpc>
                <a:spcPct val="90000"/>
              </a:lnSpc>
              <a:spcBef>
                <a:spcPts val="1001"/>
              </a:spcBef>
              <a:buClr>
                <a:srgbClr val="843c0b"/>
              </a:buClr>
              <a:buFont typeface="Calibri Light"/>
              <a:buAutoNum type="arabicPeriod"/>
            </a:pPr>
            <a:r>
              <a:rPr b="1" lang="en-US" sz="3200" spc="-1" strike="noStrike">
                <a:solidFill>
                  <a:srgbClr val="843c0b"/>
                </a:solidFill>
                <a:latin typeface="Calibri"/>
              </a:rPr>
              <a:t>Cloud Storage Device</a:t>
            </a:r>
            <a:endParaRPr b="0" lang="en-US" sz="3200" spc="-1" strike="noStrike">
              <a:solidFill>
                <a:srgbClr val="000000"/>
              </a:solidFill>
              <a:latin typeface="Calibri"/>
            </a:endParaRPr>
          </a:p>
          <a:p>
            <a:pPr>
              <a:lnSpc>
                <a:spcPct val="90000"/>
              </a:lnSpc>
              <a:spcBef>
                <a:spcPts val="1417"/>
              </a:spcBef>
              <a:buNone/>
            </a:pPr>
            <a:endParaRPr b="0" lang="en-US" sz="2800" spc="-1" strike="noStrike">
              <a:solidFill>
                <a:srgbClr val="000000"/>
              </a:solidFill>
              <a:latin typeface="Calibri"/>
            </a:endParaRPr>
          </a:p>
          <a:p>
            <a:pPr marL="514440" indent="-514440">
              <a:lnSpc>
                <a:spcPct val="90000"/>
              </a:lnSpc>
              <a:spcBef>
                <a:spcPts val="1001"/>
              </a:spcBef>
              <a:buClr>
                <a:srgbClr val="843c0b"/>
              </a:buClr>
              <a:buFont typeface="Calibri Light"/>
              <a:buAutoNum type="arabicPeriod"/>
            </a:pPr>
            <a:r>
              <a:rPr b="1" lang="en-US" sz="3200" spc="-1" strike="noStrike">
                <a:solidFill>
                  <a:srgbClr val="843c0b"/>
                </a:solidFill>
                <a:latin typeface="Calibri"/>
              </a:rPr>
              <a:t>Cloud Usage Monitor</a:t>
            </a:r>
            <a:endParaRPr b="0" lang="en-US" sz="3200" spc="-1" strike="noStrike">
              <a:solidFill>
                <a:srgbClr val="000000"/>
              </a:solidFill>
              <a:latin typeface="Calibri"/>
            </a:endParaRPr>
          </a:p>
          <a:p>
            <a:pPr>
              <a:lnSpc>
                <a:spcPct val="90000"/>
              </a:lnSpc>
              <a:spcBef>
                <a:spcPts val="1417"/>
              </a:spcBef>
              <a:buNone/>
            </a:pPr>
            <a:endParaRPr b="0" lang="en-US" sz="2800" spc="-1" strike="noStrike">
              <a:solidFill>
                <a:srgbClr val="000000"/>
              </a:solidFill>
              <a:latin typeface="Calibri"/>
            </a:endParaRPr>
          </a:p>
          <a:p>
            <a:pPr marL="514440" indent="-514440">
              <a:lnSpc>
                <a:spcPct val="90000"/>
              </a:lnSpc>
              <a:spcBef>
                <a:spcPts val="1001"/>
              </a:spcBef>
              <a:buClr>
                <a:srgbClr val="843c0b"/>
              </a:buClr>
              <a:buFont typeface="Calibri Light"/>
              <a:buAutoNum type="arabicPeriod"/>
            </a:pPr>
            <a:r>
              <a:rPr b="1" lang="en-US" sz="3200" spc="-1" strike="noStrike">
                <a:solidFill>
                  <a:srgbClr val="843c0b"/>
                </a:solidFill>
                <a:latin typeface="Calibri"/>
              </a:rPr>
              <a:t>Resource Replication </a:t>
            </a:r>
            <a:endParaRPr b="0" lang="en-US" sz="3200" spc="-1" strike="noStrike">
              <a:solidFill>
                <a:srgbClr val="000000"/>
              </a:solidFill>
              <a:latin typeface="Calibri"/>
            </a:endParaRPr>
          </a:p>
          <a:p>
            <a:pPr>
              <a:lnSpc>
                <a:spcPct val="90000"/>
              </a:lnSpc>
              <a:spcBef>
                <a:spcPts val="1417"/>
              </a:spcBef>
              <a:buNone/>
            </a:pPr>
            <a:endParaRPr b="0" lang="en-US" sz="2800" spc="-1" strike="noStrike">
              <a:solidFill>
                <a:srgbClr val="000000"/>
              </a:solidFill>
              <a:latin typeface="Calibri"/>
            </a:endParaRPr>
          </a:p>
          <a:p>
            <a:pPr marL="514440" indent="-514440">
              <a:lnSpc>
                <a:spcPct val="90000"/>
              </a:lnSpc>
              <a:spcBef>
                <a:spcPts val="1001"/>
              </a:spcBef>
              <a:buClr>
                <a:srgbClr val="843c0b"/>
              </a:buClr>
              <a:buFont typeface="Calibri Light"/>
              <a:buAutoNum type="arabicPeriod"/>
            </a:pPr>
            <a:r>
              <a:rPr b="1" lang="en-US" sz="3200" spc="-1" strike="noStrike">
                <a:solidFill>
                  <a:srgbClr val="843c0b"/>
                </a:solidFill>
                <a:latin typeface="Calibri"/>
              </a:rPr>
              <a:t>Ready-Made Environment</a:t>
            </a:r>
            <a:endParaRPr b="0" lang="en-US" sz="32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
        <p:nvSpPr>
          <p:cNvPr id="186" name="TextBox 4"/>
          <p:cNvSpPr/>
          <p:nvPr/>
        </p:nvSpPr>
        <p:spPr>
          <a:xfrm>
            <a:off x="5842440" y="761040"/>
            <a:ext cx="6289560" cy="821160"/>
          </a:xfrm>
          <a:prstGeom prst="rect">
            <a:avLst/>
          </a:prstGeom>
          <a:noFill/>
          <a:ln w="0">
            <a:solidFill>
              <a:srgbClr val="002060"/>
            </a:solidFill>
          </a:ln>
        </p:spPr>
        <p:style>
          <a:lnRef idx="0"/>
          <a:fillRef idx="0"/>
          <a:effectRef idx="0"/>
          <a:fontRef idx="minor"/>
        </p:style>
        <p:txBody>
          <a:bodyPr lIns="90000" rIns="90000" tIns="45000" bIns="45000" anchor="t">
            <a:spAutoFit/>
          </a:bodyPr>
          <a:p>
            <a:pPr algn="ctr">
              <a:lnSpc>
                <a:spcPct val="100000"/>
              </a:lnSpc>
              <a:buNone/>
            </a:pPr>
            <a:r>
              <a:rPr b="1" lang="en-US" sz="2400" spc="-1" strike="noStrike">
                <a:solidFill>
                  <a:srgbClr val="000000"/>
                </a:solidFill>
                <a:latin typeface="Calibri"/>
              </a:rPr>
              <a:t>Techniques to implement </a:t>
            </a:r>
            <a:r>
              <a:rPr b="1" lang="en-US" sz="2400" spc="-1" strike="noStrike">
                <a:solidFill>
                  <a:srgbClr val="002060"/>
                </a:solidFill>
                <a:latin typeface="Calibri"/>
              </a:rPr>
              <a:t>networks</a:t>
            </a:r>
            <a:r>
              <a:rPr b="1" lang="en-US" sz="2400" spc="-1" strike="noStrike">
                <a:solidFill>
                  <a:srgbClr val="000000"/>
                </a:solidFill>
                <a:latin typeface="Calibri"/>
              </a:rPr>
              <a:t> in cloud</a:t>
            </a:r>
            <a:endParaRPr b="0" lang="en-IN" sz="2400" spc="-1" strike="noStrike">
              <a:latin typeface="Arial"/>
            </a:endParaRPr>
          </a:p>
        </p:txBody>
      </p:sp>
      <p:sp>
        <p:nvSpPr>
          <p:cNvPr id="187" name="TextBox 5"/>
          <p:cNvSpPr/>
          <p:nvPr/>
        </p:nvSpPr>
        <p:spPr>
          <a:xfrm>
            <a:off x="3814200" y="1788840"/>
            <a:ext cx="6289560" cy="821160"/>
          </a:xfrm>
          <a:prstGeom prst="rect">
            <a:avLst/>
          </a:prstGeom>
          <a:noFill/>
          <a:ln w="0">
            <a:solidFill>
              <a:srgbClr val="002060"/>
            </a:solidFill>
          </a:ln>
        </p:spPr>
        <p:style>
          <a:lnRef idx="0"/>
          <a:fillRef idx="0"/>
          <a:effectRef idx="0"/>
          <a:fontRef idx="minor"/>
        </p:style>
        <p:txBody>
          <a:bodyPr lIns="90000" rIns="90000" tIns="45000" bIns="45000" anchor="t">
            <a:spAutoFit/>
          </a:bodyPr>
          <a:p>
            <a:pPr algn="ctr">
              <a:lnSpc>
                <a:spcPct val="100000"/>
              </a:lnSpc>
              <a:buNone/>
            </a:pPr>
            <a:r>
              <a:rPr b="1" lang="en-US" sz="2400" spc="-1" strike="noStrike">
                <a:solidFill>
                  <a:srgbClr val="000000"/>
                </a:solidFill>
                <a:latin typeface="Calibri"/>
              </a:rPr>
              <a:t>Techniques to implement </a:t>
            </a:r>
            <a:r>
              <a:rPr b="1" lang="en-US" sz="2400" spc="-1" strike="noStrike">
                <a:solidFill>
                  <a:srgbClr val="002060"/>
                </a:solidFill>
                <a:latin typeface="Calibri"/>
              </a:rPr>
              <a:t>machines</a:t>
            </a:r>
            <a:r>
              <a:rPr b="1" lang="en-US" sz="2400" spc="-1" strike="noStrike">
                <a:solidFill>
                  <a:srgbClr val="000000"/>
                </a:solidFill>
                <a:latin typeface="Calibri"/>
              </a:rPr>
              <a:t> in cloud</a:t>
            </a:r>
            <a:endParaRPr b="0" lang="en-IN" sz="2400" spc="-1" strike="noStrike">
              <a:latin typeface="Arial"/>
            </a:endParaRPr>
          </a:p>
        </p:txBody>
      </p:sp>
      <p:sp>
        <p:nvSpPr>
          <p:cNvPr id="188" name="TextBox 6"/>
          <p:cNvSpPr/>
          <p:nvPr/>
        </p:nvSpPr>
        <p:spPr>
          <a:xfrm>
            <a:off x="5289840" y="2757240"/>
            <a:ext cx="6289560" cy="821160"/>
          </a:xfrm>
          <a:prstGeom prst="rect">
            <a:avLst/>
          </a:prstGeom>
          <a:noFill/>
          <a:ln w="0">
            <a:solidFill>
              <a:srgbClr val="002060"/>
            </a:solidFill>
          </a:ln>
        </p:spPr>
        <p:style>
          <a:lnRef idx="0"/>
          <a:fillRef idx="0"/>
          <a:effectRef idx="0"/>
          <a:fontRef idx="minor"/>
        </p:style>
        <p:txBody>
          <a:bodyPr lIns="90000" rIns="90000" tIns="45000" bIns="45000" anchor="t">
            <a:spAutoFit/>
          </a:bodyPr>
          <a:p>
            <a:pPr algn="ctr">
              <a:lnSpc>
                <a:spcPct val="100000"/>
              </a:lnSpc>
              <a:buNone/>
            </a:pPr>
            <a:r>
              <a:rPr b="1" lang="en-US" sz="2400" spc="-1" strike="noStrike">
                <a:solidFill>
                  <a:srgbClr val="000000"/>
                </a:solidFill>
                <a:latin typeface="Calibri"/>
              </a:rPr>
              <a:t>Techniques to implement </a:t>
            </a:r>
            <a:r>
              <a:rPr b="1" lang="en-US" sz="2400" spc="-1" strike="noStrike">
                <a:solidFill>
                  <a:srgbClr val="002060"/>
                </a:solidFill>
                <a:latin typeface="Calibri"/>
              </a:rPr>
              <a:t>storage</a:t>
            </a:r>
            <a:r>
              <a:rPr b="1" lang="en-US" sz="2400" spc="-1" strike="noStrike">
                <a:solidFill>
                  <a:srgbClr val="000000"/>
                </a:solidFill>
                <a:latin typeface="Calibri"/>
              </a:rPr>
              <a:t> in cloud</a:t>
            </a:r>
            <a:endParaRPr b="0" lang="en-IN" sz="2400" spc="-1" strike="noStrike">
              <a:latin typeface="Arial"/>
            </a:endParaRPr>
          </a:p>
        </p:txBody>
      </p:sp>
      <p:sp>
        <p:nvSpPr>
          <p:cNvPr id="189" name="TextBox 7"/>
          <p:cNvSpPr/>
          <p:nvPr/>
        </p:nvSpPr>
        <p:spPr>
          <a:xfrm>
            <a:off x="5448600" y="3725280"/>
            <a:ext cx="6180840" cy="821160"/>
          </a:xfrm>
          <a:prstGeom prst="rect">
            <a:avLst/>
          </a:prstGeom>
          <a:noFill/>
          <a:ln w="0">
            <a:solidFill>
              <a:srgbClr val="002060"/>
            </a:solidFill>
          </a:ln>
        </p:spPr>
        <p:style>
          <a:lnRef idx="0"/>
          <a:fillRef idx="0"/>
          <a:effectRef idx="0"/>
          <a:fontRef idx="minor"/>
        </p:style>
        <p:txBody>
          <a:bodyPr lIns="90000" rIns="90000" tIns="45000" bIns="45000" anchor="t">
            <a:spAutoFit/>
          </a:bodyPr>
          <a:p>
            <a:pPr algn="ctr">
              <a:lnSpc>
                <a:spcPct val="100000"/>
              </a:lnSpc>
              <a:buNone/>
            </a:pPr>
            <a:r>
              <a:rPr b="1" lang="en-US" sz="2400" spc="-1" strike="noStrike">
                <a:solidFill>
                  <a:srgbClr val="000000"/>
                </a:solidFill>
                <a:latin typeface="Calibri"/>
              </a:rPr>
              <a:t>Techniques to </a:t>
            </a:r>
            <a:r>
              <a:rPr b="1" lang="en-US" sz="2400" spc="-1" strike="noStrike">
                <a:solidFill>
                  <a:srgbClr val="002060"/>
                </a:solidFill>
                <a:latin typeface="Calibri"/>
              </a:rPr>
              <a:t>monitor usage  </a:t>
            </a:r>
            <a:r>
              <a:rPr b="1" lang="en-US" sz="2400" spc="-1" strike="noStrike">
                <a:solidFill>
                  <a:srgbClr val="000000"/>
                </a:solidFill>
                <a:latin typeface="Calibri"/>
              </a:rPr>
              <a:t>data of cloud resource</a:t>
            </a:r>
            <a:endParaRPr b="0" lang="en-IN" sz="2400" spc="-1" strike="noStrike">
              <a:latin typeface="Arial"/>
            </a:endParaRPr>
          </a:p>
        </p:txBody>
      </p:sp>
      <p:sp>
        <p:nvSpPr>
          <p:cNvPr id="190" name="TextBox 8"/>
          <p:cNvSpPr/>
          <p:nvPr/>
        </p:nvSpPr>
        <p:spPr>
          <a:xfrm>
            <a:off x="5289840" y="4638600"/>
            <a:ext cx="6643800" cy="1186920"/>
          </a:xfrm>
          <a:prstGeom prst="rect">
            <a:avLst/>
          </a:prstGeom>
          <a:noFill/>
          <a:ln w="0">
            <a:solidFill>
              <a:srgbClr val="002060"/>
            </a:solidFill>
          </a:ln>
        </p:spPr>
        <p:style>
          <a:lnRef idx="0"/>
          <a:fillRef idx="0"/>
          <a:effectRef idx="0"/>
          <a:fontRef idx="minor"/>
        </p:style>
        <p:txBody>
          <a:bodyPr lIns="90000" rIns="90000" tIns="45000" bIns="45000" anchor="t">
            <a:spAutoFit/>
          </a:bodyPr>
          <a:p>
            <a:pPr algn="ctr">
              <a:lnSpc>
                <a:spcPct val="100000"/>
              </a:lnSpc>
              <a:buNone/>
            </a:pPr>
            <a:r>
              <a:rPr b="1" lang="en-US" sz="2400" spc="-1" strike="noStrike">
                <a:solidFill>
                  <a:srgbClr val="000000"/>
                </a:solidFill>
                <a:latin typeface="Calibri"/>
              </a:rPr>
              <a:t>Techniques to </a:t>
            </a:r>
            <a:r>
              <a:rPr b="1" lang="en-US" sz="2400" spc="-1" strike="noStrike">
                <a:solidFill>
                  <a:srgbClr val="002060"/>
                </a:solidFill>
                <a:latin typeface="Calibri"/>
              </a:rPr>
              <a:t>replicate/duplicate </a:t>
            </a:r>
            <a:r>
              <a:rPr b="1" lang="en-US" sz="2400" spc="-1" strike="noStrike">
                <a:solidFill>
                  <a:srgbClr val="000000"/>
                </a:solidFill>
                <a:latin typeface="Calibri"/>
              </a:rPr>
              <a:t>resources such as networks, machines, software’s etc.</a:t>
            </a:r>
            <a:endParaRPr b="0" lang="en-IN" sz="2400" spc="-1" strike="noStrike">
              <a:latin typeface="Arial"/>
            </a:endParaRPr>
          </a:p>
        </p:txBody>
      </p:sp>
      <p:sp>
        <p:nvSpPr>
          <p:cNvPr id="191" name="TextBox 9"/>
          <p:cNvSpPr/>
          <p:nvPr/>
        </p:nvSpPr>
        <p:spPr>
          <a:xfrm>
            <a:off x="6236640" y="5670720"/>
            <a:ext cx="5619960" cy="1186920"/>
          </a:xfrm>
          <a:prstGeom prst="rect">
            <a:avLst/>
          </a:prstGeom>
          <a:noFill/>
          <a:ln w="0">
            <a:solidFill>
              <a:srgbClr val="002060"/>
            </a:solidFill>
          </a:ln>
        </p:spPr>
        <p:style>
          <a:lnRef idx="0"/>
          <a:fillRef idx="0"/>
          <a:effectRef idx="0"/>
          <a:fontRef idx="minor"/>
        </p:style>
        <p:txBody>
          <a:bodyPr lIns="90000" rIns="90000" tIns="45000" bIns="45000" anchor="t">
            <a:spAutoFit/>
          </a:bodyPr>
          <a:p>
            <a:pPr algn="ctr">
              <a:lnSpc>
                <a:spcPct val="100000"/>
              </a:lnSpc>
              <a:buNone/>
            </a:pPr>
            <a:r>
              <a:rPr b="1" lang="en-US" sz="2400" spc="-1" strike="noStrike">
                <a:solidFill>
                  <a:srgbClr val="000000"/>
                </a:solidFill>
                <a:latin typeface="Calibri"/>
              </a:rPr>
              <a:t>Techniques to provide a </a:t>
            </a:r>
            <a:r>
              <a:rPr b="1" lang="en-US" sz="2400" spc="-1" strike="noStrike">
                <a:solidFill>
                  <a:srgbClr val="002060"/>
                </a:solidFill>
                <a:latin typeface="Calibri"/>
              </a:rPr>
              <a:t>ready made platform </a:t>
            </a:r>
            <a:r>
              <a:rPr b="1" lang="en-US" sz="2400" spc="-1" strike="noStrike">
                <a:solidFill>
                  <a:srgbClr val="000000"/>
                </a:solidFill>
                <a:latin typeface="Calibri"/>
              </a:rPr>
              <a:t>solution to do something</a:t>
            </a:r>
            <a:endParaRPr b="0" lang="en-IN" sz="2400" spc="-1" strike="noStrike">
              <a:latin typeface="Arial"/>
            </a:endParaRPr>
          </a:p>
        </p:txBody>
      </p:sp>
      <p:sp>
        <p:nvSpPr>
          <p:cNvPr id="192" name="Right Arrow 10"/>
          <p:cNvSpPr/>
          <p:nvPr/>
        </p:nvSpPr>
        <p:spPr>
          <a:xfrm>
            <a:off x="3067200" y="1800360"/>
            <a:ext cx="567720" cy="461160"/>
          </a:xfrm>
          <a:prstGeom prst="rightArrow">
            <a:avLst>
              <a:gd name="adj1" fmla="val 50000"/>
              <a:gd name="adj2" fmla="val 50000"/>
            </a:avLst>
          </a:prstGeom>
          <a:solidFill>
            <a:srgbClr val="002060"/>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193" name="Right Arrow 11"/>
          <p:cNvSpPr/>
          <p:nvPr/>
        </p:nvSpPr>
        <p:spPr>
          <a:xfrm>
            <a:off x="5227920" y="761040"/>
            <a:ext cx="567720" cy="461160"/>
          </a:xfrm>
          <a:prstGeom prst="rightArrow">
            <a:avLst>
              <a:gd name="adj1" fmla="val 50000"/>
              <a:gd name="adj2" fmla="val 50000"/>
            </a:avLst>
          </a:prstGeom>
          <a:solidFill>
            <a:srgbClr val="002060"/>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194" name="Right Arrow 12"/>
          <p:cNvSpPr/>
          <p:nvPr/>
        </p:nvSpPr>
        <p:spPr>
          <a:xfrm>
            <a:off x="4292640" y="2792520"/>
            <a:ext cx="888480" cy="461160"/>
          </a:xfrm>
          <a:prstGeom prst="rightArrow">
            <a:avLst>
              <a:gd name="adj1" fmla="val 50000"/>
              <a:gd name="adj2" fmla="val 50000"/>
            </a:avLst>
          </a:prstGeom>
          <a:solidFill>
            <a:srgbClr val="002060"/>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195" name="Right Arrow 13"/>
          <p:cNvSpPr/>
          <p:nvPr/>
        </p:nvSpPr>
        <p:spPr>
          <a:xfrm>
            <a:off x="4292640" y="3870360"/>
            <a:ext cx="996840" cy="470160"/>
          </a:xfrm>
          <a:prstGeom prst="rightArrow">
            <a:avLst>
              <a:gd name="adj1" fmla="val 50000"/>
              <a:gd name="adj2" fmla="val 50000"/>
            </a:avLst>
          </a:prstGeom>
          <a:solidFill>
            <a:srgbClr val="002060"/>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196" name="Right Arrow 14"/>
          <p:cNvSpPr/>
          <p:nvPr/>
        </p:nvSpPr>
        <p:spPr>
          <a:xfrm>
            <a:off x="4230720" y="4818960"/>
            <a:ext cx="996840" cy="470160"/>
          </a:xfrm>
          <a:prstGeom prst="rightArrow">
            <a:avLst>
              <a:gd name="adj1" fmla="val 50000"/>
              <a:gd name="adj2" fmla="val 50000"/>
            </a:avLst>
          </a:prstGeom>
          <a:solidFill>
            <a:srgbClr val="002060"/>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197" name="Right Arrow 15"/>
          <p:cNvSpPr/>
          <p:nvPr/>
        </p:nvSpPr>
        <p:spPr>
          <a:xfrm>
            <a:off x="5178240" y="5838480"/>
            <a:ext cx="996840" cy="470160"/>
          </a:xfrm>
          <a:prstGeom prst="rightArrow">
            <a:avLst>
              <a:gd name="adj1" fmla="val 50000"/>
              <a:gd name="adj2" fmla="val 50000"/>
            </a:avLst>
          </a:prstGeom>
          <a:solidFill>
            <a:srgbClr val="002060"/>
          </a:solidFill>
          <a:ln>
            <a:solidFill>
              <a:srgbClr val="43729d"/>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1. LOGICAL NETWORK PERIMETER</a:t>
            </a:r>
            <a:endParaRPr b="0" lang="en-US" sz="4400" spc="-1" strike="noStrike">
              <a:solidFill>
                <a:srgbClr val="000000"/>
              </a:solidFill>
              <a:latin typeface="Calibri"/>
            </a:endParaRPr>
          </a:p>
        </p:txBody>
      </p:sp>
      <p:sp>
        <p:nvSpPr>
          <p:cNvPr id="199" name="PlaceHolder 2"/>
          <p:cNvSpPr>
            <a:spLocks noGrp="1"/>
          </p:cNvSpPr>
          <p:nvPr>
            <p:ph/>
          </p:nvPr>
        </p:nvSpPr>
        <p:spPr>
          <a:xfrm>
            <a:off x="0" y="616320"/>
            <a:ext cx="12191760" cy="624132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Logical network perimeter is </a:t>
            </a:r>
            <a:endParaRPr b="0" lang="en-US" sz="28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2400" spc="-1" strike="noStrike">
                <a:solidFill>
                  <a:srgbClr val="000000"/>
                </a:solidFill>
                <a:latin typeface="Calibri"/>
              </a:rPr>
              <a:t>isolation of a network environment </a:t>
            </a:r>
            <a:endParaRPr b="0" lang="en-US" sz="24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from the rest of a communications network</a:t>
            </a:r>
            <a:endParaRPr b="0" lang="en-US" sz="24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Logical Network Perimeter establishes </a:t>
            </a:r>
            <a:endParaRPr b="0" lang="en-US" sz="28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a </a:t>
            </a:r>
            <a:r>
              <a:rPr b="1" lang="en-US" sz="2400" spc="-1" strike="noStrike">
                <a:solidFill>
                  <a:srgbClr val="000000"/>
                </a:solidFill>
                <a:latin typeface="Calibri"/>
              </a:rPr>
              <a:t>virtual network boundary</a:t>
            </a:r>
            <a:r>
              <a:rPr b="0" lang="en-US" sz="2400" spc="-1" strike="noStrike">
                <a:solidFill>
                  <a:srgbClr val="000000"/>
                </a:solidFill>
                <a:latin typeface="Calibri"/>
              </a:rPr>
              <a:t> </a:t>
            </a:r>
            <a:endParaRPr b="0" lang="en-US" sz="24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that can </a:t>
            </a:r>
            <a:r>
              <a:rPr b="1" lang="en-US" sz="2400" spc="-1" strike="noStrike">
                <a:solidFill>
                  <a:srgbClr val="000000"/>
                </a:solidFill>
                <a:latin typeface="Calibri"/>
              </a:rPr>
              <a:t>encompass and isolate </a:t>
            </a:r>
            <a:endParaRPr b="0" lang="en-US" sz="24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2400" spc="-1" strike="noStrike">
                <a:solidFill>
                  <a:srgbClr val="000000"/>
                </a:solidFill>
                <a:latin typeface="Calibri"/>
              </a:rPr>
              <a:t>a group of related cloud-based IT resources</a:t>
            </a:r>
            <a:r>
              <a:rPr b="0" lang="en-US" sz="2400" spc="-1" strike="noStrike">
                <a:solidFill>
                  <a:srgbClr val="000000"/>
                </a:solidFill>
                <a:latin typeface="Calibri"/>
              </a:rPr>
              <a:t> </a:t>
            </a:r>
            <a:endParaRPr b="0" lang="en-US" sz="24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that may be </a:t>
            </a:r>
            <a:r>
              <a:rPr b="1" lang="en-US" sz="2400" spc="-1" strike="noStrike">
                <a:solidFill>
                  <a:srgbClr val="000000"/>
                </a:solidFill>
                <a:latin typeface="Calibri"/>
              </a:rPr>
              <a:t>physically distributed</a:t>
            </a:r>
            <a:endParaRPr b="0" lang="en-US" sz="24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
        <p:nvSpPr>
          <p:cNvPr id="200"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1. LOGICAL NETWORK PERIMETER</a:t>
            </a:r>
            <a:endParaRPr b="0" lang="en-US" sz="4400" spc="-1" strike="noStrike">
              <a:solidFill>
                <a:srgbClr val="000000"/>
              </a:solidFill>
              <a:latin typeface="Calibri"/>
            </a:endParaRPr>
          </a:p>
        </p:txBody>
      </p:sp>
      <p:sp>
        <p:nvSpPr>
          <p:cNvPr id="202" name="PlaceHolder 2"/>
          <p:cNvSpPr>
            <a:spLocks noGrp="1"/>
          </p:cNvSpPr>
          <p:nvPr>
            <p:ph/>
          </p:nvPr>
        </p:nvSpPr>
        <p:spPr>
          <a:xfrm>
            <a:off x="0" y="616320"/>
            <a:ext cx="12191760" cy="6241320"/>
          </a:xfrm>
          <a:prstGeom prst="rect">
            <a:avLst/>
          </a:prstGeom>
          <a:noFill/>
          <a:ln w="0">
            <a:noFill/>
          </a:ln>
        </p:spPr>
        <p:txBody>
          <a:bodyPr anchor="t">
            <a:normAutofit/>
          </a:bodyPr>
          <a:p>
            <a:pPr>
              <a:lnSpc>
                <a:spcPct val="90000"/>
              </a:lnSpc>
              <a:spcBef>
                <a:spcPts val="1001"/>
              </a:spcBef>
              <a:buNone/>
              <a:tabLst>
                <a:tab algn="l" pos="0"/>
              </a:tabLst>
            </a:pPr>
            <a:r>
              <a:rPr b="0" lang="en-US" sz="2800" spc="-1" strike="noStrike">
                <a:solidFill>
                  <a:srgbClr val="000000"/>
                </a:solidFill>
                <a:latin typeface="Calibri"/>
              </a:rPr>
              <a:t>Why implement logical network perimeter ?</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Calibri"/>
              </a:rPr>
              <a:t>The logical  network perimeter mechanism can be implemented to:</a:t>
            </a:r>
            <a:endParaRPr b="0" lang="en-US" sz="2800" spc="-1" strike="noStrike">
              <a:solidFill>
                <a:srgbClr val="000000"/>
              </a:solidFill>
              <a:latin typeface="Calibri"/>
            </a:endParaRPr>
          </a:p>
          <a:p>
            <a:pPr>
              <a:lnSpc>
                <a:spcPct val="90000"/>
              </a:lnSpc>
              <a:spcBef>
                <a:spcPts val="1417"/>
              </a:spcBef>
              <a:buNone/>
              <a:tabLst>
                <a:tab algn="l" pos="0"/>
              </a:tabLst>
            </a:pP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2800" spc="-1" strike="noStrike">
                <a:solidFill>
                  <a:srgbClr val="000000"/>
                </a:solidFill>
                <a:latin typeface="Calibri"/>
              </a:rPr>
              <a:t>isolate IT resources in a cloud from non-authorized users</a:t>
            </a:r>
            <a:endParaRPr b="0" lang="en-US" sz="2800" spc="-1" strike="noStrike">
              <a:solidFill>
                <a:srgbClr val="000000"/>
              </a:solidFill>
              <a:latin typeface="Calibri"/>
            </a:endParaRPr>
          </a:p>
          <a:p>
            <a:pPr>
              <a:lnSpc>
                <a:spcPct val="90000"/>
              </a:lnSpc>
              <a:spcBef>
                <a:spcPts val="1417"/>
              </a:spcBef>
              <a:buNone/>
              <a:tabLst>
                <a:tab algn="l" pos="0"/>
              </a:tabLst>
            </a:pP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2800" spc="-1" strike="noStrike">
                <a:solidFill>
                  <a:srgbClr val="000000"/>
                </a:solidFill>
                <a:latin typeface="Calibri"/>
              </a:rPr>
              <a:t>isolate IT resources in a cloud from non-users</a:t>
            </a:r>
            <a:endParaRPr b="0" lang="en-US" sz="2800" spc="-1" strike="noStrike">
              <a:solidFill>
                <a:srgbClr val="000000"/>
              </a:solidFill>
              <a:latin typeface="Calibri"/>
            </a:endParaRPr>
          </a:p>
          <a:p>
            <a:pPr>
              <a:lnSpc>
                <a:spcPct val="90000"/>
              </a:lnSpc>
              <a:spcBef>
                <a:spcPts val="1417"/>
              </a:spcBef>
              <a:buNone/>
              <a:tabLst>
                <a:tab algn="l" pos="0"/>
              </a:tabLst>
            </a:pP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2800" spc="-1" strike="noStrike">
                <a:solidFill>
                  <a:srgbClr val="000000"/>
                </a:solidFill>
                <a:latin typeface="Calibri"/>
              </a:rPr>
              <a:t>isolate IT resources in a cloud from cloud consumers</a:t>
            </a:r>
            <a:endParaRPr b="0" lang="en-US" sz="2800" spc="-1" strike="noStrike">
              <a:solidFill>
                <a:srgbClr val="000000"/>
              </a:solidFill>
              <a:latin typeface="Calibri"/>
            </a:endParaRPr>
          </a:p>
          <a:p>
            <a:pPr>
              <a:lnSpc>
                <a:spcPct val="90000"/>
              </a:lnSpc>
              <a:spcBef>
                <a:spcPts val="1417"/>
              </a:spcBef>
              <a:buNone/>
              <a:tabLst>
                <a:tab algn="l" pos="0"/>
              </a:tabLst>
            </a:pP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2800" spc="-1" strike="noStrike">
                <a:solidFill>
                  <a:srgbClr val="000000"/>
                </a:solidFill>
                <a:latin typeface="Calibri"/>
              </a:rPr>
              <a:t>control the bandwidth that is available to isolated IT resources</a:t>
            </a:r>
            <a:endParaRPr b="0" lang="en-US" sz="2800" spc="-1" strike="noStrike">
              <a:solidFill>
                <a:srgbClr val="000000"/>
              </a:solidFill>
              <a:latin typeface="Calibri"/>
            </a:endParaRPr>
          </a:p>
        </p:txBody>
      </p:sp>
      <p:sp>
        <p:nvSpPr>
          <p:cNvPr id="203"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1. LOGICAL NETWORK PERIMETER</a:t>
            </a:r>
            <a:endParaRPr b="0" lang="en-US" sz="4400" spc="-1" strike="noStrike">
              <a:solidFill>
                <a:srgbClr val="000000"/>
              </a:solidFill>
              <a:latin typeface="Calibri"/>
            </a:endParaRPr>
          </a:p>
        </p:txBody>
      </p:sp>
      <p:sp>
        <p:nvSpPr>
          <p:cNvPr id="205" name="PlaceHolder 2"/>
          <p:cNvSpPr>
            <a:spLocks noGrp="1"/>
          </p:cNvSpPr>
          <p:nvPr>
            <p:ph/>
          </p:nvPr>
        </p:nvSpPr>
        <p:spPr>
          <a:xfrm>
            <a:off x="0" y="616320"/>
            <a:ext cx="12191760" cy="6241320"/>
          </a:xfrm>
          <a:prstGeom prst="rect">
            <a:avLst/>
          </a:prstGeom>
          <a:noFill/>
          <a:ln w="0">
            <a:noFill/>
          </a:ln>
        </p:spPr>
        <p:txBody>
          <a:bodyPr anchor="t">
            <a:normAutofit fontScale="89000"/>
          </a:bodyPr>
          <a:p>
            <a:pPr>
              <a:lnSpc>
                <a:spcPct val="90000"/>
              </a:lnSpc>
              <a:spcBef>
                <a:spcPts val="1001"/>
              </a:spcBef>
              <a:buNone/>
              <a:tabLst>
                <a:tab algn="l" pos="0"/>
              </a:tabLst>
            </a:pPr>
            <a:r>
              <a:rPr b="0" lang="en-US" sz="2800" spc="-1" strike="noStrike">
                <a:solidFill>
                  <a:srgbClr val="000000"/>
                </a:solidFill>
                <a:latin typeface="Calibri"/>
              </a:rPr>
              <a:t>How is logical network perimeter implemented ?</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Logical network perimeters are typically </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established via </a:t>
            </a:r>
            <a:r>
              <a:rPr b="1" lang="en-US" sz="2800" spc="-1" strike="noStrike">
                <a:solidFill>
                  <a:srgbClr val="000000"/>
                </a:solidFill>
                <a:latin typeface="Calibri"/>
              </a:rPr>
              <a:t>network devices</a:t>
            </a:r>
            <a:r>
              <a:rPr b="0" lang="en-US" sz="2800" spc="-1" strike="noStrike">
                <a:solidFill>
                  <a:srgbClr val="000000"/>
                </a:solidFill>
                <a:latin typeface="Calibri"/>
              </a:rPr>
              <a:t> </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that </a:t>
            </a:r>
            <a:r>
              <a:rPr b="1" lang="en-US" sz="2800" spc="-1" strike="noStrike">
                <a:solidFill>
                  <a:srgbClr val="000000"/>
                </a:solidFill>
                <a:latin typeface="Calibri"/>
              </a:rPr>
              <a:t>supply and control the connectivity of a data center</a:t>
            </a:r>
            <a:r>
              <a:rPr b="0" lang="en-US" sz="2800" spc="-1" strike="noStrike">
                <a:solidFill>
                  <a:srgbClr val="000000"/>
                </a:solidFill>
                <a:latin typeface="Calibri"/>
              </a:rPr>
              <a:t> </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and are commonly </a:t>
            </a:r>
            <a:r>
              <a:rPr b="1" lang="en-US" sz="2800" spc="-1" strike="noStrike">
                <a:solidFill>
                  <a:srgbClr val="000000"/>
                </a:solidFill>
                <a:latin typeface="Calibri"/>
              </a:rPr>
              <a:t>deployed as virtualized IT environments</a:t>
            </a:r>
            <a:r>
              <a:rPr b="0" lang="en-US" sz="2800" spc="-1" strike="noStrike">
                <a:solidFill>
                  <a:srgbClr val="000000"/>
                </a:solidFill>
                <a:latin typeface="Calibri"/>
              </a:rPr>
              <a:t> that include:</a:t>
            </a:r>
            <a:endParaRPr b="0" lang="en-US" sz="2800" spc="-1" strike="noStrike">
              <a:solidFill>
                <a:srgbClr val="000000"/>
              </a:solidFill>
              <a:latin typeface="Calibri"/>
            </a:endParaRPr>
          </a:p>
          <a:p>
            <a:pPr>
              <a:lnSpc>
                <a:spcPct val="90000"/>
              </a:lnSpc>
              <a:spcBef>
                <a:spcPts val="1417"/>
              </a:spcBef>
              <a:buNone/>
              <a:tabLst>
                <a:tab algn="l" pos="0"/>
              </a:tabLst>
            </a:pP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1" lang="en-US" sz="2800" spc="-1" strike="noStrike">
                <a:solidFill>
                  <a:srgbClr val="000000"/>
                </a:solidFill>
                <a:latin typeface="Calibri"/>
              </a:rPr>
              <a:t>Virtual Firewall</a:t>
            </a:r>
            <a:endParaRPr b="0" lang="en-US" sz="2800" spc="-1" strike="noStrike">
              <a:solidFill>
                <a:srgbClr val="000000"/>
              </a:solidFill>
              <a:latin typeface="Calibri"/>
            </a:endParaRPr>
          </a:p>
          <a:p>
            <a:pPr>
              <a:lnSpc>
                <a:spcPct val="90000"/>
              </a:lnSpc>
              <a:spcBef>
                <a:spcPts val="1417"/>
              </a:spcBef>
              <a:buNone/>
              <a:tabLst>
                <a:tab algn="l" pos="0"/>
              </a:tabLst>
            </a:pP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1" lang="en-US" sz="2800" spc="-1" strike="noStrike">
                <a:solidFill>
                  <a:srgbClr val="000000"/>
                </a:solidFill>
                <a:latin typeface="Calibri"/>
              </a:rPr>
              <a:t>Virtual Network</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sp>
        <p:nvSpPr>
          <p:cNvPr id="206"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1. LOGICAL NETWORK PERIMETER</a:t>
            </a:r>
            <a:endParaRPr b="0" lang="en-US" sz="4400" spc="-1" strike="noStrike">
              <a:solidFill>
                <a:srgbClr val="000000"/>
              </a:solidFill>
              <a:latin typeface="Calibri"/>
            </a:endParaRPr>
          </a:p>
        </p:txBody>
      </p:sp>
      <p:sp>
        <p:nvSpPr>
          <p:cNvPr id="208" name="PlaceHolder 2"/>
          <p:cNvSpPr>
            <a:spLocks noGrp="1"/>
          </p:cNvSpPr>
          <p:nvPr>
            <p:ph/>
          </p:nvPr>
        </p:nvSpPr>
        <p:spPr>
          <a:xfrm>
            <a:off x="0" y="616320"/>
            <a:ext cx="12191760" cy="556200"/>
          </a:xfrm>
          <a:prstGeom prst="rect">
            <a:avLst/>
          </a:prstGeom>
          <a:noFill/>
          <a:ln w="0">
            <a:noFill/>
          </a:ln>
        </p:spPr>
        <p:txBody>
          <a:bodyPr anchor="t">
            <a:normAutofit/>
          </a:bodyPr>
          <a:p>
            <a:pPr>
              <a:lnSpc>
                <a:spcPct val="90000"/>
              </a:lnSpc>
              <a:spcBef>
                <a:spcPts val="1001"/>
              </a:spcBef>
              <a:buNone/>
              <a:tabLst>
                <a:tab algn="l" pos="0"/>
              </a:tabLst>
            </a:pPr>
            <a:r>
              <a:rPr b="0" lang="en-US" sz="2800" spc="-1" strike="noStrike">
                <a:solidFill>
                  <a:srgbClr val="000000"/>
                </a:solidFill>
                <a:latin typeface="Calibri"/>
              </a:rPr>
              <a:t>Symbols used in logical network perimeter</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sp>
        <p:nvSpPr>
          <p:cNvPr id="209"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pic>
        <p:nvPicPr>
          <p:cNvPr id="210" name="Picture 4" descr=""/>
          <p:cNvPicPr/>
          <p:nvPr/>
        </p:nvPicPr>
        <p:blipFill>
          <a:blip r:embed="rId1">
            <a:extLst>
              <a:ext uri="{BEBA8EAE-BF5A-486C-A8C5-ECC9F3942E4B}">
                <a14:imgProps xmlns:a14="http://schemas.microsoft.com/office/drawing/2010/main">
                  <a14:imgLayer r:embed="rId2">
                    <a14:imgEffect>
                      <a14:sharpenSoften amount="100000"/>
                    </a14:imgEffect>
                  </a14:imgLayer>
                </a14:imgProps>
              </a:ext>
            </a:extLst>
          </a:blip>
          <a:srcRect l="0" t="11425" r="69621" b="48882"/>
          <a:stretch/>
        </p:blipFill>
        <p:spPr>
          <a:xfrm>
            <a:off x="619560" y="1073520"/>
            <a:ext cx="2971440" cy="4114440"/>
          </a:xfrm>
          <a:prstGeom prst="rect">
            <a:avLst/>
          </a:prstGeom>
          <a:ln w="0">
            <a:noFill/>
          </a:ln>
        </p:spPr>
      </p:pic>
      <p:pic>
        <p:nvPicPr>
          <p:cNvPr id="211" name="Picture 5" descr=""/>
          <p:cNvPicPr/>
          <p:nvPr/>
        </p:nvPicPr>
        <p:blipFill>
          <a:blip r:embed="rId3">
            <a:extLst>
              <a:ext uri="{BEBA8EAE-BF5A-486C-A8C5-ECC9F3942E4B}">
                <a14:imgProps xmlns:a14="http://schemas.microsoft.com/office/drawing/2010/main">
                  <a14:imgLayer r:embed="rId2">
                    <a14:imgEffect>
                      <a14:sharpenSoften amount="100000"/>
                    </a14:imgEffect>
                  </a14:imgLayer>
                </a14:imgProps>
              </a:ext>
            </a:extLst>
          </a:blip>
          <a:srcRect l="0" t="51559" r="69621" b="11425"/>
          <a:stretch/>
        </p:blipFill>
        <p:spPr>
          <a:xfrm>
            <a:off x="6930720" y="1763280"/>
            <a:ext cx="4916160" cy="3384720"/>
          </a:xfrm>
          <a:prstGeom prst="rect">
            <a:avLst/>
          </a:prstGeom>
          <a:ln w="0">
            <a:noFill/>
          </a:ln>
        </p:spPr>
      </p:pic>
      <p:sp>
        <p:nvSpPr>
          <p:cNvPr id="212" name="TextBox 6"/>
          <p:cNvSpPr/>
          <p:nvPr/>
        </p:nvSpPr>
        <p:spPr>
          <a:xfrm>
            <a:off x="707760" y="5383800"/>
            <a:ext cx="279468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800" spc="-1" strike="noStrike">
                <a:solidFill>
                  <a:srgbClr val="000000"/>
                </a:solidFill>
                <a:latin typeface="Calibri"/>
              </a:rPr>
              <a:t>Virtual Firewall</a:t>
            </a:r>
            <a:endParaRPr b="0" lang="en-IN" sz="2800" spc="-1" strike="noStrike">
              <a:latin typeface="Arial"/>
            </a:endParaRPr>
          </a:p>
        </p:txBody>
      </p:sp>
      <p:sp>
        <p:nvSpPr>
          <p:cNvPr id="213" name="TextBox 7"/>
          <p:cNvSpPr/>
          <p:nvPr/>
        </p:nvSpPr>
        <p:spPr>
          <a:xfrm>
            <a:off x="7497720" y="5477400"/>
            <a:ext cx="293652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800" spc="-1" strike="noStrike">
                <a:solidFill>
                  <a:srgbClr val="000000"/>
                </a:solidFill>
                <a:latin typeface="Calibri"/>
              </a:rPr>
              <a:t>Virtual Network</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1. LOGICAL NETWORK PERIMETER</a:t>
            </a:r>
            <a:endParaRPr b="0" lang="en-US" sz="4400" spc="-1" strike="noStrike">
              <a:solidFill>
                <a:srgbClr val="000000"/>
              </a:solidFill>
              <a:latin typeface="Calibri"/>
            </a:endParaRPr>
          </a:p>
        </p:txBody>
      </p:sp>
      <p:sp>
        <p:nvSpPr>
          <p:cNvPr id="215" name="PlaceHolder 2"/>
          <p:cNvSpPr>
            <a:spLocks noGrp="1"/>
          </p:cNvSpPr>
          <p:nvPr>
            <p:ph/>
          </p:nvPr>
        </p:nvSpPr>
        <p:spPr>
          <a:xfrm>
            <a:off x="0" y="616320"/>
            <a:ext cx="12191760" cy="6241320"/>
          </a:xfrm>
          <a:prstGeom prst="rect">
            <a:avLst/>
          </a:prstGeom>
          <a:noFill/>
          <a:ln w="0">
            <a:noFill/>
          </a:ln>
        </p:spPr>
        <p:txBody>
          <a:bodyPr anchor="t">
            <a:normAutofit/>
          </a:bodyPr>
          <a:p>
            <a:pPr>
              <a:lnSpc>
                <a:spcPct val="90000"/>
              </a:lnSpc>
              <a:spcBef>
                <a:spcPts val="1001"/>
              </a:spcBef>
              <a:buNone/>
              <a:tabLst>
                <a:tab algn="l" pos="0"/>
              </a:tabLst>
            </a:pPr>
            <a:r>
              <a:rPr b="0" lang="en-US" sz="2800" spc="-1" strike="noStrike">
                <a:solidFill>
                  <a:srgbClr val="000000"/>
                </a:solidFill>
                <a:latin typeface="Calibri"/>
              </a:rPr>
              <a:t>Logical network perimeter cloud resources</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Virtual Firewall</a:t>
            </a:r>
            <a:endParaRPr b="0" lang="en-US" sz="2800" spc="-1" strike="noStrike">
              <a:solidFill>
                <a:srgbClr val="000000"/>
              </a:solidFill>
              <a:latin typeface="Calibri"/>
            </a:endParaRPr>
          </a:p>
          <a:p>
            <a:pPr>
              <a:lnSpc>
                <a:spcPct val="90000"/>
              </a:lnSpc>
              <a:spcBef>
                <a:spcPts val="1417"/>
              </a:spcBef>
              <a:buNone/>
              <a:tabLst>
                <a:tab algn="l" pos="0"/>
              </a:tabLst>
            </a:pP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2800" spc="-1" strike="noStrike">
                <a:solidFill>
                  <a:srgbClr val="000000"/>
                </a:solidFill>
                <a:latin typeface="Calibri"/>
              </a:rPr>
              <a:t>An IT resource that actively </a:t>
            </a:r>
            <a:r>
              <a:rPr b="1" lang="en-US" sz="2800" spc="-1" strike="noStrike">
                <a:solidFill>
                  <a:srgbClr val="000000"/>
                </a:solidFill>
                <a:latin typeface="Calibri"/>
              </a:rPr>
              <a:t>filters network traffic to and from the isolated network such as a virtual network </a:t>
            </a:r>
            <a:r>
              <a:rPr b="0" lang="en-US" sz="2800" spc="-1" strike="noStrike">
                <a:solidFill>
                  <a:srgbClr val="000000"/>
                </a:solidFill>
                <a:latin typeface="Calibri"/>
              </a:rPr>
              <a:t>while </a:t>
            </a:r>
            <a:r>
              <a:rPr b="1" lang="en-US" sz="2800" spc="-1" strike="noStrike">
                <a:solidFill>
                  <a:srgbClr val="000000"/>
                </a:solidFill>
                <a:latin typeface="Calibri"/>
              </a:rPr>
              <a:t>controlling its interactions with the Internet</a:t>
            </a:r>
            <a:endParaRPr b="0" lang="en-US" sz="2800" spc="-1" strike="noStrike">
              <a:solidFill>
                <a:srgbClr val="000000"/>
              </a:solidFill>
              <a:latin typeface="Calibri"/>
            </a:endParaRPr>
          </a:p>
          <a:p>
            <a:pPr>
              <a:lnSpc>
                <a:spcPct val="90000"/>
              </a:lnSpc>
              <a:spcBef>
                <a:spcPts val="1417"/>
              </a:spcBef>
              <a:buNone/>
              <a:tabLst>
                <a:tab algn="l" pos="0"/>
              </a:tabLst>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Virtual Network </a:t>
            </a:r>
            <a:endParaRPr b="0" lang="en-US" sz="2800" spc="-1" strike="noStrike">
              <a:solidFill>
                <a:srgbClr val="000000"/>
              </a:solidFill>
              <a:latin typeface="Calibri"/>
            </a:endParaRPr>
          </a:p>
          <a:p>
            <a:pPr>
              <a:lnSpc>
                <a:spcPct val="90000"/>
              </a:lnSpc>
              <a:spcBef>
                <a:spcPts val="1417"/>
              </a:spcBef>
              <a:buNone/>
              <a:tabLst>
                <a:tab algn="l" pos="0"/>
              </a:tabLst>
            </a:pP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2800" spc="-1" strike="noStrike">
                <a:solidFill>
                  <a:srgbClr val="000000"/>
                </a:solidFill>
                <a:latin typeface="Calibri"/>
              </a:rPr>
              <a:t>Usually </a:t>
            </a:r>
            <a:r>
              <a:rPr b="1" lang="en-US" sz="2800" spc="-1" strike="noStrike">
                <a:solidFill>
                  <a:srgbClr val="000000"/>
                </a:solidFill>
                <a:latin typeface="Calibri"/>
              </a:rPr>
              <a:t>acquired through VLANs</a:t>
            </a:r>
            <a:r>
              <a:rPr b="0" lang="en-US" sz="2800" spc="-1" strike="noStrike">
                <a:solidFill>
                  <a:srgbClr val="000000"/>
                </a:solidFill>
                <a:latin typeface="Calibri"/>
              </a:rPr>
              <a:t>, this IT resource isolates the network environment within the data center infrastructure.</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sp>
        <p:nvSpPr>
          <p:cNvPr id="216"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1. LOGICAL NETWORK PERIMETER</a:t>
            </a:r>
            <a:endParaRPr b="0" lang="en-US" sz="4400" spc="-1" strike="noStrike">
              <a:solidFill>
                <a:srgbClr val="000000"/>
              </a:solidFill>
              <a:latin typeface="Calibri"/>
            </a:endParaRPr>
          </a:p>
        </p:txBody>
      </p:sp>
      <p:sp>
        <p:nvSpPr>
          <p:cNvPr id="218"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pic>
        <p:nvPicPr>
          <p:cNvPr id="219" name="Picture 6" descr=""/>
          <p:cNvPicPr/>
          <p:nvPr/>
        </p:nvPicPr>
        <p:blipFill>
          <a:blip r:embed="rId1"/>
          <a:stretch/>
        </p:blipFill>
        <p:spPr>
          <a:xfrm rot="98400">
            <a:off x="1198440" y="865080"/>
            <a:ext cx="10239120" cy="59137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1. LOGICAL NETWORK PERIMETER</a:t>
            </a:r>
            <a:endParaRPr b="0" lang="en-US" sz="4400" spc="-1" strike="noStrike">
              <a:solidFill>
                <a:srgbClr val="000000"/>
              </a:solidFill>
              <a:latin typeface="Calibri"/>
            </a:endParaRPr>
          </a:p>
        </p:txBody>
      </p:sp>
      <p:sp>
        <p:nvSpPr>
          <p:cNvPr id="221"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sp>
        <p:nvSpPr>
          <p:cNvPr id="222" name="Rectangle 2"/>
          <p:cNvSpPr/>
          <p:nvPr/>
        </p:nvSpPr>
        <p:spPr>
          <a:xfrm>
            <a:off x="159120" y="4695840"/>
            <a:ext cx="12032640" cy="1369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2060"/>
                </a:solidFill>
                <a:latin typeface="Calibri"/>
              </a:rPr>
              <a:t>VLAN (virtual network) does network segmentation to keep cloud consumer in a different network whereas cloud services in a different network</a:t>
            </a:r>
            <a:endParaRPr b="0" lang="en-IN" sz="2800" spc="-1" strike="noStrike">
              <a:latin typeface="Arial"/>
            </a:endParaRPr>
          </a:p>
        </p:txBody>
      </p:sp>
      <p:pic>
        <p:nvPicPr>
          <p:cNvPr id="223" name="Picture 12" descr=""/>
          <p:cNvPicPr/>
          <p:nvPr/>
        </p:nvPicPr>
        <p:blipFill>
          <a:blip r:embed="rId1"/>
          <a:stretch/>
        </p:blipFill>
        <p:spPr>
          <a:xfrm>
            <a:off x="134640" y="1281240"/>
            <a:ext cx="3362040" cy="2437920"/>
          </a:xfrm>
          <a:prstGeom prst="rect">
            <a:avLst/>
          </a:prstGeom>
          <a:ln w="0">
            <a:noFill/>
          </a:ln>
        </p:spPr>
      </p:pic>
      <p:pic>
        <p:nvPicPr>
          <p:cNvPr id="224" name="Picture 13" descr=""/>
          <p:cNvPicPr/>
          <p:nvPr/>
        </p:nvPicPr>
        <p:blipFill>
          <a:blip r:embed="rId2"/>
          <a:stretch/>
        </p:blipFill>
        <p:spPr>
          <a:xfrm>
            <a:off x="7646040" y="1281240"/>
            <a:ext cx="3362040" cy="2437920"/>
          </a:xfrm>
          <a:prstGeom prst="rect">
            <a:avLst/>
          </a:prstGeom>
          <a:ln w="0">
            <a:noFill/>
          </a:ln>
        </p:spPr>
      </p:pic>
      <p:sp>
        <p:nvSpPr>
          <p:cNvPr id="225" name="TextBox 14"/>
          <p:cNvSpPr/>
          <p:nvPr/>
        </p:nvSpPr>
        <p:spPr>
          <a:xfrm>
            <a:off x="344520" y="2157840"/>
            <a:ext cx="2748600" cy="821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400" spc="-1" strike="noStrike">
                <a:solidFill>
                  <a:srgbClr val="000000"/>
                </a:solidFill>
                <a:latin typeface="Calibri"/>
              </a:rPr>
              <a:t>Cloud consumer</a:t>
            </a:r>
            <a:endParaRPr b="0" lang="en-IN" sz="2400" spc="-1" strike="noStrike">
              <a:latin typeface="Arial"/>
            </a:endParaRPr>
          </a:p>
        </p:txBody>
      </p:sp>
      <p:sp>
        <p:nvSpPr>
          <p:cNvPr id="226" name="TextBox 15"/>
          <p:cNvSpPr/>
          <p:nvPr/>
        </p:nvSpPr>
        <p:spPr>
          <a:xfrm>
            <a:off x="7886160" y="2063520"/>
            <a:ext cx="2916360" cy="4554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400" spc="-1" strike="noStrike">
                <a:solidFill>
                  <a:srgbClr val="000000"/>
                </a:solidFill>
                <a:latin typeface="Calibri"/>
              </a:rPr>
              <a:t>Cloud services</a:t>
            </a:r>
            <a:endParaRPr b="0" lang="en-IN" sz="2400" spc="-1" strike="noStrike">
              <a:latin typeface="Arial"/>
            </a:endParaRPr>
          </a:p>
        </p:txBody>
      </p:sp>
      <p:pic>
        <p:nvPicPr>
          <p:cNvPr id="227" name="Picture 20" descr=""/>
          <p:cNvPicPr/>
          <p:nvPr/>
        </p:nvPicPr>
        <p:blipFill>
          <a:blip r:embed="rId3"/>
          <a:stretch/>
        </p:blipFill>
        <p:spPr>
          <a:xfrm>
            <a:off x="4014720" y="1207440"/>
            <a:ext cx="3219120" cy="2361960"/>
          </a:xfrm>
          <a:prstGeom prst="rect">
            <a:avLst/>
          </a:prstGeom>
          <a:ln w="0">
            <a:noFill/>
          </a:ln>
        </p:spPr>
      </p:pic>
      <p:sp>
        <p:nvSpPr>
          <p:cNvPr id="228" name="Left-Right Arrow 16"/>
          <p:cNvSpPr/>
          <p:nvPr/>
        </p:nvSpPr>
        <p:spPr>
          <a:xfrm>
            <a:off x="2908080" y="2216880"/>
            <a:ext cx="1623600" cy="525960"/>
          </a:xfrm>
          <a:prstGeom prst="leftRightArrow">
            <a:avLst>
              <a:gd name="adj1" fmla="val 50000"/>
              <a:gd name="adj2" fmla="val 50000"/>
            </a:avLst>
          </a:prstGeom>
          <a:solidFill>
            <a:schemeClr val="tx1">
              <a:lumMod val="50000"/>
              <a:lumOff val="50000"/>
            </a:schemeClr>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229" name="Left-Right Arrow 17"/>
          <p:cNvSpPr/>
          <p:nvPr/>
        </p:nvSpPr>
        <p:spPr>
          <a:xfrm>
            <a:off x="6716520" y="2042280"/>
            <a:ext cx="1572840" cy="525960"/>
          </a:xfrm>
          <a:prstGeom prst="leftRightArrow">
            <a:avLst>
              <a:gd name="adj1" fmla="val 50000"/>
              <a:gd name="adj2" fmla="val 50000"/>
            </a:avLst>
          </a:prstGeom>
          <a:solidFill>
            <a:schemeClr val="tx1"/>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230" name="TextBox 21"/>
          <p:cNvSpPr/>
          <p:nvPr/>
        </p:nvSpPr>
        <p:spPr>
          <a:xfrm>
            <a:off x="5240880" y="3653640"/>
            <a:ext cx="871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VLAN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2. VIRTUAL SERVER</a:t>
            </a:r>
            <a:endParaRPr b="0" lang="en-US" sz="4400" spc="-1" strike="noStrike">
              <a:solidFill>
                <a:srgbClr val="000000"/>
              </a:solidFill>
              <a:latin typeface="Calibri"/>
            </a:endParaRPr>
          </a:p>
        </p:txBody>
      </p:sp>
      <p:sp>
        <p:nvSpPr>
          <p:cNvPr id="232" name="PlaceHolder 2"/>
          <p:cNvSpPr>
            <a:spLocks noGrp="1"/>
          </p:cNvSpPr>
          <p:nvPr>
            <p:ph/>
          </p:nvPr>
        </p:nvSpPr>
        <p:spPr>
          <a:xfrm>
            <a:off x="0" y="616320"/>
            <a:ext cx="5585400" cy="6241320"/>
          </a:xfrm>
          <a:prstGeom prst="rect">
            <a:avLst/>
          </a:prstGeom>
          <a:noFill/>
          <a:ln w="0">
            <a:noFill/>
          </a:ln>
        </p:spPr>
        <p:txBody>
          <a:bodyPr anchor="t">
            <a:normAutofit fontScale="98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 VIRTUAL SERVER is a virtualization software that emulates a physical server</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Virtual servers are used by cloud providers to share the same physical server with multiple cloud consumers by providing cloud consumers with individual virtual server instances</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Virtual Server is also referred to as Virtual Machine or Virtual instance</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
        <p:nvSpPr>
          <p:cNvPr id="233"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pic>
        <p:nvPicPr>
          <p:cNvPr id="234" name="Picture 6" descr=""/>
          <p:cNvPicPr/>
          <p:nvPr/>
        </p:nvPicPr>
        <p:blipFill>
          <a:blip r:embed="rId1"/>
          <a:stretch/>
        </p:blipFill>
        <p:spPr>
          <a:xfrm>
            <a:off x="5562720" y="429840"/>
            <a:ext cx="6629040" cy="61718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2. VIRTUAL SERVER</a:t>
            </a:r>
            <a:endParaRPr b="0" lang="en-US" sz="4400" spc="-1" strike="noStrike">
              <a:solidFill>
                <a:srgbClr val="000000"/>
              </a:solidFill>
              <a:latin typeface="Calibri"/>
            </a:endParaRPr>
          </a:p>
        </p:txBody>
      </p:sp>
      <p:sp>
        <p:nvSpPr>
          <p:cNvPr id="236" name="PlaceHolder 2"/>
          <p:cNvSpPr>
            <a:spLocks noGrp="1"/>
          </p:cNvSpPr>
          <p:nvPr>
            <p:ph/>
          </p:nvPr>
        </p:nvSpPr>
        <p:spPr>
          <a:xfrm>
            <a:off x="0" y="616320"/>
            <a:ext cx="5585400" cy="6241320"/>
          </a:xfrm>
          <a:prstGeom prst="rect">
            <a:avLst/>
          </a:prstGeom>
          <a:noFill/>
          <a:ln w="0">
            <a:noFill/>
          </a:ln>
        </p:spPr>
        <p:txBody>
          <a:bodyPr anchor="t">
            <a:normAutofit fontScale="97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As a </a:t>
            </a:r>
            <a:r>
              <a:rPr b="1" lang="en-US" sz="2800" spc="-1" strike="noStrike">
                <a:solidFill>
                  <a:srgbClr val="000000"/>
                </a:solidFill>
                <a:latin typeface="Calibri"/>
              </a:rPr>
              <a:t>commodity mechanism</a:t>
            </a:r>
            <a:r>
              <a:rPr b="0" lang="en-US" sz="2800" spc="-1" strike="noStrike">
                <a:solidFill>
                  <a:srgbClr val="000000"/>
                </a:solidFill>
                <a:latin typeface="Calibri"/>
              </a:rPr>
              <a:t>, the </a:t>
            </a:r>
            <a:r>
              <a:rPr b="1" lang="en-US" sz="2800" spc="-1" strike="noStrike">
                <a:solidFill>
                  <a:srgbClr val="000000"/>
                </a:solidFill>
                <a:latin typeface="Calibri"/>
              </a:rPr>
              <a:t>virtual server</a:t>
            </a:r>
            <a:r>
              <a:rPr b="0" lang="en-US" sz="2800" spc="-1" strike="noStrike">
                <a:solidFill>
                  <a:srgbClr val="000000"/>
                </a:solidFill>
                <a:latin typeface="Calibri"/>
              </a:rPr>
              <a:t> represents the </a:t>
            </a:r>
            <a:r>
              <a:rPr b="1" lang="en-US" sz="2800" spc="-1" strike="noStrike">
                <a:solidFill>
                  <a:srgbClr val="000000"/>
                </a:solidFill>
                <a:latin typeface="Calibri"/>
              </a:rPr>
              <a:t>most foundational building block of cloud environments</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Virtual server (an IT resource) can be used to host </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numerous IT resources (eg. CPU, storage, memory) </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cloud-based solutions (such as java platform)</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cloud computing mechanisms (a service agent program that monitors the cloud)</a:t>
            </a:r>
            <a:endParaRPr b="0" lang="en-US" sz="2400" spc="-1" strike="noStrike">
              <a:solidFill>
                <a:srgbClr val="000000"/>
              </a:solidFill>
              <a:latin typeface="Calibri"/>
            </a:endParaRPr>
          </a:p>
        </p:txBody>
      </p:sp>
      <p:sp>
        <p:nvSpPr>
          <p:cNvPr id="237"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pic>
        <p:nvPicPr>
          <p:cNvPr id="238" name="Picture 4" descr=""/>
          <p:cNvPicPr/>
          <p:nvPr/>
        </p:nvPicPr>
        <p:blipFill>
          <a:blip r:embed="rId1"/>
          <a:stretch/>
        </p:blipFill>
        <p:spPr>
          <a:xfrm>
            <a:off x="5562720" y="429840"/>
            <a:ext cx="6629040" cy="61718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1" lang="en-US" sz="4400" spc="-1" strike="noStrike">
                <a:solidFill>
                  <a:srgbClr val="000000"/>
                </a:solidFill>
                <a:latin typeface="Calibri Light"/>
              </a:rPr>
              <a:t>Cloud Computing Mechanisms</a:t>
            </a:r>
            <a:endParaRPr b="0" lang="en-US" sz="4400" spc="-1" strike="noStrike">
              <a:solidFill>
                <a:srgbClr val="000000"/>
              </a:solidFill>
              <a:latin typeface="Calibri"/>
            </a:endParaRPr>
          </a:p>
        </p:txBody>
      </p:sp>
      <p:sp>
        <p:nvSpPr>
          <p:cNvPr id="126"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Mechanism refers to techniques that are used to solve something</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Cloud Computing mechanism all such techniques that is used to enable cloud computing</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2. VIRTUAL SERVER</a:t>
            </a:r>
            <a:endParaRPr b="0" lang="en-US" sz="4400" spc="-1" strike="noStrike">
              <a:solidFill>
                <a:srgbClr val="000000"/>
              </a:solidFill>
              <a:latin typeface="Calibri"/>
            </a:endParaRPr>
          </a:p>
        </p:txBody>
      </p:sp>
      <p:sp>
        <p:nvSpPr>
          <p:cNvPr id="240" name="PlaceHolder 2"/>
          <p:cNvSpPr>
            <a:spLocks noGrp="1"/>
          </p:cNvSpPr>
          <p:nvPr>
            <p:ph/>
          </p:nvPr>
        </p:nvSpPr>
        <p:spPr>
          <a:xfrm>
            <a:off x="0" y="616320"/>
            <a:ext cx="8666640" cy="6241320"/>
          </a:xfrm>
          <a:prstGeom prst="rect">
            <a:avLst/>
          </a:prstGeom>
          <a:noFill/>
          <a:ln w="0">
            <a:noFill/>
          </a:ln>
        </p:spPr>
        <p:txBody>
          <a:bodyPr anchor="t">
            <a:normAutofit fontScale="94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Virtual servers are instantiated ( means created )from image files. </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Such a resource allocation process technique can be completed rapidly and on-demand</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There may be two different cloud consumers on the same physical server but each using a different virtual server instance</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Cloud consumers that install or lease virtual servers can customize their environments independently from other cloud consumers that may be using virtual servers hosted by the same underlying physical server</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
        <p:nvSpPr>
          <p:cNvPr id="241"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pic>
        <p:nvPicPr>
          <p:cNvPr id="242" name="Picture 4" descr=""/>
          <p:cNvPicPr/>
          <p:nvPr/>
        </p:nvPicPr>
        <p:blipFill>
          <a:blip r:embed="rId1"/>
          <a:stretch/>
        </p:blipFill>
        <p:spPr>
          <a:xfrm>
            <a:off x="8168760" y="1590120"/>
            <a:ext cx="3837600" cy="35726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3" name="Picture 8" descr=""/>
          <p:cNvPicPr/>
          <p:nvPr/>
        </p:nvPicPr>
        <p:blipFill>
          <a:blip r:embed="rId1"/>
          <a:stretch/>
        </p:blipFill>
        <p:spPr>
          <a:xfrm>
            <a:off x="214200" y="1502640"/>
            <a:ext cx="11763000" cy="5038200"/>
          </a:xfrm>
          <a:prstGeom prst="rect">
            <a:avLst/>
          </a:prstGeom>
          <a:ln w="0">
            <a:noFill/>
          </a:ln>
        </p:spPr>
      </p:pic>
      <p:sp>
        <p:nvSpPr>
          <p:cNvPr id="244"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2. VIRTUAL SERVER</a:t>
            </a:r>
            <a:endParaRPr b="0" lang="en-US" sz="4400" spc="-1" strike="noStrike">
              <a:solidFill>
                <a:srgbClr val="000000"/>
              </a:solidFill>
              <a:latin typeface="Calibri"/>
            </a:endParaRPr>
          </a:p>
        </p:txBody>
      </p:sp>
      <p:sp>
        <p:nvSpPr>
          <p:cNvPr id="245" name="PlaceHolder 2"/>
          <p:cNvSpPr>
            <a:spLocks noGrp="1"/>
          </p:cNvSpPr>
          <p:nvPr>
            <p:ph/>
          </p:nvPr>
        </p:nvSpPr>
        <p:spPr>
          <a:xfrm>
            <a:off x="0" y="616320"/>
            <a:ext cx="12191760" cy="129168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Permissions can be granted to multiple cloud consumer accounts to access a single virtual server</a:t>
            </a:r>
            <a:endParaRPr b="0" lang="en-US" sz="2800" spc="-1" strike="noStrike">
              <a:solidFill>
                <a:srgbClr val="000000"/>
              </a:solidFill>
              <a:latin typeface="Calibri"/>
            </a:endParaRPr>
          </a:p>
        </p:txBody>
      </p:sp>
      <p:sp>
        <p:nvSpPr>
          <p:cNvPr id="246"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sp>
        <p:nvSpPr>
          <p:cNvPr id="247" name="Rectangle 4"/>
          <p:cNvSpPr/>
          <p:nvPr/>
        </p:nvSpPr>
        <p:spPr>
          <a:xfrm>
            <a:off x="214200" y="5190120"/>
            <a:ext cx="6320880" cy="1333800"/>
          </a:xfrm>
          <a:prstGeom prst="rect">
            <a:avLst/>
          </a:prstGeom>
          <a:noFill/>
          <a:ln w="0">
            <a:noFill/>
          </a:ln>
        </p:spPr>
        <p:style>
          <a:lnRef idx="0"/>
          <a:fillRef idx="0"/>
          <a:effectRef idx="0"/>
          <a:fontRef idx="minor"/>
        </p:style>
        <p:txBody>
          <a:bodyPr lIns="90000" rIns="90000" tIns="45000" bIns="45000" anchor="t">
            <a:spAutoFit/>
          </a:bodyPr>
          <a:p>
            <a:pPr marL="228600">
              <a:lnSpc>
                <a:spcPct val="107000"/>
              </a:lnSpc>
              <a:spcAft>
                <a:spcPts val="799"/>
              </a:spcAft>
              <a:buNone/>
            </a:pPr>
            <a:r>
              <a:rPr b="1" lang="en-US" sz="1600" spc="-1" strike="noStrike">
                <a:solidFill>
                  <a:srgbClr val="002060"/>
                </a:solidFill>
                <a:latin typeface="Arial"/>
                <a:ea typeface="Calibri"/>
              </a:rPr>
              <a:t>Figure 7.6 depicts a virtual server that hosts a cloud service </a:t>
            </a:r>
            <a:endParaRPr b="0" lang="en-IN" sz="1600" spc="-1" strike="noStrike">
              <a:latin typeface="Arial"/>
            </a:endParaRPr>
          </a:p>
          <a:p>
            <a:pPr marL="228600">
              <a:lnSpc>
                <a:spcPct val="107000"/>
              </a:lnSpc>
              <a:spcAft>
                <a:spcPts val="799"/>
              </a:spcAft>
              <a:buNone/>
            </a:pPr>
            <a:r>
              <a:rPr b="1" lang="en-US" sz="1600" spc="-1" strike="noStrike">
                <a:solidFill>
                  <a:srgbClr val="002060"/>
                </a:solidFill>
                <a:latin typeface="Arial"/>
                <a:ea typeface="Calibri"/>
              </a:rPr>
              <a:t>being accessed by Cloud Service Consumer B, </a:t>
            </a:r>
            <a:endParaRPr b="0" lang="en-IN" sz="1600" spc="-1" strike="noStrike">
              <a:latin typeface="Arial"/>
            </a:endParaRPr>
          </a:p>
          <a:p>
            <a:pPr marL="228600">
              <a:lnSpc>
                <a:spcPct val="107000"/>
              </a:lnSpc>
              <a:spcAft>
                <a:spcPts val="799"/>
              </a:spcAft>
              <a:buNone/>
            </a:pPr>
            <a:r>
              <a:rPr b="1" lang="en-US" sz="1600" spc="-1" strike="noStrike">
                <a:solidFill>
                  <a:srgbClr val="002060"/>
                </a:solidFill>
                <a:latin typeface="Arial"/>
                <a:ea typeface="Calibri"/>
              </a:rPr>
              <a:t>while Cloud Service Consumer A accesses the virtual server directly to perform an administration task</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2. VIRTUAL SERVER</a:t>
            </a:r>
            <a:endParaRPr b="0" lang="en-US" sz="4400" spc="-1" strike="noStrike">
              <a:solidFill>
                <a:srgbClr val="000000"/>
              </a:solidFill>
              <a:latin typeface="Calibri"/>
            </a:endParaRPr>
          </a:p>
        </p:txBody>
      </p:sp>
      <p:sp>
        <p:nvSpPr>
          <p:cNvPr id="249" name="PlaceHolder 2"/>
          <p:cNvSpPr>
            <a:spLocks noGrp="1"/>
          </p:cNvSpPr>
          <p:nvPr>
            <p:ph/>
          </p:nvPr>
        </p:nvSpPr>
        <p:spPr>
          <a:xfrm>
            <a:off x="0" y="616320"/>
            <a:ext cx="12191760" cy="129168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 the figure, we see Hypervisor software create and manage one of more virtual server software whereas Virtual Infrastructure Management (VIM) software manages one or more Hypervisors</a:t>
            </a:r>
            <a:endParaRPr b="0" lang="en-US" sz="2800" spc="-1" strike="noStrike">
              <a:solidFill>
                <a:srgbClr val="000000"/>
              </a:solidFill>
              <a:latin typeface="Calibri"/>
            </a:endParaRPr>
          </a:p>
        </p:txBody>
      </p:sp>
      <p:sp>
        <p:nvSpPr>
          <p:cNvPr id="250"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pic>
        <p:nvPicPr>
          <p:cNvPr id="251" name="Picture 9" descr=""/>
          <p:cNvPicPr/>
          <p:nvPr/>
        </p:nvPicPr>
        <p:blipFill>
          <a:blip r:embed="rId1"/>
          <a:stretch/>
        </p:blipFill>
        <p:spPr>
          <a:xfrm>
            <a:off x="1562040" y="1752480"/>
            <a:ext cx="8229240" cy="51051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3. CLOUD STORAGE DEVICE</a:t>
            </a:r>
            <a:endParaRPr b="0" lang="en-US" sz="4400" spc="-1" strike="noStrike">
              <a:solidFill>
                <a:srgbClr val="000000"/>
              </a:solidFill>
              <a:latin typeface="Calibri"/>
            </a:endParaRPr>
          </a:p>
        </p:txBody>
      </p:sp>
      <p:sp>
        <p:nvSpPr>
          <p:cNvPr id="253" name="PlaceHolder 2"/>
          <p:cNvSpPr>
            <a:spLocks noGrp="1"/>
          </p:cNvSpPr>
          <p:nvPr>
            <p:ph/>
          </p:nvPr>
        </p:nvSpPr>
        <p:spPr>
          <a:xfrm>
            <a:off x="0" y="616320"/>
            <a:ext cx="12191760" cy="6241320"/>
          </a:xfrm>
          <a:prstGeom prst="rect">
            <a:avLst/>
          </a:prstGeom>
          <a:noFill/>
          <a:ln w="0">
            <a:noFill/>
          </a:ln>
        </p:spPr>
        <p:txBody>
          <a:bodyPr anchor="t">
            <a:normAutofit fontScale="69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cloud storage device mechanism represents </a:t>
            </a:r>
            <a:r>
              <a:rPr b="1" lang="en-US" sz="2800" spc="-1" strike="noStrike">
                <a:solidFill>
                  <a:srgbClr val="000000"/>
                </a:solidFill>
                <a:latin typeface="Calibri"/>
              </a:rPr>
              <a:t>storage devices </a:t>
            </a:r>
            <a:r>
              <a:rPr b="0" lang="en-US" sz="2800" spc="-1" strike="noStrike">
                <a:solidFill>
                  <a:srgbClr val="000000"/>
                </a:solidFill>
                <a:latin typeface="Calibri"/>
              </a:rPr>
              <a:t>that are designed specifically for cloud-based provisioning</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Instances of these storage devices can be </a:t>
            </a:r>
            <a:r>
              <a:rPr b="1" lang="en-US" sz="2800" spc="-1" strike="noStrike">
                <a:solidFill>
                  <a:srgbClr val="000000"/>
                </a:solidFill>
                <a:latin typeface="Calibri"/>
              </a:rPr>
              <a:t>virtualized</a:t>
            </a:r>
            <a:r>
              <a:rPr b="0" lang="en-US" sz="2800" spc="-1" strike="noStrike">
                <a:solidFill>
                  <a:srgbClr val="000000"/>
                </a:solidFill>
                <a:latin typeface="Calibri"/>
              </a:rPr>
              <a:t>, similar to how physical servers can spawn virtual server images.</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Cloud storage devices are commonly able to provide </a:t>
            </a:r>
            <a:r>
              <a:rPr b="1" lang="en-US" sz="2800" spc="-1" strike="noStrike">
                <a:solidFill>
                  <a:srgbClr val="000000"/>
                </a:solidFill>
                <a:latin typeface="Calibri"/>
              </a:rPr>
              <a:t>fixed-increment capacity allocation </a:t>
            </a:r>
            <a:r>
              <a:rPr b="0" lang="en-US" sz="2800" spc="-1" strike="noStrike">
                <a:solidFill>
                  <a:srgbClr val="000000"/>
                </a:solidFill>
                <a:latin typeface="Calibri"/>
              </a:rPr>
              <a:t>in support of the pay-per-use mechanism</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Cloud storage devices can be </a:t>
            </a:r>
            <a:r>
              <a:rPr b="1" lang="en-US" sz="2800" spc="-1" strike="noStrike">
                <a:solidFill>
                  <a:srgbClr val="000000"/>
                </a:solidFill>
                <a:latin typeface="Calibri"/>
              </a:rPr>
              <a:t>exposed for remote access </a:t>
            </a:r>
            <a:r>
              <a:rPr b="0" lang="en-US" sz="2800" spc="-1" strike="noStrike">
                <a:solidFill>
                  <a:srgbClr val="000000"/>
                </a:solidFill>
                <a:latin typeface="Calibri"/>
              </a:rPr>
              <a:t>via cloud storage services</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Confidentiality, Security, Integrity, Legal and Regulatory requirements are important to on these storage as it contains cloud consumer’s data</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Storages are WAN-based and not LAN-based and hence performance of large databases, network reliability and latency requirement has to be met too.</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Cloud Storage Device mechanisms are accessible via cloud based API (also referred as storage interface</a:t>
            </a:r>
            <a:endParaRPr b="0" lang="en-US" sz="2800" spc="-1" strike="noStrike">
              <a:solidFill>
                <a:srgbClr val="000000"/>
              </a:solidFill>
              <a:latin typeface="Calibri"/>
            </a:endParaRPr>
          </a:p>
        </p:txBody>
      </p:sp>
      <p:sp>
        <p:nvSpPr>
          <p:cNvPr id="254"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3. CLOUD STORAGE DEVICE</a:t>
            </a:r>
            <a:endParaRPr b="0" lang="en-US" sz="4400" spc="-1" strike="noStrike">
              <a:solidFill>
                <a:srgbClr val="000000"/>
              </a:solidFill>
              <a:latin typeface="Calibri"/>
            </a:endParaRPr>
          </a:p>
        </p:txBody>
      </p:sp>
      <p:sp>
        <p:nvSpPr>
          <p:cNvPr id="256" name="PlaceHolder 2"/>
          <p:cNvSpPr>
            <a:spLocks noGrp="1"/>
          </p:cNvSpPr>
          <p:nvPr>
            <p:ph/>
          </p:nvPr>
        </p:nvSpPr>
        <p:spPr>
          <a:xfrm>
            <a:off x="0" y="616320"/>
            <a:ext cx="12191760" cy="6241320"/>
          </a:xfrm>
          <a:prstGeom prst="rect">
            <a:avLst/>
          </a:prstGeom>
          <a:noFill/>
          <a:ln w="0">
            <a:noFill/>
          </a:ln>
        </p:spPr>
        <p:txBody>
          <a:bodyPr anchor="t">
            <a:normAutofit fontScale="85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Cloud Storage Device mechanism provide common logical units of data storage, such as: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2800" spc="-1" strike="noStrike">
                <a:solidFill>
                  <a:srgbClr val="000000"/>
                </a:solidFill>
                <a:latin typeface="Calibri"/>
              </a:rPr>
              <a:t>Files</a:t>
            </a:r>
            <a:r>
              <a:rPr b="0" lang="en-US" sz="2800" spc="-1" strike="noStrike">
                <a:solidFill>
                  <a:srgbClr val="000000"/>
                </a:solidFill>
                <a:latin typeface="Calibri"/>
              </a:rPr>
              <a:t> – Collections of data are grouped into files that are located in folders. Example in AWS, one can mount file system to store files</a:t>
            </a:r>
            <a:endParaRPr b="0" lang="en-US" sz="2800" spc="-1" strike="noStrike">
              <a:solidFill>
                <a:srgbClr val="000000"/>
              </a:solidFill>
              <a:latin typeface="Calibri"/>
            </a:endParaRPr>
          </a:p>
          <a:p>
            <a:pPr>
              <a:lnSpc>
                <a:spcPct val="90000"/>
              </a:lnSpc>
              <a:spcBef>
                <a:spcPts val="1417"/>
              </a:spcBef>
              <a:buNone/>
            </a:pP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2800" spc="-1" strike="noStrike">
                <a:solidFill>
                  <a:srgbClr val="000000"/>
                </a:solidFill>
                <a:latin typeface="Calibri"/>
              </a:rPr>
              <a:t>Blocks </a:t>
            </a:r>
            <a:r>
              <a:rPr b="0" lang="en-US" sz="2800" spc="-1" strike="noStrike">
                <a:solidFill>
                  <a:srgbClr val="000000"/>
                </a:solidFill>
                <a:latin typeface="Calibri"/>
              </a:rPr>
              <a:t>– The lowest level of storage and the closest to the hardware, a block is the smallest unit of data that is still individually accessible. In AWS the. Example, in AWS, one can allocate Elastic Block Storage for block data</a:t>
            </a:r>
            <a:endParaRPr b="0" lang="en-US" sz="2800" spc="-1" strike="noStrike">
              <a:solidFill>
                <a:srgbClr val="000000"/>
              </a:solidFill>
              <a:latin typeface="Calibri"/>
            </a:endParaRPr>
          </a:p>
          <a:p>
            <a:pPr>
              <a:lnSpc>
                <a:spcPct val="90000"/>
              </a:lnSpc>
              <a:spcBef>
                <a:spcPts val="1417"/>
              </a:spcBef>
              <a:buNone/>
            </a:pP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2800" spc="-1" strike="noStrike">
                <a:solidFill>
                  <a:srgbClr val="000000"/>
                </a:solidFill>
                <a:latin typeface="Calibri"/>
              </a:rPr>
              <a:t>Datasets </a:t>
            </a:r>
            <a:r>
              <a:rPr b="0" lang="en-US" sz="2800" spc="-1" strike="noStrike">
                <a:solidFill>
                  <a:srgbClr val="000000"/>
                </a:solidFill>
                <a:latin typeface="Calibri"/>
              </a:rPr>
              <a:t>–Sets of data are organized into a table-based, delimited, or record format. Example, in AWS, one can create Relational Database System to store data in table format</a:t>
            </a:r>
            <a:endParaRPr b="0" lang="en-US" sz="2800" spc="-1" strike="noStrike">
              <a:solidFill>
                <a:srgbClr val="000000"/>
              </a:solidFill>
              <a:latin typeface="Calibri"/>
            </a:endParaRPr>
          </a:p>
          <a:p>
            <a:pPr>
              <a:lnSpc>
                <a:spcPct val="90000"/>
              </a:lnSpc>
              <a:spcBef>
                <a:spcPts val="1417"/>
              </a:spcBef>
              <a:buNone/>
            </a:pP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2800" spc="-1" strike="noStrike">
                <a:solidFill>
                  <a:srgbClr val="000000"/>
                </a:solidFill>
                <a:latin typeface="Calibri"/>
              </a:rPr>
              <a:t>Objects</a:t>
            </a:r>
            <a:r>
              <a:rPr b="0" lang="en-US" sz="2800" spc="-1" strike="noStrike">
                <a:solidFill>
                  <a:srgbClr val="000000"/>
                </a:solidFill>
                <a:latin typeface="Calibri"/>
              </a:rPr>
              <a:t> –Data and its associated metadata are organized as Web-based resources. For example, in AWS, one can create Simple Storage Service (S3) objects which can be directly accessed via a web url</a:t>
            </a:r>
            <a:endParaRPr b="0" lang="en-US" sz="2800" spc="-1" strike="noStrike">
              <a:solidFill>
                <a:srgbClr val="000000"/>
              </a:solidFill>
              <a:latin typeface="Calibri"/>
            </a:endParaRPr>
          </a:p>
        </p:txBody>
      </p:sp>
      <p:sp>
        <p:nvSpPr>
          <p:cNvPr id="257"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4. CLOUD USAGE MONITOR</a:t>
            </a:r>
            <a:endParaRPr b="0" lang="en-US" sz="4400" spc="-1" strike="noStrike">
              <a:solidFill>
                <a:srgbClr val="000000"/>
              </a:solidFill>
              <a:latin typeface="Calibri"/>
            </a:endParaRPr>
          </a:p>
        </p:txBody>
      </p:sp>
      <p:sp>
        <p:nvSpPr>
          <p:cNvPr id="259" name="PlaceHolder 2"/>
          <p:cNvSpPr>
            <a:spLocks noGrp="1"/>
          </p:cNvSpPr>
          <p:nvPr>
            <p:ph/>
          </p:nvPr>
        </p:nvSpPr>
        <p:spPr>
          <a:xfrm>
            <a:off x="0" y="616320"/>
            <a:ext cx="12191760" cy="6241320"/>
          </a:xfrm>
          <a:prstGeom prst="rect">
            <a:avLst/>
          </a:prstGeom>
          <a:noFill/>
          <a:ln w="0">
            <a:noFill/>
          </a:ln>
        </p:spPr>
        <p:txBody>
          <a:bodyPr anchor="t">
            <a:normAutofit fontScale="88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cloud usage monitor mechanism is a lightweight and autonomous software program responsible for </a:t>
            </a:r>
            <a:r>
              <a:rPr b="1" lang="en-US" sz="2800" spc="-1" strike="noStrike">
                <a:solidFill>
                  <a:srgbClr val="000000"/>
                </a:solidFill>
                <a:latin typeface="Calibri"/>
              </a:rPr>
              <a:t>collecting and processing IT resource usage data</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IT resource such as virtual server status (CPU, memory, storage), networks (bandwidth, latency, throughput) are examples of usage data that needs to be collected and processed by cloud usage monitor</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monitor collects these data and stores it in a separate log-database for post-processing and reporting purposes</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There are three common agent-based implementation formats of cloud usage monitor</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Monitoring Agent</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Resource Agent</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Polling Agent</a:t>
            </a:r>
            <a:endParaRPr b="0" lang="en-US" sz="24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
        <p:nvSpPr>
          <p:cNvPr id="260"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4. CLOUD USAGE MONITOR</a:t>
            </a:r>
            <a:endParaRPr b="0" lang="en-US" sz="4400" spc="-1" strike="noStrike">
              <a:solidFill>
                <a:srgbClr val="000000"/>
              </a:solidFill>
              <a:latin typeface="Calibri"/>
            </a:endParaRPr>
          </a:p>
        </p:txBody>
      </p:sp>
      <p:sp>
        <p:nvSpPr>
          <p:cNvPr id="262" name="PlaceHolder 2"/>
          <p:cNvSpPr>
            <a:spLocks noGrp="1"/>
          </p:cNvSpPr>
          <p:nvPr>
            <p:ph/>
          </p:nvPr>
        </p:nvSpPr>
        <p:spPr>
          <a:xfrm>
            <a:off x="0" y="616320"/>
            <a:ext cx="12191760" cy="15303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Monitoring Agent</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A monitoring agent is an intermediary, event-driven program that exists as a service agent and </a:t>
            </a:r>
            <a:r>
              <a:rPr b="1" lang="en-US" sz="2400" spc="-1" strike="noStrike">
                <a:solidFill>
                  <a:srgbClr val="000000"/>
                </a:solidFill>
                <a:latin typeface="Calibri"/>
              </a:rPr>
              <a:t>resides along existing communication paths to transparently monitor and analyze data flows </a:t>
            </a:r>
            <a:endParaRPr b="0" lang="en-US" sz="24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
        <p:nvSpPr>
          <p:cNvPr id="263"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pic>
        <p:nvPicPr>
          <p:cNvPr id="264" name="Picture 6" descr=""/>
          <p:cNvPicPr/>
          <p:nvPr/>
        </p:nvPicPr>
        <p:blipFill>
          <a:blip r:embed="rId1"/>
          <a:stretch/>
        </p:blipFill>
        <p:spPr>
          <a:xfrm>
            <a:off x="1440000" y="2262240"/>
            <a:ext cx="9847440" cy="421776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4. CLOUD USAGE MONITOR</a:t>
            </a:r>
            <a:endParaRPr b="0" lang="en-US" sz="4400" spc="-1" strike="noStrike">
              <a:solidFill>
                <a:srgbClr val="000000"/>
              </a:solidFill>
              <a:latin typeface="Calibri"/>
            </a:endParaRPr>
          </a:p>
        </p:txBody>
      </p:sp>
      <p:sp>
        <p:nvSpPr>
          <p:cNvPr id="266" name="PlaceHolder 2"/>
          <p:cNvSpPr>
            <a:spLocks noGrp="1"/>
          </p:cNvSpPr>
          <p:nvPr>
            <p:ph/>
          </p:nvPr>
        </p:nvSpPr>
        <p:spPr>
          <a:xfrm>
            <a:off x="0" y="616320"/>
            <a:ext cx="12191760" cy="1530360"/>
          </a:xfrm>
          <a:prstGeom prst="rect">
            <a:avLst/>
          </a:prstGeom>
          <a:noFill/>
          <a:ln w="0">
            <a:noFill/>
          </a:ln>
        </p:spPr>
        <p:txBody>
          <a:bodyPr anchor="t">
            <a:normAutofit fontScale="83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Monitoring Agent</a:t>
            </a:r>
            <a:endParaRPr b="0" lang="en-US" sz="2800" spc="-1" strike="noStrike">
              <a:solidFill>
                <a:srgbClr val="000000"/>
              </a:solidFill>
              <a:latin typeface="Calibri"/>
            </a:endParaRPr>
          </a:p>
          <a:p>
            <a:pPr>
              <a:lnSpc>
                <a:spcPct val="107000"/>
              </a:lnSpc>
              <a:spcAft>
                <a:spcPts val="799"/>
              </a:spcAft>
              <a:buNone/>
            </a:pPr>
            <a:endParaRPr b="0" lang="en-US" sz="2400" spc="-1" strike="noStrike">
              <a:solidFill>
                <a:srgbClr val="000000"/>
              </a:solidFill>
              <a:latin typeface="Calibri"/>
            </a:endParaRPr>
          </a:p>
          <a:p>
            <a:pPr marL="743040" indent="-285840">
              <a:lnSpc>
                <a:spcPct val="107000"/>
              </a:lnSpc>
              <a:spcAft>
                <a:spcPts val="799"/>
              </a:spcAft>
              <a:buClr>
                <a:srgbClr val="000000"/>
              </a:buClr>
              <a:buFont typeface="Arial"/>
              <a:buChar char="•"/>
            </a:pPr>
            <a:r>
              <a:rPr b="0" lang="en-US" sz="2600" spc="-1" strike="noStrike">
                <a:solidFill>
                  <a:srgbClr val="000000"/>
                </a:solidFill>
                <a:latin typeface="Calibri"/>
              </a:rPr>
              <a:t>This type of cloud usage monitor is commonly used to measure network traffic and message metrics</a:t>
            </a:r>
            <a:endParaRPr b="0" lang="en-US" sz="26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
        <p:nvSpPr>
          <p:cNvPr id="267"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pic>
        <p:nvPicPr>
          <p:cNvPr id="268" name="Picture 5" descr=""/>
          <p:cNvPicPr/>
          <p:nvPr/>
        </p:nvPicPr>
        <p:blipFill>
          <a:blip r:embed="rId1"/>
          <a:stretch/>
        </p:blipFill>
        <p:spPr>
          <a:xfrm rot="21474000">
            <a:off x="-151200" y="2127600"/>
            <a:ext cx="11763000" cy="503820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4. CLOUD USAGE MONITOR</a:t>
            </a:r>
            <a:endParaRPr b="0" lang="en-US" sz="4400" spc="-1" strike="noStrike">
              <a:solidFill>
                <a:srgbClr val="000000"/>
              </a:solidFill>
              <a:latin typeface="Calibri"/>
            </a:endParaRPr>
          </a:p>
        </p:txBody>
      </p:sp>
      <p:sp>
        <p:nvSpPr>
          <p:cNvPr id="270" name="PlaceHolder 2"/>
          <p:cNvSpPr>
            <a:spLocks noGrp="1"/>
          </p:cNvSpPr>
          <p:nvPr>
            <p:ph/>
          </p:nvPr>
        </p:nvSpPr>
        <p:spPr>
          <a:xfrm>
            <a:off x="8488080" y="616320"/>
            <a:ext cx="3703680" cy="6241320"/>
          </a:xfrm>
          <a:prstGeom prst="rect">
            <a:avLst/>
          </a:prstGeom>
          <a:noFill/>
          <a:ln w="0">
            <a:noFill/>
          </a:ln>
        </p:spPr>
        <p:txBody>
          <a:bodyPr anchor="t">
            <a:normAutofit fontScale="58000"/>
          </a:bodyPr>
          <a:p>
            <a:pPr marL="228600" indent="-228600">
              <a:lnSpc>
                <a:spcPct val="90000"/>
              </a:lnSpc>
              <a:spcBef>
                <a:spcPts val="1001"/>
              </a:spcBef>
              <a:buClr>
                <a:srgbClr val="0e035d"/>
              </a:buClr>
              <a:buFont typeface="Arial"/>
              <a:buChar char="•"/>
            </a:pPr>
            <a:r>
              <a:rPr b="1" lang="en-US" sz="2800" spc="-1" strike="noStrike">
                <a:solidFill>
                  <a:srgbClr val="0e035d"/>
                </a:solidFill>
                <a:latin typeface="Calibri"/>
              </a:rPr>
              <a:t>A cloud service consumer sends a request message to a cloud service (1)</a:t>
            </a:r>
            <a:endParaRPr b="0" lang="en-US" sz="28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a:p>
            <a:pPr marL="228600" indent="-228600">
              <a:lnSpc>
                <a:spcPct val="90000"/>
              </a:lnSpc>
              <a:spcBef>
                <a:spcPts val="1001"/>
              </a:spcBef>
              <a:buClr>
                <a:srgbClr val="0e035d"/>
              </a:buClr>
              <a:buFont typeface="Arial"/>
              <a:buChar char="•"/>
            </a:pPr>
            <a:r>
              <a:rPr b="1" lang="en-US" sz="2800" spc="-1" strike="noStrike">
                <a:solidFill>
                  <a:srgbClr val="0e035d"/>
                </a:solidFill>
                <a:latin typeface="Calibri"/>
              </a:rPr>
              <a:t>The monitoring agent intercepts the message to collect relevant usage data (2) </a:t>
            </a:r>
            <a:endParaRPr b="0" lang="en-US" sz="28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a:p>
            <a:pPr marL="228600" indent="-228600">
              <a:lnSpc>
                <a:spcPct val="90000"/>
              </a:lnSpc>
              <a:spcBef>
                <a:spcPts val="1001"/>
              </a:spcBef>
              <a:buClr>
                <a:srgbClr val="0e035d"/>
              </a:buClr>
              <a:buFont typeface="Arial"/>
              <a:buChar char="•"/>
            </a:pPr>
            <a:r>
              <a:rPr b="1" lang="en-US" sz="2800" spc="-1" strike="noStrike">
                <a:solidFill>
                  <a:srgbClr val="0e035d"/>
                </a:solidFill>
                <a:latin typeface="Calibri"/>
              </a:rPr>
              <a:t>before allowing it to continue to the cloud service (3a). </a:t>
            </a:r>
            <a:endParaRPr b="0" lang="en-US" sz="28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a:p>
            <a:pPr marL="228600" indent="-228600">
              <a:lnSpc>
                <a:spcPct val="90000"/>
              </a:lnSpc>
              <a:spcBef>
                <a:spcPts val="1001"/>
              </a:spcBef>
              <a:buClr>
                <a:srgbClr val="0e035d"/>
              </a:buClr>
              <a:buFont typeface="Arial"/>
              <a:buChar char="•"/>
            </a:pPr>
            <a:r>
              <a:rPr b="1" lang="en-US" sz="2800" spc="-1" strike="noStrike">
                <a:solidFill>
                  <a:srgbClr val="0e035d"/>
                </a:solidFill>
                <a:latin typeface="Calibri"/>
              </a:rPr>
              <a:t>The monitoring agent stores the collected usage data in a log database (3b). </a:t>
            </a:r>
            <a:endParaRPr b="0" lang="en-US" sz="28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a:p>
            <a:pPr marL="228600" indent="-228600">
              <a:lnSpc>
                <a:spcPct val="90000"/>
              </a:lnSpc>
              <a:spcBef>
                <a:spcPts val="1001"/>
              </a:spcBef>
              <a:buClr>
                <a:srgbClr val="0e035d"/>
              </a:buClr>
              <a:buFont typeface="Arial"/>
              <a:buChar char="•"/>
            </a:pPr>
            <a:r>
              <a:rPr b="1" lang="en-US" sz="2800" spc="-1" strike="noStrike">
                <a:solidFill>
                  <a:srgbClr val="0e035d"/>
                </a:solidFill>
                <a:latin typeface="Calibri"/>
              </a:rPr>
              <a:t>The cloud service replies with a response message (4) </a:t>
            </a:r>
            <a:endParaRPr b="0" lang="en-US" sz="28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a:p>
            <a:pPr marL="228600" indent="-228600">
              <a:lnSpc>
                <a:spcPct val="90000"/>
              </a:lnSpc>
              <a:spcBef>
                <a:spcPts val="1001"/>
              </a:spcBef>
              <a:buClr>
                <a:srgbClr val="0e035d"/>
              </a:buClr>
              <a:buFont typeface="Arial"/>
              <a:buChar char="•"/>
            </a:pPr>
            <a:r>
              <a:rPr b="1" lang="en-US" sz="2800" spc="-1" strike="noStrike">
                <a:solidFill>
                  <a:srgbClr val="0e035d"/>
                </a:solidFill>
                <a:latin typeface="Calibri"/>
              </a:rPr>
              <a:t>that is sent back to the cloud service consumer without being intercepted by the monitoring agent (5)</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
        <p:nvSpPr>
          <p:cNvPr id="271"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sp>
        <p:nvSpPr>
          <p:cNvPr id="272" name="Rectangle 5"/>
          <p:cNvSpPr/>
          <p:nvPr/>
        </p:nvSpPr>
        <p:spPr>
          <a:xfrm>
            <a:off x="151560" y="837360"/>
            <a:ext cx="2435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Monitoring Agent</a:t>
            </a:r>
            <a:endParaRPr b="0" lang="en-IN" sz="1800" spc="-1" strike="noStrike">
              <a:latin typeface="Arial"/>
            </a:endParaRPr>
          </a:p>
        </p:txBody>
      </p:sp>
      <p:pic>
        <p:nvPicPr>
          <p:cNvPr id="273" name="Picture 6" descr=""/>
          <p:cNvPicPr/>
          <p:nvPr/>
        </p:nvPicPr>
        <p:blipFill>
          <a:blip r:embed="rId1"/>
          <a:srcRect l="0" t="0" r="12296" b="0"/>
          <a:stretch/>
        </p:blipFill>
        <p:spPr>
          <a:xfrm>
            <a:off x="-36360" y="1669680"/>
            <a:ext cx="8274960" cy="404136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4. CLOUD USAGE MONITOR</a:t>
            </a:r>
            <a:endParaRPr b="0" lang="en-US" sz="4400" spc="-1" strike="noStrike">
              <a:solidFill>
                <a:srgbClr val="000000"/>
              </a:solidFill>
              <a:latin typeface="Calibri"/>
            </a:endParaRPr>
          </a:p>
        </p:txBody>
      </p:sp>
      <p:sp>
        <p:nvSpPr>
          <p:cNvPr id="275" name="PlaceHolder 2"/>
          <p:cNvSpPr>
            <a:spLocks noGrp="1"/>
          </p:cNvSpPr>
          <p:nvPr>
            <p:ph/>
          </p:nvPr>
        </p:nvSpPr>
        <p:spPr>
          <a:xfrm>
            <a:off x="0" y="616320"/>
            <a:ext cx="12191760" cy="624132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Resource Agent</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A resource agent is a processing module that collects usage data by having </a:t>
            </a:r>
            <a:r>
              <a:rPr b="1" lang="en-US" sz="2400" spc="-1" strike="noStrike">
                <a:solidFill>
                  <a:srgbClr val="000000"/>
                </a:solidFill>
                <a:latin typeface="Calibri"/>
              </a:rPr>
              <a:t>event-driven interactions with specialized resource software</a:t>
            </a:r>
            <a:endParaRPr b="0" lang="en-US" sz="24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
        <p:nvSpPr>
          <p:cNvPr id="276"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pic>
        <p:nvPicPr>
          <p:cNvPr id="277" name="Picture 8" descr=""/>
          <p:cNvPicPr/>
          <p:nvPr/>
        </p:nvPicPr>
        <p:blipFill>
          <a:blip r:embed="rId1"/>
          <a:stretch/>
        </p:blipFill>
        <p:spPr>
          <a:xfrm>
            <a:off x="477000" y="2161800"/>
            <a:ext cx="11763000" cy="50382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Box 5"/>
          <p:cNvSpPr/>
          <p:nvPr/>
        </p:nvSpPr>
        <p:spPr>
          <a:xfrm>
            <a:off x="-166320" y="854640"/>
            <a:ext cx="5977080" cy="455400"/>
          </a:xfrm>
          <a:prstGeom prst="rect">
            <a:avLst/>
          </a:prstGeom>
          <a:noFill/>
          <a:ln w="0">
            <a:solidFill>
              <a:srgbClr val="000000"/>
            </a:solid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000000"/>
                </a:solidFill>
                <a:latin typeface="Calibri"/>
              </a:rPr>
              <a:t>CLOUD COMPUTING MECHANISMS</a:t>
            </a:r>
            <a:endParaRPr b="0" lang="en-IN" sz="2400" spc="-1" strike="noStrike">
              <a:latin typeface="Arial"/>
            </a:endParaRPr>
          </a:p>
        </p:txBody>
      </p:sp>
      <p:sp>
        <p:nvSpPr>
          <p:cNvPr id="128" name="TextBox 6"/>
          <p:cNvSpPr/>
          <p:nvPr/>
        </p:nvSpPr>
        <p:spPr>
          <a:xfrm>
            <a:off x="2289960" y="1973520"/>
            <a:ext cx="6972120" cy="455400"/>
          </a:xfrm>
          <a:prstGeom prst="rect">
            <a:avLst/>
          </a:prstGeom>
          <a:solidFill>
            <a:schemeClr val="accent4">
              <a:lumMod val="40000"/>
              <a:lumOff val="60000"/>
            </a:schemeClr>
          </a:solidFill>
          <a:ln w="0">
            <a:solidFill>
              <a:srgbClr val="000000"/>
            </a:solid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000000"/>
                </a:solidFill>
                <a:latin typeface="Calibri"/>
              </a:rPr>
              <a:t>CLOUD INFRASTRUCTURE MECHANISMS</a:t>
            </a:r>
            <a:endParaRPr b="0" lang="en-IN" sz="2400" spc="-1" strike="noStrike">
              <a:latin typeface="Arial"/>
            </a:endParaRPr>
          </a:p>
        </p:txBody>
      </p:sp>
      <p:sp>
        <p:nvSpPr>
          <p:cNvPr id="129" name="TextBox 7"/>
          <p:cNvSpPr/>
          <p:nvPr/>
        </p:nvSpPr>
        <p:spPr>
          <a:xfrm>
            <a:off x="2369520" y="3092040"/>
            <a:ext cx="6109560" cy="455400"/>
          </a:xfrm>
          <a:prstGeom prst="rect">
            <a:avLst/>
          </a:prstGeom>
          <a:solidFill>
            <a:schemeClr val="accent4">
              <a:lumMod val="40000"/>
              <a:lumOff val="60000"/>
            </a:schemeClr>
          </a:solidFill>
          <a:ln w="0">
            <a:solidFill>
              <a:srgbClr val="000000"/>
            </a:solid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000000"/>
                </a:solidFill>
                <a:latin typeface="Calibri"/>
              </a:rPr>
              <a:t>SPECIALIZED CLOUD MECHANISMS</a:t>
            </a:r>
            <a:endParaRPr b="0" lang="en-IN" sz="2400" spc="-1" strike="noStrike">
              <a:latin typeface="Arial"/>
            </a:endParaRPr>
          </a:p>
        </p:txBody>
      </p:sp>
      <p:sp>
        <p:nvSpPr>
          <p:cNvPr id="130" name="TextBox 8"/>
          <p:cNvSpPr/>
          <p:nvPr/>
        </p:nvSpPr>
        <p:spPr>
          <a:xfrm>
            <a:off x="2430000" y="4145760"/>
            <a:ext cx="6357960" cy="455400"/>
          </a:xfrm>
          <a:prstGeom prst="rect">
            <a:avLst/>
          </a:prstGeom>
          <a:solidFill>
            <a:schemeClr val="accent4">
              <a:lumMod val="40000"/>
              <a:lumOff val="60000"/>
            </a:schemeClr>
          </a:solidFill>
          <a:ln w="0">
            <a:solidFill>
              <a:srgbClr val="000000"/>
            </a:solid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000000"/>
                </a:solidFill>
                <a:latin typeface="Calibri"/>
              </a:rPr>
              <a:t>CLOUD MANAGEMENT MECHANISMS</a:t>
            </a:r>
            <a:endParaRPr b="0" lang="en-IN" sz="2400" spc="-1" strike="noStrike">
              <a:latin typeface="Arial"/>
            </a:endParaRPr>
          </a:p>
        </p:txBody>
      </p:sp>
      <p:sp>
        <p:nvSpPr>
          <p:cNvPr id="131" name="TextBox 9"/>
          <p:cNvSpPr/>
          <p:nvPr/>
        </p:nvSpPr>
        <p:spPr>
          <a:xfrm>
            <a:off x="2455920" y="5199120"/>
            <a:ext cx="5569920" cy="455400"/>
          </a:xfrm>
          <a:prstGeom prst="rect">
            <a:avLst/>
          </a:prstGeom>
          <a:solidFill>
            <a:schemeClr val="accent4">
              <a:lumMod val="40000"/>
              <a:lumOff val="60000"/>
            </a:schemeClr>
          </a:solidFill>
          <a:ln w="0">
            <a:solidFill>
              <a:srgbClr val="000000"/>
            </a:solid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000000"/>
                </a:solidFill>
                <a:latin typeface="Calibri"/>
              </a:rPr>
              <a:t>CLOUD SECURITY MECHANISMS</a:t>
            </a:r>
            <a:endParaRPr b="0" lang="en-IN" sz="2400" spc="-1" strike="noStrike">
              <a:latin typeface="Arial"/>
            </a:endParaRPr>
          </a:p>
        </p:txBody>
      </p:sp>
      <p:sp>
        <p:nvSpPr>
          <p:cNvPr id="132" name="Elbow Connector 11"/>
          <p:cNvSpPr/>
          <p:nvPr/>
        </p:nvSpPr>
        <p:spPr>
          <a:xfrm flipH="1" rot="16200000">
            <a:off x="2527920" y="1611000"/>
            <a:ext cx="887400" cy="298080"/>
          </a:xfrm>
          <a:prstGeom prst="bentConnector2">
            <a:avLst/>
          </a:prstGeom>
          <a:noFill/>
          <a:ln>
            <a:solidFill>
              <a:srgbClr val="000000"/>
            </a:solidFill>
            <a:tailEnd len="med" type="triangle" w="med"/>
          </a:ln>
        </p:spPr>
        <p:style>
          <a:lnRef idx="1">
            <a:schemeClr val="accent1"/>
          </a:lnRef>
          <a:fillRef idx="0">
            <a:schemeClr val="accent1"/>
          </a:fillRef>
          <a:effectRef idx="0">
            <a:schemeClr val="accent1"/>
          </a:effectRef>
          <a:fontRef idx="minor"/>
        </p:style>
      </p:sp>
      <p:sp>
        <p:nvSpPr>
          <p:cNvPr id="133" name="Elbow Connector 14"/>
          <p:cNvSpPr/>
          <p:nvPr/>
        </p:nvSpPr>
        <p:spPr>
          <a:xfrm flipH="1" rot="16200000">
            <a:off x="1968480" y="2170440"/>
            <a:ext cx="2006280" cy="298080"/>
          </a:xfrm>
          <a:prstGeom prst="bentConnector2">
            <a:avLst/>
          </a:prstGeom>
          <a:noFill/>
          <a:ln>
            <a:solidFill>
              <a:srgbClr val="000000"/>
            </a:solidFill>
            <a:tailEnd len="med" type="triangle" w="med"/>
          </a:ln>
        </p:spPr>
        <p:style>
          <a:lnRef idx="1">
            <a:schemeClr val="accent1"/>
          </a:lnRef>
          <a:fillRef idx="0">
            <a:schemeClr val="accent1"/>
          </a:fillRef>
          <a:effectRef idx="0">
            <a:schemeClr val="accent1"/>
          </a:effectRef>
          <a:fontRef idx="minor"/>
        </p:style>
      </p:sp>
      <p:sp>
        <p:nvSpPr>
          <p:cNvPr id="134" name="Elbow Connector 16"/>
          <p:cNvSpPr/>
          <p:nvPr/>
        </p:nvSpPr>
        <p:spPr>
          <a:xfrm flipH="1" rot="16200000">
            <a:off x="1441800" y="2697120"/>
            <a:ext cx="3059640" cy="298080"/>
          </a:xfrm>
          <a:prstGeom prst="bentConnector2">
            <a:avLst/>
          </a:prstGeom>
          <a:noFill/>
          <a:ln>
            <a:solidFill>
              <a:srgbClr val="000000"/>
            </a:solidFill>
            <a:tailEnd len="med" type="triangle" w="med"/>
          </a:ln>
        </p:spPr>
        <p:style>
          <a:lnRef idx="1">
            <a:schemeClr val="accent1"/>
          </a:lnRef>
          <a:fillRef idx="0">
            <a:schemeClr val="accent1"/>
          </a:fillRef>
          <a:effectRef idx="0">
            <a:schemeClr val="accent1"/>
          </a:effectRef>
          <a:fontRef idx="minor"/>
        </p:style>
      </p:sp>
      <p:sp>
        <p:nvSpPr>
          <p:cNvPr id="135" name="Elbow Connector 18"/>
          <p:cNvSpPr/>
          <p:nvPr/>
        </p:nvSpPr>
        <p:spPr>
          <a:xfrm flipH="1" rot="16200000">
            <a:off x="915120" y="3224160"/>
            <a:ext cx="4113360" cy="298080"/>
          </a:xfrm>
          <a:prstGeom prst="bentConnector2">
            <a:avLst/>
          </a:prstGeom>
          <a:noFill/>
          <a:ln>
            <a:solidFill>
              <a:srgbClr val="000000"/>
            </a:solidFill>
            <a:tailEnd len="med" type="triangle" w="med"/>
          </a:ln>
        </p:spPr>
        <p:style>
          <a:lnRef idx="1">
            <a:schemeClr val="accent1"/>
          </a:lnRef>
          <a:fillRef idx="0">
            <a:schemeClr val="accent1"/>
          </a:fillRef>
          <a:effectRef idx="0">
            <a:schemeClr val="accent1"/>
          </a:effectRef>
          <a:fontRef idx="minor"/>
        </p:style>
      </p:sp>
      <p:sp>
        <p:nvSpPr>
          <p:cNvPr id="136" name="TextBox 19"/>
          <p:cNvSpPr/>
          <p:nvPr/>
        </p:nvSpPr>
        <p:spPr>
          <a:xfrm>
            <a:off x="7046280" y="78120"/>
            <a:ext cx="5608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COMPUTING MECHANISMS CATEGORIES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4. CLOUD USAGE MONITOR</a:t>
            </a:r>
            <a:endParaRPr b="0" lang="en-US" sz="4400" spc="-1" strike="noStrike">
              <a:solidFill>
                <a:srgbClr val="000000"/>
              </a:solidFill>
              <a:latin typeface="Calibri"/>
            </a:endParaRPr>
          </a:p>
        </p:txBody>
      </p:sp>
      <p:sp>
        <p:nvSpPr>
          <p:cNvPr id="279" name="PlaceHolder 2"/>
          <p:cNvSpPr>
            <a:spLocks noGrp="1"/>
          </p:cNvSpPr>
          <p:nvPr>
            <p:ph/>
          </p:nvPr>
        </p:nvSpPr>
        <p:spPr>
          <a:xfrm>
            <a:off x="0" y="616320"/>
            <a:ext cx="12191760" cy="624132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Resource Agent</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This module is used to monitor usage metrics based on pre-defined, observable events at the resource software level, such as initiating, suspending, resuming, and vertical scaling</a:t>
            </a:r>
            <a:endParaRPr b="0" lang="en-US" sz="24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
        <p:nvSpPr>
          <p:cNvPr id="280"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pic>
        <p:nvPicPr>
          <p:cNvPr id="281" name="Picture 5" descr=""/>
          <p:cNvPicPr/>
          <p:nvPr/>
        </p:nvPicPr>
        <p:blipFill>
          <a:blip r:embed="rId1"/>
          <a:stretch/>
        </p:blipFill>
        <p:spPr>
          <a:xfrm rot="21465600">
            <a:off x="1793520" y="2399760"/>
            <a:ext cx="9113760" cy="390348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4. CLOUD USAGE MONITOR</a:t>
            </a:r>
            <a:endParaRPr b="0" lang="en-US" sz="4400" spc="-1" strike="noStrike">
              <a:solidFill>
                <a:srgbClr val="000000"/>
              </a:solidFill>
              <a:latin typeface="Calibri"/>
            </a:endParaRPr>
          </a:p>
        </p:txBody>
      </p:sp>
      <p:sp>
        <p:nvSpPr>
          <p:cNvPr id="283" name="PlaceHolder 2"/>
          <p:cNvSpPr>
            <a:spLocks noGrp="1"/>
          </p:cNvSpPr>
          <p:nvPr>
            <p:ph/>
          </p:nvPr>
        </p:nvSpPr>
        <p:spPr>
          <a:xfrm>
            <a:off x="8488080" y="616320"/>
            <a:ext cx="3703680" cy="6241320"/>
          </a:xfrm>
          <a:prstGeom prst="rect">
            <a:avLst/>
          </a:prstGeom>
          <a:noFill/>
          <a:ln w="0">
            <a:noFill/>
          </a:ln>
        </p:spPr>
        <p:txBody>
          <a:bodyPr anchor="t">
            <a:normAutofit/>
          </a:bodyPr>
          <a:p>
            <a:pPr marL="228600" indent="-228600">
              <a:lnSpc>
                <a:spcPct val="90000"/>
              </a:lnSpc>
              <a:spcBef>
                <a:spcPts val="1001"/>
              </a:spcBef>
              <a:buClr>
                <a:srgbClr val="002060"/>
              </a:buClr>
              <a:buFont typeface="Arial"/>
              <a:buChar char="•"/>
            </a:pPr>
            <a:r>
              <a:rPr b="1" lang="en-US" sz="1800" spc="-1" strike="noStrike">
                <a:solidFill>
                  <a:srgbClr val="002060"/>
                </a:solidFill>
                <a:latin typeface="Calibri"/>
              </a:rPr>
              <a:t>The resource agent is actively monitoring a virtual server and detects an increase in usage (1)</a:t>
            </a:r>
            <a:endParaRPr b="0" lang="en-US" sz="1800" spc="-1" strike="noStrike">
              <a:solidFill>
                <a:srgbClr val="000000"/>
              </a:solidFill>
              <a:latin typeface="Calibri"/>
            </a:endParaRPr>
          </a:p>
          <a:p>
            <a:pPr>
              <a:lnSpc>
                <a:spcPct val="90000"/>
              </a:lnSpc>
              <a:spcBef>
                <a:spcPts val="1001"/>
              </a:spcBef>
              <a:buNone/>
            </a:pPr>
            <a:endParaRPr b="0" lang="en-US" sz="2400" spc="-1" strike="noStrike">
              <a:solidFill>
                <a:srgbClr val="000000"/>
              </a:solidFill>
              <a:latin typeface="Calibri"/>
            </a:endParaRPr>
          </a:p>
          <a:p>
            <a:pPr marL="228600" indent="-228600">
              <a:lnSpc>
                <a:spcPct val="90000"/>
              </a:lnSpc>
              <a:spcBef>
                <a:spcPts val="1001"/>
              </a:spcBef>
              <a:buClr>
                <a:srgbClr val="002060"/>
              </a:buClr>
              <a:buFont typeface="Arial"/>
              <a:buChar char="•"/>
            </a:pPr>
            <a:r>
              <a:rPr b="1" lang="en-US" sz="1800" spc="-1" strike="noStrike">
                <a:solidFill>
                  <a:srgbClr val="002060"/>
                </a:solidFill>
                <a:latin typeface="Calibri"/>
              </a:rPr>
              <a:t>The resource agent </a:t>
            </a:r>
            <a:r>
              <a:rPr b="1" i="1" lang="en-US" sz="1800" spc="-1" strike="noStrike" u="sng">
                <a:solidFill>
                  <a:srgbClr val="002060"/>
                </a:solidFill>
                <a:uFillTx/>
                <a:latin typeface="Calibri"/>
              </a:rPr>
              <a:t>receives a notification from the underlying resource management program </a:t>
            </a:r>
            <a:r>
              <a:rPr b="1" lang="en-US" sz="1800" spc="-1" strike="noStrike">
                <a:solidFill>
                  <a:srgbClr val="002060"/>
                </a:solidFill>
                <a:latin typeface="Calibri"/>
              </a:rPr>
              <a:t>that the virtual server is being scaled up and stores the collected usage data in a log database, as per its monitoring metrics (2)</a:t>
            </a:r>
            <a:endParaRPr b="0" lang="en-US" sz="1800" spc="-1" strike="noStrike">
              <a:solidFill>
                <a:srgbClr val="000000"/>
              </a:solidFill>
              <a:latin typeface="Calibri"/>
            </a:endParaRPr>
          </a:p>
        </p:txBody>
      </p:sp>
      <p:sp>
        <p:nvSpPr>
          <p:cNvPr id="284"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sp>
        <p:nvSpPr>
          <p:cNvPr id="285" name="Rectangle 5"/>
          <p:cNvSpPr/>
          <p:nvPr/>
        </p:nvSpPr>
        <p:spPr>
          <a:xfrm>
            <a:off x="156600" y="837360"/>
            <a:ext cx="22186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Resource Agent</a:t>
            </a:r>
            <a:endParaRPr b="0" lang="en-IN" sz="1800" spc="-1" strike="noStrike">
              <a:latin typeface="Arial"/>
            </a:endParaRPr>
          </a:p>
        </p:txBody>
      </p:sp>
      <p:pic>
        <p:nvPicPr>
          <p:cNvPr id="286" name="Picture 7" descr=""/>
          <p:cNvPicPr/>
          <p:nvPr/>
        </p:nvPicPr>
        <p:blipFill>
          <a:blip r:embed="rId1"/>
          <a:srcRect l="0" t="0" r="18509" b="0"/>
          <a:stretch/>
        </p:blipFill>
        <p:spPr>
          <a:xfrm>
            <a:off x="254160" y="1428120"/>
            <a:ext cx="7638480" cy="401508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4. CLOUD USAGE MONITOR</a:t>
            </a:r>
            <a:endParaRPr b="0" lang="en-US" sz="4400" spc="-1" strike="noStrike">
              <a:solidFill>
                <a:srgbClr val="000000"/>
              </a:solidFill>
              <a:latin typeface="Calibri"/>
            </a:endParaRPr>
          </a:p>
        </p:txBody>
      </p:sp>
      <p:sp>
        <p:nvSpPr>
          <p:cNvPr id="288" name="PlaceHolder 2"/>
          <p:cNvSpPr>
            <a:spLocks noGrp="1"/>
          </p:cNvSpPr>
          <p:nvPr>
            <p:ph/>
          </p:nvPr>
        </p:nvSpPr>
        <p:spPr>
          <a:xfrm>
            <a:off x="0" y="616320"/>
            <a:ext cx="12191760" cy="624132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Polling Agent</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A polling agent is a processing module that collects cloud service usage data by </a:t>
            </a:r>
            <a:r>
              <a:rPr b="1" lang="en-US" sz="2400" spc="-1" strike="noStrike">
                <a:solidFill>
                  <a:srgbClr val="000000"/>
                </a:solidFill>
                <a:latin typeface="Calibri"/>
              </a:rPr>
              <a:t>polling IT resources</a:t>
            </a:r>
            <a:r>
              <a:rPr b="0" lang="en-US" sz="2400" spc="-1" strike="noStrike">
                <a:solidFill>
                  <a:srgbClr val="000000"/>
                </a:solidFill>
                <a:latin typeface="Calibri"/>
              </a:rPr>
              <a:t>.</a:t>
            </a:r>
            <a:endParaRPr b="0" lang="en-US" sz="24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
        <p:nvSpPr>
          <p:cNvPr id="289"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pic>
        <p:nvPicPr>
          <p:cNvPr id="290" name="Picture 4" descr=""/>
          <p:cNvPicPr/>
          <p:nvPr/>
        </p:nvPicPr>
        <p:blipFill>
          <a:blip r:embed="rId1"/>
          <a:stretch/>
        </p:blipFill>
        <p:spPr>
          <a:xfrm rot="48600">
            <a:off x="928800" y="2243520"/>
            <a:ext cx="9662400" cy="414648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4. CLOUD USAGE MONITOR</a:t>
            </a:r>
            <a:endParaRPr b="0" lang="en-US" sz="4400" spc="-1" strike="noStrike">
              <a:solidFill>
                <a:srgbClr val="000000"/>
              </a:solidFill>
              <a:latin typeface="Calibri"/>
            </a:endParaRPr>
          </a:p>
        </p:txBody>
      </p:sp>
      <p:sp>
        <p:nvSpPr>
          <p:cNvPr id="292" name="PlaceHolder 2"/>
          <p:cNvSpPr>
            <a:spLocks noGrp="1"/>
          </p:cNvSpPr>
          <p:nvPr>
            <p:ph/>
          </p:nvPr>
        </p:nvSpPr>
        <p:spPr>
          <a:xfrm>
            <a:off x="0" y="616320"/>
            <a:ext cx="12191760" cy="624132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Polling Agent</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This type of cloud service monitor is commonly used to </a:t>
            </a:r>
            <a:r>
              <a:rPr b="1" lang="en-US" sz="2400" spc="-1" strike="noStrike">
                <a:solidFill>
                  <a:srgbClr val="000000"/>
                </a:solidFill>
                <a:latin typeface="Calibri"/>
              </a:rPr>
              <a:t>periodically monitor IT resource status</a:t>
            </a:r>
            <a:r>
              <a:rPr b="0" lang="en-US" sz="2400" spc="-1" strike="noStrike">
                <a:solidFill>
                  <a:srgbClr val="000000"/>
                </a:solidFill>
                <a:latin typeface="Calibri"/>
              </a:rPr>
              <a:t>, such as uptime and downtime </a:t>
            </a:r>
            <a:endParaRPr b="0" lang="en-US" sz="24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
        <p:nvSpPr>
          <p:cNvPr id="293"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pic>
        <p:nvPicPr>
          <p:cNvPr id="294" name="Picture 4" descr=""/>
          <p:cNvPicPr/>
          <p:nvPr/>
        </p:nvPicPr>
        <p:blipFill>
          <a:blip r:embed="rId1"/>
          <a:stretch/>
        </p:blipFill>
        <p:spPr>
          <a:xfrm>
            <a:off x="214200" y="2340000"/>
            <a:ext cx="11763000" cy="451764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4. CLOUD USAGE MONITOR</a:t>
            </a:r>
            <a:endParaRPr b="0" lang="en-US" sz="4400" spc="-1" strike="noStrike">
              <a:solidFill>
                <a:srgbClr val="000000"/>
              </a:solidFill>
              <a:latin typeface="Calibri"/>
            </a:endParaRPr>
          </a:p>
        </p:txBody>
      </p:sp>
      <p:sp>
        <p:nvSpPr>
          <p:cNvPr id="296" name="PlaceHolder 2"/>
          <p:cNvSpPr>
            <a:spLocks noGrp="1"/>
          </p:cNvSpPr>
          <p:nvPr>
            <p:ph/>
          </p:nvPr>
        </p:nvSpPr>
        <p:spPr>
          <a:xfrm>
            <a:off x="8488080" y="616320"/>
            <a:ext cx="3703680" cy="6241320"/>
          </a:xfrm>
          <a:prstGeom prst="rect">
            <a:avLst/>
          </a:prstGeom>
          <a:noFill/>
          <a:ln w="0">
            <a:noFill/>
          </a:ln>
        </p:spPr>
        <p:txBody>
          <a:bodyPr anchor="t">
            <a:normAutofit fontScale="85000"/>
          </a:bodyPr>
          <a:p>
            <a:pPr marL="228600" indent="-228600">
              <a:lnSpc>
                <a:spcPct val="90000"/>
              </a:lnSpc>
              <a:spcBef>
                <a:spcPts val="1001"/>
              </a:spcBef>
              <a:buClr>
                <a:srgbClr val="002060"/>
              </a:buClr>
              <a:buFont typeface="Arial"/>
              <a:buChar char="•"/>
            </a:pPr>
            <a:r>
              <a:rPr b="1" lang="en-US" sz="2400" spc="-1" strike="noStrike">
                <a:solidFill>
                  <a:srgbClr val="002060"/>
                </a:solidFill>
                <a:latin typeface="Calibri"/>
              </a:rPr>
              <a:t>A polling agent monitors the status of a cloud service hosted by a virtual server by sending </a:t>
            </a:r>
            <a:r>
              <a:rPr b="1" i="1" lang="en-US" sz="2400" spc="-1" strike="noStrike" u="sng">
                <a:solidFill>
                  <a:srgbClr val="002060"/>
                </a:solidFill>
                <a:uFillTx/>
                <a:latin typeface="Calibri"/>
              </a:rPr>
              <a:t>periodic polling request messages and receiving polling response messages </a:t>
            </a:r>
            <a:r>
              <a:rPr b="1" lang="en-US" sz="2400" spc="-1" strike="noStrike">
                <a:solidFill>
                  <a:srgbClr val="002060"/>
                </a:solidFill>
                <a:latin typeface="Calibri"/>
              </a:rPr>
              <a:t>that report usage status “A” after a number of polling cycles, until it receives a usage status of “B” (1), </a:t>
            </a:r>
            <a:endParaRPr b="0" lang="en-US" sz="2400" spc="-1" strike="noStrike">
              <a:solidFill>
                <a:srgbClr val="000000"/>
              </a:solidFill>
              <a:latin typeface="Calibri"/>
            </a:endParaRPr>
          </a:p>
          <a:p>
            <a:pPr>
              <a:lnSpc>
                <a:spcPct val="90000"/>
              </a:lnSpc>
              <a:spcBef>
                <a:spcPts val="1001"/>
              </a:spcBef>
              <a:buNone/>
            </a:pPr>
            <a:endParaRPr b="0" lang="en-US" sz="2400" spc="-1" strike="noStrike">
              <a:solidFill>
                <a:srgbClr val="000000"/>
              </a:solidFill>
              <a:latin typeface="Calibri"/>
            </a:endParaRPr>
          </a:p>
          <a:p>
            <a:pPr marL="228600" indent="-228600">
              <a:lnSpc>
                <a:spcPct val="90000"/>
              </a:lnSpc>
              <a:spcBef>
                <a:spcPts val="1001"/>
              </a:spcBef>
              <a:buClr>
                <a:srgbClr val="002060"/>
              </a:buClr>
              <a:buFont typeface="Arial"/>
              <a:buChar char="•"/>
            </a:pPr>
            <a:r>
              <a:rPr b="1" lang="en-US" sz="2400" spc="-1" strike="noStrike">
                <a:solidFill>
                  <a:srgbClr val="002060"/>
                </a:solidFill>
                <a:latin typeface="Calibri"/>
              </a:rPr>
              <a:t>upon which the polling agent records the new usage status in the log database (2).</a:t>
            </a:r>
            <a:endParaRPr b="0" lang="en-US" sz="2400" spc="-1" strike="noStrike">
              <a:solidFill>
                <a:srgbClr val="000000"/>
              </a:solidFill>
              <a:latin typeface="Calibri"/>
            </a:endParaRPr>
          </a:p>
        </p:txBody>
      </p:sp>
      <p:sp>
        <p:nvSpPr>
          <p:cNvPr id="297"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sp>
        <p:nvSpPr>
          <p:cNvPr id="298" name="Rectangle 5"/>
          <p:cNvSpPr/>
          <p:nvPr/>
        </p:nvSpPr>
        <p:spPr>
          <a:xfrm>
            <a:off x="197280" y="837360"/>
            <a:ext cx="19108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Polling Agent</a:t>
            </a:r>
            <a:endParaRPr b="0" lang="en-IN" sz="1800" spc="-1" strike="noStrike">
              <a:latin typeface="Arial"/>
            </a:endParaRPr>
          </a:p>
        </p:txBody>
      </p:sp>
      <p:pic>
        <p:nvPicPr>
          <p:cNvPr id="299" name="Picture 6" descr=""/>
          <p:cNvPicPr/>
          <p:nvPr/>
        </p:nvPicPr>
        <p:blipFill>
          <a:blip r:embed="rId1"/>
          <a:srcRect l="0" t="0" r="13273" b="0"/>
          <a:stretch/>
        </p:blipFill>
        <p:spPr>
          <a:xfrm>
            <a:off x="430560" y="1828800"/>
            <a:ext cx="7712640" cy="381636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p:nvPr>
        </p:nvSpPr>
        <p:spPr>
          <a:xfrm>
            <a:off x="0" y="616320"/>
            <a:ext cx="12191760" cy="6241320"/>
          </a:xfrm>
          <a:prstGeom prst="rect">
            <a:avLst/>
          </a:prstGeom>
          <a:noFill/>
          <a:ln w="0">
            <a:noFill/>
          </a:ln>
        </p:spPr>
        <p:txBody>
          <a:bodyPr anchor="t">
            <a:normAutofit fontScale="86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difference between resource agent and polling agent is the direction of request and response</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 resource agent mechanism, the resource event is sent to the resource agent by software (eg. A Hypervisor or VIM sends info about virtual server). The agent takes a note of the event and logs it into the database</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 polling agent mechanism, the polling agent polls the resource for the status change. Initially it receives the status A and while the polling continues, the status changes to B and then the polling agent records the change in status. Example Virtual machine has moved from “Pending” to “Starting” to “Started”</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There is one time event notification in case of resource agent</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There is continuous polling in case of polling agent</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sp>
        <p:nvSpPr>
          <p:cNvPr id="301" name="PlaceHolder 2"/>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4. CLOUD USAGE MONITOR</a:t>
            </a:r>
            <a:endParaRPr b="0" lang="en-US" sz="4400" spc="-1" strike="noStrike">
              <a:solidFill>
                <a:srgbClr val="000000"/>
              </a:solidFill>
              <a:latin typeface="Calibri"/>
            </a:endParaRPr>
          </a:p>
        </p:txBody>
      </p:sp>
      <p:sp>
        <p:nvSpPr>
          <p:cNvPr id="302" name="TextBox 4"/>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p:nvPr>
        </p:nvSpPr>
        <p:spPr>
          <a:xfrm>
            <a:off x="0" y="616320"/>
            <a:ext cx="12191760" cy="624132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Resource replication can be taught of as multiplying the existing infrastructure such as a virtual machine</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
        <p:nvSpPr>
          <p:cNvPr id="304" name="PlaceHolder 2"/>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5. RESOURCE REPLICATION</a:t>
            </a:r>
            <a:endParaRPr b="0" lang="en-US" sz="4400" spc="-1" strike="noStrike">
              <a:solidFill>
                <a:srgbClr val="000000"/>
              </a:solidFill>
              <a:latin typeface="Calibri"/>
            </a:endParaRPr>
          </a:p>
        </p:txBody>
      </p:sp>
      <p:sp>
        <p:nvSpPr>
          <p:cNvPr id="305" name="TextBox 4"/>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pic>
        <p:nvPicPr>
          <p:cNvPr id="306" name="Picture 1" descr=""/>
          <p:cNvPicPr/>
          <p:nvPr/>
        </p:nvPicPr>
        <p:blipFill>
          <a:blip r:embed="rId1"/>
          <a:srcRect l="0" t="0" r="21891" b="0"/>
          <a:stretch/>
        </p:blipFill>
        <p:spPr>
          <a:xfrm>
            <a:off x="1501920" y="1800000"/>
            <a:ext cx="8447040" cy="540288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7" name="Picture 5" descr=""/>
          <p:cNvPicPr/>
          <p:nvPr/>
        </p:nvPicPr>
        <p:blipFill>
          <a:blip r:embed="rId1"/>
          <a:srcRect l="0" t="14303" r="21891" b="0"/>
          <a:stretch/>
        </p:blipFill>
        <p:spPr>
          <a:xfrm>
            <a:off x="1422360" y="1848600"/>
            <a:ext cx="9187920" cy="5036040"/>
          </a:xfrm>
          <a:prstGeom prst="rect">
            <a:avLst/>
          </a:prstGeom>
          <a:ln w="0">
            <a:noFill/>
          </a:ln>
        </p:spPr>
      </p:pic>
      <p:sp>
        <p:nvSpPr>
          <p:cNvPr id="308" name="PlaceHolder 1"/>
          <p:cNvSpPr>
            <a:spLocks noGrp="1"/>
          </p:cNvSpPr>
          <p:nvPr>
            <p:ph/>
          </p:nvPr>
        </p:nvSpPr>
        <p:spPr>
          <a:xfrm>
            <a:off x="0" y="616320"/>
            <a:ext cx="12191760" cy="1152720"/>
          </a:xfrm>
          <a:prstGeom prst="rect">
            <a:avLst/>
          </a:prstGeom>
          <a:noFill/>
          <a:ln w="0">
            <a:noFill/>
          </a:ln>
        </p:spPr>
        <p:txBody>
          <a:bodyPr anchor="t">
            <a:normAutofit fontScale="91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Resource replication is defined as the creation of multiple instances of the same IT resource, replication is typically performed when an IT resource’s availability and performance need to be enhanced</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
        <p:nvSpPr>
          <p:cNvPr id="309" name="PlaceHolder 2"/>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5. RESOURCE REPLICATION</a:t>
            </a:r>
            <a:endParaRPr b="0" lang="en-US" sz="4400" spc="-1" strike="noStrike">
              <a:solidFill>
                <a:srgbClr val="000000"/>
              </a:solidFill>
              <a:latin typeface="Calibri"/>
            </a:endParaRPr>
          </a:p>
        </p:txBody>
      </p:sp>
      <p:sp>
        <p:nvSpPr>
          <p:cNvPr id="310" name="TextBox 4"/>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1" name="Picture 7" descr=""/>
          <p:cNvPicPr/>
          <p:nvPr/>
        </p:nvPicPr>
        <p:blipFill>
          <a:blip r:embed="rId1"/>
          <a:srcRect l="0" t="0" r="21891" b="0"/>
          <a:stretch/>
        </p:blipFill>
        <p:spPr>
          <a:xfrm>
            <a:off x="430560" y="1428120"/>
            <a:ext cx="6844320" cy="4578840"/>
          </a:xfrm>
          <a:prstGeom prst="rect">
            <a:avLst/>
          </a:prstGeom>
          <a:ln w="0">
            <a:noFill/>
          </a:ln>
        </p:spPr>
      </p:pic>
      <p:sp>
        <p:nvSpPr>
          <p:cNvPr id="312" name="PlaceHolder 1"/>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5. RESOURCE REPLICATION</a:t>
            </a:r>
            <a:endParaRPr b="0" lang="en-US" sz="4400" spc="-1" strike="noStrike">
              <a:solidFill>
                <a:srgbClr val="000000"/>
              </a:solidFill>
              <a:latin typeface="Calibri"/>
            </a:endParaRPr>
          </a:p>
        </p:txBody>
      </p:sp>
      <p:sp>
        <p:nvSpPr>
          <p:cNvPr id="313" name="PlaceHolder 2"/>
          <p:cNvSpPr>
            <a:spLocks noGrp="1"/>
          </p:cNvSpPr>
          <p:nvPr>
            <p:ph/>
          </p:nvPr>
        </p:nvSpPr>
        <p:spPr>
          <a:xfrm>
            <a:off x="7275600" y="496800"/>
            <a:ext cx="4916160" cy="6082560"/>
          </a:xfrm>
          <a:prstGeom prst="rect">
            <a:avLst/>
          </a:prstGeom>
          <a:noFill/>
          <a:ln w="0">
            <a:noFill/>
          </a:ln>
        </p:spPr>
        <p:txBody>
          <a:bodyPr anchor="t">
            <a:noAutofit/>
          </a:bodyPr>
          <a:p>
            <a:pPr marL="228600" indent="-228600">
              <a:lnSpc>
                <a:spcPct val="90000"/>
              </a:lnSpc>
              <a:spcBef>
                <a:spcPts val="1001"/>
              </a:spcBef>
              <a:buClr>
                <a:srgbClr val="002060"/>
              </a:buClr>
              <a:buFont typeface="Arial"/>
              <a:buChar char="•"/>
            </a:pPr>
            <a:r>
              <a:rPr b="1" lang="en-US" sz="1400" spc="-1" strike="noStrike">
                <a:solidFill>
                  <a:srgbClr val="002060"/>
                </a:solidFill>
                <a:latin typeface="Calibri"/>
              </a:rPr>
              <a:t>The hypervisor replicates several instances of a virtual server, using a stored virtual server image</a:t>
            </a:r>
            <a:endParaRPr b="0" lang="en-US" sz="1400" spc="-1" strike="noStrike">
              <a:solidFill>
                <a:srgbClr val="000000"/>
              </a:solidFill>
              <a:latin typeface="Calibri"/>
            </a:endParaRPr>
          </a:p>
          <a:p>
            <a:pPr>
              <a:lnSpc>
                <a:spcPct val="90000"/>
              </a:lnSpc>
              <a:spcBef>
                <a:spcPts val="1001"/>
              </a:spcBef>
              <a:buNone/>
            </a:pPr>
            <a:endParaRPr b="0" lang="en-US" sz="2400" spc="-1" strike="noStrike">
              <a:solidFill>
                <a:srgbClr val="000000"/>
              </a:solidFill>
              <a:latin typeface="Calibri"/>
            </a:endParaRPr>
          </a:p>
          <a:p>
            <a:pPr marL="228600" indent="-228600">
              <a:lnSpc>
                <a:spcPct val="90000"/>
              </a:lnSpc>
              <a:spcBef>
                <a:spcPts val="1001"/>
              </a:spcBef>
              <a:buClr>
                <a:srgbClr val="002060"/>
              </a:buClr>
              <a:buFont typeface="Arial"/>
              <a:buChar char="•"/>
            </a:pPr>
            <a:r>
              <a:rPr b="1" lang="en-US" sz="1400" spc="-1" strike="noStrike">
                <a:solidFill>
                  <a:srgbClr val="002060"/>
                </a:solidFill>
                <a:latin typeface="Calibri"/>
              </a:rPr>
              <a:t>Such replication is independent of the location where the resource needs to be replicated</a:t>
            </a:r>
            <a:endParaRPr b="0" lang="en-US" sz="1400" spc="-1" strike="noStrike">
              <a:solidFill>
                <a:srgbClr val="000000"/>
              </a:solidFill>
              <a:latin typeface="Calibri"/>
            </a:endParaRPr>
          </a:p>
          <a:p>
            <a:pPr>
              <a:lnSpc>
                <a:spcPct val="90000"/>
              </a:lnSpc>
              <a:spcBef>
                <a:spcPts val="1001"/>
              </a:spcBef>
              <a:buNone/>
            </a:pPr>
            <a:endParaRPr b="0" lang="en-US" sz="2400" spc="-1" strike="noStrike">
              <a:solidFill>
                <a:srgbClr val="000000"/>
              </a:solidFill>
              <a:latin typeface="Calibri"/>
            </a:endParaRPr>
          </a:p>
          <a:p>
            <a:pPr marL="228600" indent="-228600">
              <a:lnSpc>
                <a:spcPct val="90000"/>
              </a:lnSpc>
              <a:spcBef>
                <a:spcPts val="1001"/>
              </a:spcBef>
              <a:buClr>
                <a:srgbClr val="002060"/>
              </a:buClr>
              <a:buFont typeface="Arial"/>
              <a:buChar char="•"/>
            </a:pPr>
            <a:r>
              <a:rPr b="1" lang="en-US" sz="1400" spc="-1" strike="noStrike">
                <a:solidFill>
                  <a:srgbClr val="002060"/>
                </a:solidFill>
                <a:latin typeface="Calibri"/>
              </a:rPr>
              <a:t>Such replication technique makes a resource available at any place</a:t>
            </a:r>
            <a:endParaRPr b="0" lang="en-US" sz="1400" spc="-1" strike="noStrike">
              <a:solidFill>
                <a:srgbClr val="000000"/>
              </a:solidFill>
              <a:latin typeface="Calibri"/>
            </a:endParaRPr>
          </a:p>
          <a:p>
            <a:pPr>
              <a:lnSpc>
                <a:spcPct val="90000"/>
              </a:lnSpc>
              <a:spcBef>
                <a:spcPts val="1001"/>
              </a:spcBef>
              <a:buNone/>
            </a:pPr>
            <a:endParaRPr b="0" lang="en-US" sz="2400" spc="-1" strike="noStrike">
              <a:solidFill>
                <a:srgbClr val="000000"/>
              </a:solidFill>
              <a:latin typeface="Calibri"/>
            </a:endParaRPr>
          </a:p>
          <a:p>
            <a:pPr marL="228600" indent="-228600">
              <a:lnSpc>
                <a:spcPct val="90000"/>
              </a:lnSpc>
              <a:spcBef>
                <a:spcPts val="1001"/>
              </a:spcBef>
              <a:buClr>
                <a:srgbClr val="002060"/>
              </a:buClr>
              <a:buFont typeface="Arial"/>
              <a:buChar char="•"/>
            </a:pPr>
            <a:r>
              <a:rPr b="1" lang="en-US" sz="1400" spc="-1" strike="noStrike">
                <a:solidFill>
                  <a:srgbClr val="002060"/>
                </a:solidFill>
                <a:latin typeface="Calibri"/>
              </a:rPr>
              <a:t>In case of resource failure, the resource can be replicated anywhere</a:t>
            </a:r>
            <a:endParaRPr b="0" lang="en-US" sz="1400" spc="-1" strike="noStrike">
              <a:solidFill>
                <a:srgbClr val="000000"/>
              </a:solidFill>
              <a:latin typeface="Calibri"/>
            </a:endParaRPr>
          </a:p>
        </p:txBody>
      </p:sp>
      <p:sp>
        <p:nvSpPr>
          <p:cNvPr id="314" name="TextBox 3"/>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p:nvPr>
        </p:nvSpPr>
        <p:spPr>
          <a:xfrm>
            <a:off x="0" y="616320"/>
            <a:ext cx="12191760" cy="993600"/>
          </a:xfrm>
          <a:prstGeom prst="rect">
            <a:avLst/>
          </a:prstGeom>
          <a:noFill/>
          <a:ln w="0">
            <a:noFill/>
          </a:ln>
        </p:spPr>
        <p:txBody>
          <a:bodyPr anchor="t">
            <a:normAutofit fontScale="83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Ready-made environment can be thought of as some platform that is provided ready-made. It will already be installed and start with default configuration</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
        <p:nvSpPr>
          <p:cNvPr id="316" name="PlaceHolder 2"/>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6. READY-MADE ENVIRONMENT</a:t>
            </a:r>
            <a:endParaRPr b="0" lang="en-US" sz="4400" spc="-1" strike="noStrike">
              <a:solidFill>
                <a:srgbClr val="000000"/>
              </a:solidFill>
              <a:latin typeface="Calibri"/>
            </a:endParaRPr>
          </a:p>
        </p:txBody>
      </p:sp>
      <p:sp>
        <p:nvSpPr>
          <p:cNvPr id="317" name="TextBox 4"/>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pic>
        <p:nvPicPr>
          <p:cNvPr id="318" name="Picture 1" descr=""/>
          <p:cNvPicPr/>
          <p:nvPr/>
        </p:nvPicPr>
        <p:blipFill>
          <a:blip r:embed="rId1"/>
          <a:srcRect l="0" t="0" r="35405" b="18144"/>
          <a:stretch/>
        </p:blipFill>
        <p:spPr>
          <a:xfrm>
            <a:off x="293760" y="1831320"/>
            <a:ext cx="7597440" cy="48103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Box 5"/>
          <p:cNvSpPr/>
          <p:nvPr/>
        </p:nvSpPr>
        <p:spPr>
          <a:xfrm>
            <a:off x="-663120" y="51840"/>
            <a:ext cx="5977080" cy="455400"/>
          </a:xfrm>
          <a:prstGeom prst="rect">
            <a:avLst/>
          </a:prstGeom>
          <a:noFill/>
          <a:ln w="0">
            <a:solidFill>
              <a:srgbClr val="000000"/>
            </a:solid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000000"/>
                </a:solidFill>
                <a:latin typeface="Calibri"/>
              </a:rPr>
              <a:t>CLOUD COMPUTING MECHANISMS</a:t>
            </a:r>
            <a:endParaRPr b="0" lang="en-IN" sz="2400" spc="-1" strike="noStrike">
              <a:latin typeface="Arial"/>
            </a:endParaRPr>
          </a:p>
        </p:txBody>
      </p:sp>
      <p:sp>
        <p:nvSpPr>
          <p:cNvPr id="138" name="TextBox 6"/>
          <p:cNvSpPr/>
          <p:nvPr/>
        </p:nvSpPr>
        <p:spPr>
          <a:xfrm>
            <a:off x="1033560" y="1059120"/>
            <a:ext cx="5310360" cy="821160"/>
          </a:xfrm>
          <a:prstGeom prst="rect">
            <a:avLst/>
          </a:prstGeom>
          <a:solidFill>
            <a:schemeClr val="accent4">
              <a:lumMod val="40000"/>
              <a:lumOff val="60000"/>
            </a:schemeClr>
          </a:solidFill>
          <a:ln w="0">
            <a:solidFill>
              <a:srgbClr val="000000"/>
            </a:solid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Calibri"/>
              </a:rPr>
              <a:t>CLOUD INFRASTRUCTURE MECHANISMS</a:t>
            </a:r>
            <a:endParaRPr b="0" lang="en-IN" sz="2400" spc="-1" strike="noStrike">
              <a:latin typeface="Arial"/>
            </a:endParaRPr>
          </a:p>
        </p:txBody>
      </p:sp>
      <p:sp>
        <p:nvSpPr>
          <p:cNvPr id="139" name="TextBox 7"/>
          <p:cNvSpPr/>
          <p:nvPr/>
        </p:nvSpPr>
        <p:spPr>
          <a:xfrm>
            <a:off x="302400" y="2589480"/>
            <a:ext cx="6109560" cy="455400"/>
          </a:xfrm>
          <a:prstGeom prst="rect">
            <a:avLst/>
          </a:prstGeom>
          <a:solidFill>
            <a:schemeClr val="accent4">
              <a:lumMod val="40000"/>
              <a:lumOff val="60000"/>
            </a:schemeClr>
          </a:solidFill>
          <a:ln w="0">
            <a:solidFill>
              <a:srgbClr val="000000"/>
            </a:solid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000000"/>
                </a:solidFill>
                <a:latin typeface="Calibri"/>
              </a:rPr>
              <a:t>SPECIALIZED CLOUD MECHANISMS</a:t>
            </a:r>
            <a:endParaRPr b="0" lang="en-IN" sz="2400" spc="-1" strike="noStrike">
              <a:latin typeface="Arial"/>
            </a:endParaRPr>
          </a:p>
        </p:txBody>
      </p:sp>
      <p:sp>
        <p:nvSpPr>
          <p:cNvPr id="140" name="TextBox 8"/>
          <p:cNvSpPr/>
          <p:nvPr/>
        </p:nvSpPr>
        <p:spPr>
          <a:xfrm>
            <a:off x="362880" y="4074480"/>
            <a:ext cx="6357960" cy="455400"/>
          </a:xfrm>
          <a:prstGeom prst="rect">
            <a:avLst/>
          </a:prstGeom>
          <a:solidFill>
            <a:schemeClr val="accent4">
              <a:lumMod val="40000"/>
              <a:lumOff val="60000"/>
            </a:schemeClr>
          </a:solidFill>
          <a:ln w="0">
            <a:solidFill>
              <a:srgbClr val="000000"/>
            </a:solid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000000"/>
                </a:solidFill>
                <a:latin typeface="Calibri"/>
              </a:rPr>
              <a:t>CLOUD MANAGEMENT MECHANISMS</a:t>
            </a:r>
            <a:endParaRPr b="0" lang="en-IN" sz="2400" spc="-1" strike="noStrike">
              <a:latin typeface="Arial"/>
            </a:endParaRPr>
          </a:p>
        </p:txBody>
      </p:sp>
      <p:sp>
        <p:nvSpPr>
          <p:cNvPr id="141" name="TextBox 9"/>
          <p:cNvSpPr/>
          <p:nvPr/>
        </p:nvSpPr>
        <p:spPr>
          <a:xfrm>
            <a:off x="388800" y="5956920"/>
            <a:ext cx="5569920" cy="455400"/>
          </a:xfrm>
          <a:prstGeom prst="rect">
            <a:avLst/>
          </a:prstGeom>
          <a:solidFill>
            <a:schemeClr val="accent4">
              <a:lumMod val="40000"/>
              <a:lumOff val="60000"/>
            </a:schemeClr>
          </a:solidFill>
          <a:ln w="0">
            <a:solidFill>
              <a:srgbClr val="000000"/>
            </a:solid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000000"/>
                </a:solidFill>
                <a:latin typeface="Calibri"/>
              </a:rPr>
              <a:t>CLOUD SECURITY MECHANISMS</a:t>
            </a:r>
            <a:endParaRPr b="0" lang="en-IN" sz="2400" spc="-1" strike="noStrike">
              <a:latin typeface="Arial"/>
            </a:endParaRPr>
          </a:p>
        </p:txBody>
      </p:sp>
      <p:sp>
        <p:nvSpPr>
          <p:cNvPr id="142" name="Elbow Connector 11"/>
          <p:cNvSpPr/>
          <p:nvPr/>
        </p:nvSpPr>
        <p:spPr>
          <a:xfrm>
            <a:off x="238320" y="513720"/>
            <a:ext cx="794880" cy="775800"/>
          </a:xfrm>
          <a:prstGeom prst="bentConnector3">
            <a:avLst>
              <a:gd name="adj1" fmla="val 2505"/>
            </a:avLst>
          </a:prstGeom>
          <a:noFill/>
          <a:ln>
            <a:solidFill>
              <a:srgbClr val="000000"/>
            </a:solidFill>
            <a:tailEnd len="med" type="triangle" w="med"/>
          </a:ln>
        </p:spPr>
        <p:style>
          <a:lnRef idx="1">
            <a:schemeClr val="accent1"/>
          </a:lnRef>
          <a:fillRef idx="0">
            <a:schemeClr val="accent1"/>
          </a:fillRef>
          <a:effectRef idx="0">
            <a:schemeClr val="accent1"/>
          </a:effectRef>
          <a:fontRef idx="minor"/>
        </p:style>
      </p:sp>
      <p:sp>
        <p:nvSpPr>
          <p:cNvPr id="143" name="Elbow Connector 14"/>
          <p:cNvSpPr/>
          <p:nvPr/>
        </p:nvSpPr>
        <p:spPr>
          <a:xfrm flipH="1" rot="16200000">
            <a:off x="-308880" y="1456920"/>
            <a:ext cx="1931040" cy="794880"/>
          </a:xfrm>
          <a:prstGeom prst="bentConnector2">
            <a:avLst/>
          </a:prstGeom>
          <a:noFill/>
          <a:ln>
            <a:solidFill>
              <a:srgbClr val="000000"/>
            </a:solidFill>
            <a:tailEnd len="med" type="triangle" w="med"/>
          </a:ln>
        </p:spPr>
        <p:style>
          <a:lnRef idx="1">
            <a:schemeClr val="accent1"/>
          </a:lnRef>
          <a:fillRef idx="0">
            <a:schemeClr val="accent1"/>
          </a:fillRef>
          <a:effectRef idx="0">
            <a:schemeClr val="accent1"/>
          </a:effectRef>
          <a:fontRef idx="minor"/>
        </p:style>
      </p:sp>
      <p:sp>
        <p:nvSpPr>
          <p:cNvPr id="144" name="Elbow Connector 16"/>
          <p:cNvSpPr/>
          <p:nvPr/>
        </p:nvSpPr>
        <p:spPr>
          <a:xfrm flipH="1" rot="16200000">
            <a:off x="-919080" y="2332080"/>
            <a:ext cx="3150720" cy="794880"/>
          </a:xfrm>
          <a:prstGeom prst="bentConnector2">
            <a:avLst/>
          </a:prstGeom>
          <a:noFill/>
          <a:ln>
            <a:solidFill>
              <a:srgbClr val="000000"/>
            </a:solidFill>
            <a:tailEnd len="med" type="triangle" w="med"/>
          </a:ln>
        </p:spPr>
        <p:style>
          <a:lnRef idx="1">
            <a:schemeClr val="accent1"/>
          </a:lnRef>
          <a:fillRef idx="0">
            <a:schemeClr val="accent1"/>
          </a:fillRef>
          <a:effectRef idx="0">
            <a:schemeClr val="accent1"/>
          </a:effectRef>
          <a:fontRef idx="minor"/>
        </p:style>
      </p:sp>
      <p:sp>
        <p:nvSpPr>
          <p:cNvPr id="145" name="Elbow Connector 18"/>
          <p:cNvSpPr/>
          <p:nvPr/>
        </p:nvSpPr>
        <p:spPr>
          <a:xfrm flipH="1" rot="16200000">
            <a:off x="-1801440" y="3331800"/>
            <a:ext cx="4916160" cy="794880"/>
          </a:xfrm>
          <a:prstGeom prst="bentConnector2">
            <a:avLst/>
          </a:prstGeom>
          <a:noFill/>
          <a:ln>
            <a:solidFill>
              <a:srgbClr val="000000"/>
            </a:solidFill>
            <a:tailEnd len="med" type="triangle" w="med"/>
          </a:ln>
        </p:spPr>
        <p:style>
          <a:lnRef idx="1">
            <a:schemeClr val="accent1"/>
          </a:lnRef>
          <a:fillRef idx="0">
            <a:schemeClr val="accent1"/>
          </a:fillRef>
          <a:effectRef idx="0">
            <a:schemeClr val="accent1"/>
          </a:effectRef>
          <a:fontRef idx="minor"/>
        </p:style>
      </p:sp>
      <p:sp>
        <p:nvSpPr>
          <p:cNvPr id="146" name="TextBox 15"/>
          <p:cNvSpPr/>
          <p:nvPr/>
        </p:nvSpPr>
        <p:spPr>
          <a:xfrm>
            <a:off x="7046280" y="78120"/>
            <a:ext cx="5608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COMPUTING MECHANISMS CATEGORIES</a:t>
            </a:r>
            <a:endParaRPr b="0" lang="en-IN" sz="1800" spc="-1" strike="noStrike">
              <a:latin typeface="Arial"/>
            </a:endParaRPr>
          </a:p>
        </p:txBody>
      </p:sp>
      <p:sp>
        <p:nvSpPr>
          <p:cNvPr id="147" name="TextBox 19"/>
          <p:cNvSpPr/>
          <p:nvPr/>
        </p:nvSpPr>
        <p:spPr>
          <a:xfrm>
            <a:off x="6599520" y="381960"/>
            <a:ext cx="5446440" cy="1552680"/>
          </a:xfrm>
          <a:prstGeom prst="rect">
            <a:avLst/>
          </a:prstGeom>
          <a:noFill/>
          <a:ln w="0">
            <a:solidFill>
              <a:srgbClr val="002060"/>
            </a:solidFill>
          </a:ln>
        </p:spPr>
        <p:style>
          <a:lnRef idx="0"/>
          <a:fillRef idx="0"/>
          <a:effectRef idx="0"/>
          <a:fontRef idx="minor"/>
        </p:style>
        <p:txBody>
          <a:bodyPr lIns="90000" rIns="90000" tIns="45000" bIns="45000" anchor="t">
            <a:spAutoFit/>
          </a:bodyPr>
          <a:p>
            <a:pPr algn="ctr">
              <a:lnSpc>
                <a:spcPct val="100000"/>
              </a:lnSpc>
              <a:buNone/>
            </a:pPr>
            <a:r>
              <a:rPr b="1" lang="en-US" sz="2400" spc="-1" strike="noStrike">
                <a:solidFill>
                  <a:srgbClr val="000000"/>
                </a:solidFill>
                <a:latin typeface="Calibri"/>
              </a:rPr>
              <a:t>implement lower level virtual infrastructure components like Virtual Machines, Networks, Storage etc.</a:t>
            </a:r>
            <a:endParaRPr b="0" lang="en-IN" sz="2400" spc="-1" strike="noStrike">
              <a:latin typeface="Arial"/>
            </a:endParaRPr>
          </a:p>
        </p:txBody>
      </p:sp>
      <p:sp>
        <p:nvSpPr>
          <p:cNvPr id="148" name="TextBox 20"/>
          <p:cNvSpPr/>
          <p:nvPr/>
        </p:nvSpPr>
        <p:spPr>
          <a:xfrm>
            <a:off x="6619320" y="1814040"/>
            <a:ext cx="5446440" cy="2284200"/>
          </a:xfrm>
          <a:prstGeom prst="rect">
            <a:avLst/>
          </a:prstGeom>
          <a:noFill/>
          <a:ln w="0">
            <a:solidFill>
              <a:srgbClr val="002060"/>
            </a:solidFill>
          </a:ln>
        </p:spPr>
        <p:style>
          <a:lnRef idx="0"/>
          <a:fillRef idx="0"/>
          <a:effectRef idx="0"/>
          <a:fontRef idx="minor"/>
        </p:style>
        <p:txBody>
          <a:bodyPr lIns="90000" rIns="90000" tIns="45000" bIns="45000" anchor="t">
            <a:spAutoFit/>
          </a:bodyPr>
          <a:p>
            <a:pPr algn="ctr">
              <a:lnSpc>
                <a:spcPct val="100000"/>
              </a:lnSpc>
              <a:buNone/>
            </a:pPr>
            <a:r>
              <a:rPr b="1" lang="en-US" sz="2400" spc="-1" strike="noStrike">
                <a:solidFill>
                  <a:srgbClr val="000000"/>
                </a:solidFill>
                <a:latin typeface="Calibri"/>
              </a:rPr>
              <a:t>ensure cloud is always running as per the expected and desired cloud characteristics</a:t>
            </a:r>
            <a:endParaRPr b="0" lang="en-IN" sz="2400" spc="-1" strike="noStrike">
              <a:latin typeface="Arial"/>
            </a:endParaRPr>
          </a:p>
          <a:p>
            <a:pPr algn="ctr">
              <a:lnSpc>
                <a:spcPct val="100000"/>
              </a:lnSpc>
              <a:buNone/>
            </a:pPr>
            <a:r>
              <a:rPr b="1" lang="en-US" sz="2400" spc="-1" strike="noStrike">
                <a:solidFill>
                  <a:srgbClr val="000000"/>
                </a:solidFill>
                <a:latin typeface="Calibri"/>
              </a:rPr>
              <a:t>eg. load balancing, SLA monitoring, hypervisor etc.</a:t>
            </a:r>
            <a:endParaRPr b="0" lang="en-IN" sz="2400" spc="-1" strike="noStrike">
              <a:latin typeface="Arial"/>
            </a:endParaRPr>
          </a:p>
        </p:txBody>
      </p:sp>
      <p:sp>
        <p:nvSpPr>
          <p:cNvPr id="149" name="TextBox 21"/>
          <p:cNvSpPr/>
          <p:nvPr/>
        </p:nvSpPr>
        <p:spPr>
          <a:xfrm>
            <a:off x="6619320" y="3835080"/>
            <a:ext cx="5446440" cy="2284200"/>
          </a:xfrm>
          <a:prstGeom prst="rect">
            <a:avLst/>
          </a:prstGeom>
          <a:noFill/>
          <a:ln w="0">
            <a:solidFill>
              <a:srgbClr val="002060"/>
            </a:solidFill>
          </a:ln>
        </p:spPr>
        <p:style>
          <a:lnRef idx="0"/>
          <a:fillRef idx="0"/>
          <a:effectRef idx="0"/>
          <a:fontRef idx="minor"/>
        </p:style>
        <p:txBody>
          <a:bodyPr lIns="90000" rIns="90000" tIns="45000" bIns="45000" anchor="t">
            <a:spAutoFit/>
          </a:bodyPr>
          <a:p>
            <a:pPr algn="ctr">
              <a:lnSpc>
                <a:spcPct val="100000"/>
              </a:lnSpc>
              <a:buNone/>
            </a:pPr>
            <a:r>
              <a:rPr b="1" lang="en-US" sz="2400" spc="-1" strike="noStrike">
                <a:solidFill>
                  <a:srgbClr val="000000"/>
                </a:solidFill>
                <a:latin typeface="Calibri"/>
              </a:rPr>
              <a:t>software to help coordinate the resources as per the management actions from users such as cloud consumers</a:t>
            </a:r>
            <a:endParaRPr b="0" lang="en-IN" sz="2400" spc="-1" strike="noStrike">
              <a:latin typeface="Arial"/>
            </a:endParaRPr>
          </a:p>
          <a:p>
            <a:pPr algn="ctr">
              <a:lnSpc>
                <a:spcPct val="100000"/>
              </a:lnSpc>
              <a:buNone/>
            </a:pPr>
            <a:r>
              <a:rPr b="1" lang="en-US" sz="2400" spc="-1" strike="noStrike">
                <a:solidFill>
                  <a:srgbClr val="000000"/>
                </a:solidFill>
                <a:latin typeface="Calibri"/>
              </a:rPr>
              <a:t>eg VIM, Billing software etc.</a:t>
            </a:r>
            <a:endParaRPr b="0" lang="en-IN" sz="2400" spc="-1" strike="noStrike">
              <a:latin typeface="Arial"/>
            </a:endParaRPr>
          </a:p>
        </p:txBody>
      </p:sp>
      <p:sp>
        <p:nvSpPr>
          <p:cNvPr id="150" name="TextBox 22"/>
          <p:cNvSpPr/>
          <p:nvPr/>
        </p:nvSpPr>
        <p:spPr>
          <a:xfrm>
            <a:off x="6639480" y="5869440"/>
            <a:ext cx="5446440" cy="821160"/>
          </a:xfrm>
          <a:prstGeom prst="rect">
            <a:avLst/>
          </a:prstGeom>
          <a:noFill/>
          <a:ln w="0">
            <a:solidFill>
              <a:srgbClr val="002060"/>
            </a:solidFill>
          </a:ln>
        </p:spPr>
        <p:style>
          <a:lnRef idx="0"/>
          <a:fillRef idx="0"/>
          <a:effectRef idx="0"/>
          <a:fontRef idx="minor"/>
        </p:style>
        <p:txBody>
          <a:bodyPr lIns="90000" rIns="90000" tIns="45000" bIns="45000" anchor="t">
            <a:spAutoFit/>
          </a:bodyPr>
          <a:p>
            <a:pPr algn="ctr">
              <a:lnSpc>
                <a:spcPct val="100000"/>
              </a:lnSpc>
              <a:buNone/>
            </a:pPr>
            <a:r>
              <a:rPr b="1" lang="en-US" sz="2400" spc="-1" strike="noStrike">
                <a:solidFill>
                  <a:srgbClr val="000000"/>
                </a:solidFill>
                <a:latin typeface="Calibri"/>
              </a:rPr>
              <a:t>Security techniques to keep the cloud secure</a:t>
            </a:r>
            <a:endParaRPr b="0" lang="en-IN" sz="2400" spc="-1" strike="noStrike">
              <a:latin typeface="Arial"/>
            </a:endParaRPr>
          </a:p>
        </p:txBody>
      </p:sp>
      <p:sp>
        <p:nvSpPr>
          <p:cNvPr id="151" name="Right Arrow 24"/>
          <p:cNvSpPr/>
          <p:nvPr/>
        </p:nvSpPr>
        <p:spPr>
          <a:xfrm>
            <a:off x="5661000" y="2729880"/>
            <a:ext cx="938160" cy="244800"/>
          </a:xfrm>
          <a:prstGeom prst="rightArrow">
            <a:avLst>
              <a:gd name="adj1" fmla="val 50000"/>
              <a:gd name="adj2" fmla="val 50000"/>
            </a:avLst>
          </a:prstGeom>
          <a:solidFill>
            <a:srgbClr val="002060"/>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152" name="Right Arrow 25"/>
          <p:cNvSpPr/>
          <p:nvPr/>
        </p:nvSpPr>
        <p:spPr>
          <a:xfrm>
            <a:off x="6344640" y="1189440"/>
            <a:ext cx="274680" cy="330840"/>
          </a:xfrm>
          <a:prstGeom prst="rightArrow">
            <a:avLst>
              <a:gd name="adj1" fmla="val 50000"/>
              <a:gd name="adj2" fmla="val 50000"/>
            </a:avLst>
          </a:prstGeom>
          <a:solidFill>
            <a:srgbClr val="002060"/>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153" name="Right Arrow 26"/>
          <p:cNvSpPr/>
          <p:nvPr/>
        </p:nvSpPr>
        <p:spPr>
          <a:xfrm>
            <a:off x="6030360" y="4219560"/>
            <a:ext cx="568800" cy="277200"/>
          </a:xfrm>
          <a:prstGeom prst="rightArrow">
            <a:avLst>
              <a:gd name="adj1" fmla="val 50000"/>
              <a:gd name="adj2" fmla="val 50000"/>
            </a:avLst>
          </a:prstGeom>
          <a:solidFill>
            <a:srgbClr val="002060"/>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154" name="Right Arrow 27"/>
          <p:cNvSpPr/>
          <p:nvPr/>
        </p:nvSpPr>
        <p:spPr>
          <a:xfrm>
            <a:off x="5293800" y="6049080"/>
            <a:ext cx="1276200" cy="369000"/>
          </a:xfrm>
          <a:prstGeom prst="rightArrow">
            <a:avLst>
              <a:gd name="adj1" fmla="val 50000"/>
              <a:gd name="adj2" fmla="val 50000"/>
            </a:avLst>
          </a:prstGeom>
          <a:solidFill>
            <a:srgbClr val="002060"/>
          </a:solidFill>
          <a:ln>
            <a:solidFill>
              <a:srgbClr val="43729d"/>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p:nvPr>
        </p:nvSpPr>
        <p:spPr>
          <a:xfrm>
            <a:off x="0" y="616320"/>
            <a:ext cx="12191760" cy="993600"/>
          </a:xfrm>
          <a:prstGeom prst="rect">
            <a:avLst/>
          </a:prstGeom>
          <a:noFill/>
          <a:ln w="0">
            <a:noFill/>
          </a:ln>
        </p:spPr>
        <p:txBody>
          <a:bodyPr anchor="t">
            <a:normAutofit fontScale="78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Readymade environments can be a Java platform , a Hadoop platform , a web server like Apache and database MySQL may come pre-installed, pre-configured etc.</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
        <p:nvSpPr>
          <p:cNvPr id="320" name="PlaceHolder 2"/>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6. READY-MADE ENVIRONMENT</a:t>
            </a:r>
            <a:endParaRPr b="0" lang="en-US" sz="4400" spc="-1" strike="noStrike">
              <a:solidFill>
                <a:srgbClr val="000000"/>
              </a:solidFill>
              <a:latin typeface="Calibri"/>
            </a:endParaRPr>
          </a:p>
        </p:txBody>
      </p:sp>
      <p:sp>
        <p:nvSpPr>
          <p:cNvPr id="321" name="TextBox 4"/>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pic>
        <p:nvPicPr>
          <p:cNvPr id="322" name="Picture 1" descr=""/>
          <p:cNvPicPr/>
          <p:nvPr/>
        </p:nvPicPr>
        <p:blipFill>
          <a:blip r:embed="rId1"/>
          <a:srcRect l="0" t="0" r="35405" b="18144"/>
          <a:stretch/>
        </p:blipFill>
        <p:spPr>
          <a:xfrm>
            <a:off x="293760" y="1831320"/>
            <a:ext cx="7597440" cy="4810320"/>
          </a:xfrm>
          <a:prstGeom prst="rect">
            <a:avLst/>
          </a:prstGeom>
          <a:ln w="0">
            <a:noFill/>
          </a:ln>
        </p:spPr>
      </p:pic>
      <p:sp>
        <p:nvSpPr>
          <p:cNvPr id="323" name="Content Placeholder 2"/>
          <p:cNvSpPr/>
          <p:nvPr/>
        </p:nvSpPr>
        <p:spPr>
          <a:xfrm>
            <a:off x="7891560" y="4492440"/>
            <a:ext cx="4299840" cy="1291680"/>
          </a:xfrm>
          <a:prstGeom prst="rect">
            <a:avLst/>
          </a:prstGeom>
          <a:noFill/>
          <a:ln w="0">
            <a:noFill/>
          </a:ln>
        </p:spPr>
        <p:style>
          <a:lnRef idx="0"/>
          <a:fillRef idx="0"/>
          <a:effectRef idx="0"/>
          <a:fontRef idx="minor"/>
        </p:style>
        <p:txBody>
          <a:bodyPr anchor="t">
            <a:noAutofit/>
          </a:bodyPr>
          <a:p>
            <a:pPr marL="228600" indent="-228600">
              <a:lnSpc>
                <a:spcPct val="90000"/>
              </a:lnSpc>
              <a:spcBef>
                <a:spcPts val="1001"/>
              </a:spcBef>
              <a:buClr>
                <a:srgbClr val="002060"/>
              </a:buClr>
              <a:buFont typeface="Arial"/>
              <a:buChar char="•"/>
            </a:pPr>
            <a:r>
              <a:rPr b="1" lang="en-US" sz="2400" spc="-1" strike="noStrike">
                <a:solidFill>
                  <a:srgbClr val="002060"/>
                </a:solidFill>
                <a:latin typeface="Calibri"/>
              </a:rPr>
              <a:t>A cloud consumer accesses a ready-made environment hosted on a virtual server</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p:nvPr>
        </p:nvSpPr>
        <p:spPr>
          <a:xfrm>
            <a:off x="0" y="616320"/>
            <a:ext cx="12191760" cy="6241320"/>
          </a:xfrm>
          <a:prstGeom prst="rect">
            <a:avLst/>
          </a:prstGeom>
          <a:noFill/>
          <a:ln w="0">
            <a:noFill/>
          </a:ln>
        </p:spPr>
        <p:txBody>
          <a:bodyPr anchor="t">
            <a:normAutofit fontScale="90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ready-made environment mechanism is a defining component of the PaaS cloud delivery model that represents a pre-defined, cloud-based platform comprised of a set of already installed IT resources, ready to be used and customized by a cloud consumer.</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These environments are utilized by cloud consumers to remotely develop and deploy their own services and applications within a cloud. </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Typical ready-made environments include pre-installed IT resources, such as databases, middleware, development tools, and governance tools</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 ready-made environment is generally equipped with a complete software development kit (SDK) that provides cloud consumers with programmatic access to the development technologies that comprise their preferred programming stacks</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sp>
        <p:nvSpPr>
          <p:cNvPr id="325" name="PlaceHolder 2"/>
          <p:cNvSpPr>
            <a:spLocks noGrp="1"/>
          </p:cNvSpPr>
          <p:nvPr>
            <p:ph type="title"/>
          </p:nvPr>
        </p:nvSpPr>
        <p:spPr>
          <a:xfrm>
            <a:off x="0" y="25560"/>
            <a:ext cx="11353320" cy="590400"/>
          </a:xfrm>
          <a:prstGeom prst="rect">
            <a:avLst/>
          </a:prstGeom>
          <a:noFill/>
          <a:ln w="0">
            <a:noFill/>
          </a:ln>
        </p:spPr>
        <p:txBody>
          <a:bodyPr anchor="ctr">
            <a:normAutofit fontScale="82000"/>
          </a:bodyPr>
          <a:p>
            <a:pPr>
              <a:lnSpc>
                <a:spcPct val="90000"/>
              </a:lnSpc>
              <a:buNone/>
            </a:pPr>
            <a:r>
              <a:rPr b="1" lang="en-US" sz="4400" spc="-1" strike="noStrike">
                <a:solidFill>
                  <a:srgbClr val="843c0b"/>
                </a:solidFill>
                <a:latin typeface="Calibri Light"/>
              </a:rPr>
              <a:t>6. READY-MADE ENVIRONMENT</a:t>
            </a:r>
            <a:endParaRPr b="0" lang="en-US" sz="4400" spc="-1" strike="noStrike">
              <a:solidFill>
                <a:srgbClr val="000000"/>
              </a:solidFill>
              <a:latin typeface="Calibri"/>
            </a:endParaRPr>
          </a:p>
        </p:txBody>
      </p:sp>
      <p:sp>
        <p:nvSpPr>
          <p:cNvPr id="326" name="TextBox 4"/>
          <p:cNvSpPr/>
          <p:nvPr/>
        </p:nvSpPr>
        <p:spPr>
          <a:xfrm>
            <a:off x="7845120" y="25560"/>
            <a:ext cx="4740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INFRASTRUCTURE MECHANISMS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Rectangle 1"/>
          <p:cNvSpPr/>
          <p:nvPr/>
        </p:nvSpPr>
        <p:spPr>
          <a:xfrm>
            <a:off x="4288680" y="2967480"/>
            <a:ext cx="3614400" cy="914040"/>
          </a:xfrm>
          <a:prstGeom prst="rect">
            <a:avLst/>
          </a:prstGeom>
          <a:noFill/>
          <a:ln w="0">
            <a:noFill/>
          </a:ln>
        </p:spPr>
        <p:style>
          <a:lnRef idx="0"/>
          <a:fillRef idx="0"/>
          <a:effectRef idx="0"/>
          <a:fontRef idx="minor"/>
        </p:style>
        <p:txBody>
          <a:bodyPr wrap="none" anchor="t">
            <a:spAutoFit/>
          </a:bodyPr>
          <a:p>
            <a:pPr algn="ctr">
              <a:lnSpc>
                <a:spcPct val="100000"/>
              </a:lnSpc>
              <a:buNone/>
            </a:pPr>
            <a:r>
              <a:rPr b="0" lang="en-US" sz="5400" spc="-1" strike="noStrike">
                <a:solidFill>
                  <a:srgbClr val="000000"/>
                </a:solidFill>
                <a:latin typeface="Calibri"/>
              </a:rPr>
              <a:t>thank you</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Box 5"/>
          <p:cNvSpPr/>
          <p:nvPr/>
        </p:nvSpPr>
        <p:spPr>
          <a:xfrm>
            <a:off x="0" y="51840"/>
            <a:ext cx="12191760" cy="455400"/>
          </a:xfrm>
          <a:prstGeom prst="rect">
            <a:avLst/>
          </a:prstGeom>
          <a:solidFill>
            <a:schemeClr val="accent4">
              <a:lumMod val="20000"/>
              <a:lumOff val="80000"/>
            </a:schemeClr>
          </a:solidFill>
          <a:ln w="0">
            <a:solidFill>
              <a:srgbClr val="000000"/>
            </a:solidFill>
          </a:ln>
        </p:spPr>
        <p:style>
          <a:lnRef idx="0"/>
          <a:fillRef idx="0"/>
          <a:effectRef idx="0"/>
          <a:fontRef idx="minor"/>
        </p:style>
        <p:txBody>
          <a:bodyPr lIns="90000" rIns="90000" tIns="45000" bIns="45000" anchor="t">
            <a:spAutoFit/>
          </a:bodyPr>
          <a:p>
            <a:pPr algn="ctr">
              <a:lnSpc>
                <a:spcPct val="100000"/>
              </a:lnSpc>
              <a:buNone/>
            </a:pPr>
            <a:r>
              <a:rPr b="1" lang="en-US" sz="2400" spc="-1" strike="noStrike">
                <a:solidFill>
                  <a:srgbClr val="000000"/>
                </a:solidFill>
                <a:latin typeface="Calibri"/>
              </a:rPr>
              <a:t>CLOUD COMPUTING MECHANISMS</a:t>
            </a:r>
            <a:endParaRPr b="0" lang="en-IN" sz="2400" spc="-1" strike="noStrike">
              <a:latin typeface="Arial"/>
            </a:endParaRPr>
          </a:p>
        </p:txBody>
      </p:sp>
      <p:sp>
        <p:nvSpPr>
          <p:cNvPr id="156" name="TextBox 6"/>
          <p:cNvSpPr/>
          <p:nvPr/>
        </p:nvSpPr>
        <p:spPr>
          <a:xfrm>
            <a:off x="278280" y="860400"/>
            <a:ext cx="4015080" cy="638280"/>
          </a:xfrm>
          <a:prstGeom prst="rect">
            <a:avLst/>
          </a:prstGeom>
          <a:solidFill>
            <a:schemeClr val="accent4">
              <a:lumMod val="20000"/>
              <a:lumOff val="80000"/>
            </a:schemeClr>
          </a:solidFill>
          <a:ln w="0">
            <a:solidFill>
              <a:srgbClr val="000000"/>
            </a:solid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CLOUD INFRASTRUCTURE MECHANISMS</a:t>
            </a:r>
            <a:endParaRPr b="0" lang="en-IN" sz="1800" spc="-1" strike="noStrike">
              <a:latin typeface="Arial"/>
            </a:endParaRPr>
          </a:p>
        </p:txBody>
      </p:sp>
      <p:sp>
        <p:nvSpPr>
          <p:cNvPr id="157" name="TextBox 7"/>
          <p:cNvSpPr/>
          <p:nvPr/>
        </p:nvSpPr>
        <p:spPr>
          <a:xfrm>
            <a:off x="278280" y="3333600"/>
            <a:ext cx="4015080" cy="638280"/>
          </a:xfrm>
          <a:prstGeom prst="rect">
            <a:avLst/>
          </a:prstGeom>
          <a:solidFill>
            <a:schemeClr val="accent4">
              <a:lumMod val="20000"/>
              <a:lumOff val="80000"/>
            </a:schemeClr>
          </a:solidFill>
          <a:ln w="0">
            <a:solidFill>
              <a:srgbClr val="000000"/>
            </a:solid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SPECIALIZED CLOUD MECHANISMS</a:t>
            </a:r>
            <a:endParaRPr b="0" lang="en-IN" sz="1800" spc="-1" strike="noStrike">
              <a:latin typeface="Arial"/>
            </a:endParaRPr>
          </a:p>
        </p:txBody>
      </p:sp>
      <p:sp>
        <p:nvSpPr>
          <p:cNvPr id="158" name="TextBox 8"/>
          <p:cNvSpPr/>
          <p:nvPr/>
        </p:nvSpPr>
        <p:spPr>
          <a:xfrm>
            <a:off x="7131600" y="860400"/>
            <a:ext cx="4812480" cy="363960"/>
          </a:xfrm>
          <a:prstGeom prst="rect">
            <a:avLst/>
          </a:prstGeom>
          <a:solidFill>
            <a:schemeClr val="accent4">
              <a:lumMod val="20000"/>
              <a:lumOff val="80000"/>
            </a:schemeClr>
          </a:solidFill>
          <a:ln w="0">
            <a:solidFill>
              <a:srgbClr val="000000"/>
            </a:solid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rPr>
              <a:t>CLOUD MANAGEMENT MECHANISMS</a:t>
            </a:r>
            <a:endParaRPr b="0" lang="en-IN" sz="1800" spc="-1" strike="noStrike">
              <a:latin typeface="Arial"/>
            </a:endParaRPr>
          </a:p>
        </p:txBody>
      </p:sp>
      <p:sp>
        <p:nvSpPr>
          <p:cNvPr id="159" name="TextBox 9"/>
          <p:cNvSpPr/>
          <p:nvPr/>
        </p:nvSpPr>
        <p:spPr>
          <a:xfrm>
            <a:off x="7687800" y="3364560"/>
            <a:ext cx="3779280" cy="638280"/>
          </a:xfrm>
          <a:prstGeom prst="rect">
            <a:avLst/>
          </a:prstGeom>
          <a:solidFill>
            <a:schemeClr val="accent4">
              <a:lumMod val="20000"/>
              <a:lumOff val="80000"/>
            </a:schemeClr>
          </a:solidFill>
          <a:ln w="0">
            <a:solidFill>
              <a:srgbClr val="000000"/>
            </a:solid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CLOUD SECURITY MECHANISMS</a:t>
            </a:r>
            <a:endParaRPr b="0" lang="en-IN" sz="1800" spc="-1" strike="noStrike">
              <a:latin typeface="Arial"/>
            </a:endParaRPr>
          </a:p>
        </p:txBody>
      </p:sp>
      <p:sp>
        <p:nvSpPr>
          <p:cNvPr id="160" name="TextBox 19"/>
          <p:cNvSpPr/>
          <p:nvPr/>
        </p:nvSpPr>
        <p:spPr>
          <a:xfrm>
            <a:off x="288360" y="1248840"/>
            <a:ext cx="4005000" cy="1735560"/>
          </a:xfrm>
          <a:prstGeom prst="rect">
            <a:avLst/>
          </a:prstGeom>
          <a:solidFill>
            <a:schemeClr val="accent4">
              <a:lumMod val="40000"/>
              <a:lumOff val="60000"/>
            </a:schemeClr>
          </a:solidFill>
          <a:ln w="0">
            <a:solidFill>
              <a:srgbClr val="002060"/>
            </a:solidFill>
          </a:ln>
        </p:spPr>
        <p:style>
          <a:lnRef idx="0"/>
          <a:fillRef idx="0"/>
          <a:effectRef idx="0"/>
          <a:fontRef idx="minor"/>
        </p:style>
        <p:txBody>
          <a:bodyPr lIns="90000" rIns="90000" tIns="45000" bIns="45000" anchor="t">
            <a:spAutoFit/>
          </a:bodyPr>
          <a:p>
            <a:pPr marL="343080" indent="-343080">
              <a:lnSpc>
                <a:spcPct val="100000"/>
              </a:lnSpc>
              <a:buClr>
                <a:srgbClr val="002060"/>
              </a:buClr>
              <a:buFont typeface="Calibri Light"/>
              <a:buAutoNum type="arabicPeriod"/>
            </a:pPr>
            <a:r>
              <a:rPr b="1" lang="en-US" sz="1800" spc="-1" strike="noStrike">
                <a:solidFill>
                  <a:srgbClr val="002060"/>
                </a:solidFill>
                <a:latin typeface="Calibri"/>
              </a:rPr>
              <a:t>Logical Network Perimeter</a:t>
            </a:r>
            <a:endParaRPr b="0" lang="en-IN" sz="1800" spc="-1" strike="noStrike">
              <a:latin typeface="Arial"/>
            </a:endParaRPr>
          </a:p>
          <a:p>
            <a:pPr marL="343080" indent="-343080">
              <a:lnSpc>
                <a:spcPct val="100000"/>
              </a:lnSpc>
              <a:buClr>
                <a:srgbClr val="002060"/>
              </a:buClr>
              <a:buFont typeface="Calibri Light"/>
              <a:buAutoNum type="arabicPeriod"/>
            </a:pPr>
            <a:r>
              <a:rPr b="1" lang="en-US" sz="1800" spc="-1" strike="noStrike">
                <a:solidFill>
                  <a:srgbClr val="002060"/>
                </a:solidFill>
                <a:latin typeface="Calibri"/>
              </a:rPr>
              <a:t>Virtual Server</a:t>
            </a:r>
            <a:endParaRPr b="0" lang="en-IN" sz="1800" spc="-1" strike="noStrike">
              <a:latin typeface="Arial"/>
            </a:endParaRPr>
          </a:p>
          <a:p>
            <a:pPr marL="343080" indent="-343080">
              <a:lnSpc>
                <a:spcPct val="100000"/>
              </a:lnSpc>
              <a:buClr>
                <a:srgbClr val="002060"/>
              </a:buClr>
              <a:buFont typeface="Calibri Light"/>
              <a:buAutoNum type="arabicPeriod"/>
            </a:pPr>
            <a:r>
              <a:rPr b="1" lang="en-US" sz="1800" spc="-1" strike="noStrike">
                <a:solidFill>
                  <a:srgbClr val="002060"/>
                </a:solidFill>
                <a:latin typeface="Calibri"/>
              </a:rPr>
              <a:t>Cloud Storage Device</a:t>
            </a:r>
            <a:endParaRPr b="0" lang="en-IN" sz="1800" spc="-1" strike="noStrike">
              <a:latin typeface="Arial"/>
            </a:endParaRPr>
          </a:p>
          <a:p>
            <a:pPr marL="343080" indent="-343080">
              <a:lnSpc>
                <a:spcPct val="100000"/>
              </a:lnSpc>
              <a:buClr>
                <a:srgbClr val="002060"/>
              </a:buClr>
              <a:buFont typeface="Calibri Light"/>
              <a:buAutoNum type="arabicPeriod"/>
            </a:pPr>
            <a:r>
              <a:rPr b="1" lang="en-US" sz="1800" spc="-1" strike="noStrike">
                <a:solidFill>
                  <a:srgbClr val="002060"/>
                </a:solidFill>
                <a:latin typeface="Calibri"/>
              </a:rPr>
              <a:t>Cloud Usage Monitor</a:t>
            </a:r>
            <a:endParaRPr b="0" lang="en-IN" sz="1800" spc="-1" strike="noStrike">
              <a:latin typeface="Arial"/>
            </a:endParaRPr>
          </a:p>
          <a:p>
            <a:pPr marL="343080" indent="-343080">
              <a:lnSpc>
                <a:spcPct val="100000"/>
              </a:lnSpc>
              <a:buClr>
                <a:srgbClr val="002060"/>
              </a:buClr>
              <a:buFont typeface="Calibri Light"/>
              <a:buAutoNum type="arabicPeriod"/>
            </a:pPr>
            <a:r>
              <a:rPr b="1" lang="en-US" sz="1800" spc="-1" strike="noStrike">
                <a:solidFill>
                  <a:srgbClr val="002060"/>
                </a:solidFill>
                <a:latin typeface="Calibri"/>
              </a:rPr>
              <a:t>Resource Replication </a:t>
            </a:r>
            <a:endParaRPr b="0" lang="en-IN" sz="1800" spc="-1" strike="noStrike">
              <a:latin typeface="Arial"/>
            </a:endParaRPr>
          </a:p>
          <a:p>
            <a:pPr marL="343080" indent="-343080">
              <a:lnSpc>
                <a:spcPct val="100000"/>
              </a:lnSpc>
              <a:buClr>
                <a:srgbClr val="002060"/>
              </a:buClr>
              <a:buFont typeface="Calibri Light"/>
              <a:buAutoNum type="arabicPeriod"/>
            </a:pPr>
            <a:r>
              <a:rPr b="1" lang="en-US" sz="1800" spc="-1" strike="noStrike">
                <a:solidFill>
                  <a:srgbClr val="002060"/>
                </a:solidFill>
                <a:latin typeface="Calibri"/>
              </a:rPr>
              <a:t>Ready-Made Environment</a:t>
            </a:r>
            <a:endParaRPr b="0" lang="en-IN" sz="1800" spc="-1" strike="noStrike">
              <a:latin typeface="Arial"/>
            </a:endParaRPr>
          </a:p>
        </p:txBody>
      </p:sp>
      <p:sp>
        <p:nvSpPr>
          <p:cNvPr id="161" name="TextBox 23"/>
          <p:cNvSpPr/>
          <p:nvPr/>
        </p:nvSpPr>
        <p:spPr>
          <a:xfrm>
            <a:off x="278280" y="3722040"/>
            <a:ext cx="4015080" cy="3381480"/>
          </a:xfrm>
          <a:prstGeom prst="rect">
            <a:avLst/>
          </a:prstGeom>
          <a:solidFill>
            <a:schemeClr val="accent4">
              <a:lumMod val="40000"/>
              <a:lumOff val="60000"/>
            </a:schemeClr>
          </a:solidFill>
          <a:ln w="0">
            <a:solidFill>
              <a:srgbClr val="002060"/>
            </a:solidFill>
          </a:ln>
        </p:spPr>
        <p:style>
          <a:lnRef idx="0"/>
          <a:fillRef idx="0"/>
          <a:effectRef idx="0"/>
          <a:fontRef idx="minor"/>
        </p:style>
        <p:txBody>
          <a:bodyPr lIns="90000" rIns="90000" tIns="45000" bIns="45000" anchor="t">
            <a:spAutoFit/>
          </a:bodyPr>
          <a:p>
            <a:pPr marL="399960" indent="-399960">
              <a:lnSpc>
                <a:spcPct val="100000"/>
              </a:lnSpc>
              <a:buClr>
                <a:srgbClr val="002060"/>
              </a:buClr>
              <a:buFont typeface="Calibri Light"/>
              <a:buAutoNum type="arabicPeriod" startAt="7"/>
            </a:pPr>
            <a:r>
              <a:rPr b="1" lang="en-US" sz="1800" spc="-1" strike="noStrike">
                <a:solidFill>
                  <a:srgbClr val="002060"/>
                </a:solidFill>
                <a:latin typeface="Calibri"/>
              </a:rPr>
              <a:t>Automated Scaling Listener</a:t>
            </a:r>
            <a:endParaRPr b="0" lang="en-IN" sz="1800" spc="-1" strike="noStrike">
              <a:latin typeface="Arial"/>
            </a:endParaRPr>
          </a:p>
          <a:p>
            <a:pPr marL="399960" indent="-399960">
              <a:lnSpc>
                <a:spcPct val="100000"/>
              </a:lnSpc>
              <a:buClr>
                <a:srgbClr val="002060"/>
              </a:buClr>
              <a:buFont typeface="Calibri Light"/>
              <a:buAutoNum type="arabicPeriod" startAt="7"/>
            </a:pPr>
            <a:r>
              <a:rPr b="1" lang="en-US" sz="1800" spc="-1" strike="noStrike">
                <a:solidFill>
                  <a:srgbClr val="002060"/>
                </a:solidFill>
                <a:latin typeface="Calibri"/>
              </a:rPr>
              <a:t>Load Balancer</a:t>
            </a:r>
            <a:endParaRPr b="0" lang="en-IN" sz="1800" spc="-1" strike="noStrike">
              <a:latin typeface="Arial"/>
            </a:endParaRPr>
          </a:p>
          <a:p>
            <a:pPr marL="399960" indent="-399960">
              <a:lnSpc>
                <a:spcPct val="100000"/>
              </a:lnSpc>
              <a:buClr>
                <a:srgbClr val="002060"/>
              </a:buClr>
              <a:buFont typeface="Calibri Light"/>
              <a:buAutoNum type="arabicPeriod" startAt="7"/>
            </a:pPr>
            <a:r>
              <a:rPr b="1" lang="en-US" sz="1800" spc="-1" strike="noStrike">
                <a:solidFill>
                  <a:srgbClr val="002060"/>
                </a:solidFill>
                <a:latin typeface="Calibri"/>
              </a:rPr>
              <a:t>SLA Monitor</a:t>
            </a:r>
            <a:endParaRPr b="0" lang="en-IN" sz="1800" spc="-1" strike="noStrike">
              <a:latin typeface="Arial"/>
            </a:endParaRPr>
          </a:p>
          <a:p>
            <a:pPr marL="399960" indent="-399960">
              <a:lnSpc>
                <a:spcPct val="100000"/>
              </a:lnSpc>
              <a:buClr>
                <a:srgbClr val="002060"/>
              </a:buClr>
              <a:buFont typeface="Calibri Light"/>
              <a:buAutoNum type="arabicPeriod" startAt="7"/>
            </a:pPr>
            <a:r>
              <a:rPr b="1" lang="en-US" sz="1800" spc="-1" strike="noStrike">
                <a:solidFill>
                  <a:srgbClr val="002060"/>
                </a:solidFill>
                <a:latin typeface="Calibri"/>
              </a:rPr>
              <a:t>Pay-Per-Use Monitor</a:t>
            </a:r>
            <a:endParaRPr b="0" lang="en-IN" sz="1800" spc="-1" strike="noStrike">
              <a:latin typeface="Arial"/>
            </a:endParaRPr>
          </a:p>
          <a:p>
            <a:pPr marL="399960" indent="-399960">
              <a:lnSpc>
                <a:spcPct val="100000"/>
              </a:lnSpc>
              <a:buClr>
                <a:srgbClr val="002060"/>
              </a:buClr>
              <a:buFont typeface="Calibri Light"/>
              <a:buAutoNum type="arabicPeriod" startAt="7"/>
            </a:pPr>
            <a:r>
              <a:rPr b="1" lang="en-US" sz="1800" spc="-1" strike="noStrike">
                <a:solidFill>
                  <a:srgbClr val="002060"/>
                </a:solidFill>
                <a:latin typeface="Calibri"/>
              </a:rPr>
              <a:t>Audit Monitor</a:t>
            </a:r>
            <a:endParaRPr b="0" lang="en-IN" sz="1800" spc="-1" strike="noStrike">
              <a:latin typeface="Arial"/>
            </a:endParaRPr>
          </a:p>
          <a:p>
            <a:pPr marL="399960" indent="-399960">
              <a:lnSpc>
                <a:spcPct val="100000"/>
              </a:lnSpc>
              <a:buClr>
                <a:srgbClr val="002060"/>
              </a:buClr>
              <a:buFont typeface="Calibri Light"/>
              <a:buAutoNum type="arabicPeriod" startAt="7"/>
            </a:pPr>
            <a:r>
              <a:rPr b="1" lang="en-US" sz="1800" spc="-1" strike="noStrike">
                <a:solidFill>
                  <a:srgbClr val="002060"/>
                </a:solidFill>
                <a:latin typeface="Calibri"/>
              </a:rPr>
              <a:t>Failover System</a:t>
            </a:r>
            <a:endParaRPr b="0" lang="en-IN" sz="1800" spc="-1" strike="noStrike">
              <a:latin typeface="Arial"/>
            </a:endParaRPr>
          </a:p>
          <a:p>
            <a:pPr marL="399960" indent="-399960">
              <a:lnSpc>
                <a:spcPct val="100000"/>
              </a:lnSpc>
              <a:buClr>
                <a:srgbClr val="002060"/>
              </a:buClr>
              <a:buFont typeface="Calibri Light"/>
              <a:buAutoNum type="arabicPeriod" startAt="7"/>
            </a:pPr>
            <a:r>
              <a:rPr b="1" lang="en-US" sz="1800" spc="-1" strike="noStrike">
                <a:solidFill>
                  <a:srgbClr val="002060"/>
                </a:solidFill>
                <a:latin typeface="Calibri"/>
              </a:rPr>
              <a:t>Hypervisor</a:t>
            </a:r>
            <a:endParaRPr b="0" lang="en-IN" sz="1800" spc="-1" strike="noStrike">
              <a:latin typeface="Arial"/>
            </a:endParaRPr>
          </a:p>
          <a:p>
            <a:pPr marL="399960" indent="-399960">
              <a:lnSpc>
                <a:spcPct val="100000"/>
              </a:lnSpc>
              <a:buClr>
                <a:srgbClr val="002060"/>
              </a:buClr>
              <a:buFont typeface="Calibri Light"/>
              <a:buAutoNum type="arabicPeriod" startAt="7"/>
            </a:pPr>
            <a:r>
              <a:rPr b="1" lang="en-US" sz="1800" spc="-1" strike="noStrike">
                <a:solidFill>
                  <a:srgbClr val="002060"/>
                </a:solidFill>
                <a:latin typeface="Calibri"/>
              </a:rPr>
              <a:t>Resource Cluster</a:t>
            </a:r>
            <a:endParaRPr b="0" lang="en-IN" sz="1800" spc="-1" strike="noStrike">
              <a:latin typeface="Arial"/>
            </a:endParaRPr>
          </a:p>
          <a:p>
            <a:pPr marL="399960" indent="-399960">
              <a:lnSpc>
                <a:spcPct val="100000"/>
              </a:lnSpc>
              <a:buClr>
                <a:srgbClr val="002060"/>
              </a:buClr>
              <a:buFont typeface="Calibri Light"/>
              <a:buAutoNum type="arabicPeriod" startAt="7"/>
            </a:pPr>
            <a:r>
              <a:rPr b="1" lang="en-US" sz="1800" spc="-1" strike="noStrike">
                <a:solidFill>
                  <a:srgbClr val="002060"/>
                </a:solidFill>
                <a:latin typeface="Calibri"/>
              </a:rPr>
              <a:t>Multi-Device Broker</a:t>
            </a:r>
            <a:endParaRPr b="0" lang="en-IN" sz="1800" spc="-1" strike="noStrike">
              <a:latin typeface="Arial"/>
            </a:endParaRPr>
          </a:p>
          <a:p>
            <a:pPr marL="399960" indent="-399960">
              <a:lnSpc>
                <a:spcPct val="100000"/>
              </a:lnSpc>
              <a:buClr>
                <a:srgbClr val="002060"/>
              </a:buClr>
              <a:buFont typeface="Calibri Light"/>
              <a:buAutoNum type="arabicPeriod" startAt="7"/>
            </a:pPr>
            <a:r>
              <a:rPr b="1" lang="en-US" sz="1800" spc="-1" strike="noStrike">
                <a:solidFill>
                  <a:srgbClr val="002060"/>
                </a:solidFill>
                <a:latin typeface="Calibri"/>
              </a:rPr>
              <a:t>State Management Database</a:t>
            </a:r>
            <a:endParaRPr b="0" lang="en-IN" sz="1800" spc="-1" strike="noStrike">
              <a:latin typeface="Arial"/>
            </a:endParaRPr>
          </a:p>
        </p:txBody>
      </p:sp>
      <p:sp>
        <p:nvSpPr>
          <p:cNvPr id="162" name="TextBox 28"/>
          <p:cNvSpPr/>
          <p:nvPr/>
        </p:nvSpPr>
        <p:spPr>
          <a:xfrm>
            <a:off x="7648200" y="1248840"/>
            <a:ext cx="3779280" cy="2284200"/>
          </a:xfrm>
          <a:prstGeom prst="rect">
            <a:avLst/>
          </a:prstGeom>
          <a:solidFill>
            <a:schemeClr val="accent4">
              <a:lumMod val="40000"/>
              <a:lumOff val="60000"/>
            </a:schemeClr>
          </a:solidFill>
          <a:ln w="0">
            <a:solidFill>
              <a:srgbClr val="002060"/>
            </a:solidFill>
          </a:ln>
        </p:spPr>
        <p:style>
          <a:lnRef idx="0"/>
          <a:fillRef idx="0"/>
          <a:effectRef idx="0"/>
          <a:fontRef idx="minor"/>
        </p:style>
        <p:txBody>
          <a:bodyPr lIns="90000" rIns="90000" tIns="45000" bIns="45000" anchor="t">
            <a:spAutoFit/>
          </a:bodyPr>
          <a:p>
            <a:pPr marL="343080" indent="-343080">
              <a:lnSpc>
                <a:spcPct val="100000"/>
              </a:lnSpc>
              <a:buClr>
                <a:srgbClr val="002060"/>
              </a:buClr>
              <a:buFont typeface="Calibri Light"/>
              <a:buAutoNum type="arabicPeriod" startAt="17"/>
            </a:pPr>
            <a:r>
              <a:rPr b="1" lang="en-US" sz="1800" spc="-1" strike="noStrike">
                <a:solidFill>
                  <a:srgbClr val="002060"/>
                </a:solidFill>
                <a:latin typeface="Calibri"/>
              </a:rPr>
              <a:t>Remote Administration System</a:t>
            </a:r>
            <a:endParaRPr b="0" lang="en-IN" sz="1800" spc="-1" strike="noStrike">
              <a:latin typeface="Arial"/>
            </a:endParaRPr>
          </a:p>
          <a:p>
            <a:pPr marL="343080" indent="-343080">
              <a:lnSpc>
                <a:spcPct val="100000"/>
              </a:lnSpc>
              <a:buClr>
                <a:srgbClr val="002060"/>
              </a:buClr>
              <a:buFont typeface="Calibri Light"/>
              <a:buAutoNum type="arabicPeriod" startAt="17"/>
            </a:pPr>
            <a:r>
              <a:rPr b="1" lang="en-US" sz="1800" spc="-1" strike="noStrike">
                <a:solidFill>
                  <a:srgbClr val="002060"/>
                </a:solidFill>
                <a:latin typeface="Calibri"/>
              </a:rPr>
              <a:t>Resource Management System</a:t>
            </a:r>
            <a:endParaRPr b="0" lang="en-IN" sz="1800" spc="-1" strike="noStrike">
              <a:latin typeface="Arial"/>
            </a:endParaRPr>
          </a:p>
          <a:p>
            <a:pPr marL="343080" indent="-343080">
              <a:lnSpc>
                <a:spcPct val="100000"/>
              </a:lnSpc>
              <a:buClr>
                <a:srgbClr val="002060"/>
              </a:buClr>
              <a:buFont typeface="Calibri Light"/>
              <a:buAutoNum type="arabicPeriod" startAt="17"/>
            </a:pPr>
            <a:r>
              <a:rPr b="1" lang="en-US" sz="1800" spc="-1" strike="noStrike">
                <a:solidFill>
                  <a:srgbClr val="002060"/>
                </a:solidFill>
                <a:latin typeface="Calibri"/>
              </a:rPr>
              <a:t>SLA Management System</a:t>
            </a:r>
            <a:endParaRPr b="0" lang="en-IN" sz="1800" spc="-1" strike="noStrike">
              <a:latin typeface="Arial"/>
            </a:endParaRPr>
          </a:p>
          <a:p>
            <a:pPr marL="343080" indent="-343080">
              <a:lnSpc>
                <a:spcPct val="100000"/>
              </a:lnSpc>
              <a:buClr>
                <a:srgbClr val="002060"/>
              </a:buClr>
              <a:buFont typeface="Calibri Light"/>
              <a:buAutoNum type="arabicPeriod" startAt="17"/>
            </a:pPr>
            <a:r>
              <a:rPr b="1" lang="en-US" sz="1800" spc="-1" strike="noStrike">
                <a:solidFill>
                  <a:srgbClr val="002060"/>
                </a:solidFill>
                <a:latin typeface="Calibri"/>
              </a:rPr>
              <a:t>Billing Management System</a:t>
            </a:r>
            <a:endParaRPr b="0" lang="en-IN" sz="1800" spc="-1" strike="noStrike">
              <a:latin typeface="Arial"/>
            </a:endParaRPr>
          </a:p>
        </p:txBody>
      </p:sp>
      <p:sp>
        <p:nvSpPr>
          <p:cNvPr id="163" name="TextBox 29"/>
          <p:cNvSpPr/>
          <p:nvPr/>
        </p:nvSpPr>
        <p:spPr>
          <a:xfrm>
            <a:off x="7687800" y="3733920"/>
            <a:ext cx="3779280" cy="3107160"/>
          </a:xfrm>
          <a:prstGeom prst="rect">
            <a:avLst/>
          </a:prstGeom>
          <a:solidFill>
            <a:schemeClr val="accent4">
              <a:lumMod val="40000"/>
              <a:lumOff val="60000"/>
            </a:schemeClr>
          </a:solidFill>
          <a:ln w="0">
            <a:solidFill>
              <a:srgbClr val="002060"/>
            </a:solidFill>
          </a:ln>
        </p:spPr>
        <p:style>
          <a:lnRef idx="0"/>
          <a:fillRef idx="0"/>
          <a:effectRef idx="0"/>
          <a:fontRef idx="minor"/>
        </p:style>
        <p:txBody>
          <a:bodyPr lIns="90000" rIns="90000" tIns="45000" bIns="45000" anchor="t">
            <a:spAutoFit/>
          </a:bodyPr>
          <a:p>
            <a:pPr marL="343080" indent="-343080">
              <a:lnSpc>
                <a:spcPct val="100000"/>
              </a:lnSpc>
              <a:buClr>
                <a:srgbClr val="002060"/>
              </a:buClr>
              <a:buFont typeface="Calibri Light"/>
              <a:buAutoNum type="arabicPeriod" startAt="21"/>
            </a:pPr>
            <a:r>
              <a:rPr b="1" lang="en-US" sz="1800" spc="-1" strike="noStrike">
                <a:solidFill>
                  <a:srgbClr val="002060"/>
                </a:solidFill>
                <a:latin typeface="Calibri"/>
              </a:rPr>
              <a:t>Encryption</a:t>
            </a:r>
            <a:endParaRPr b="0" lang="en-IN" sz="1800" spc="-1" strike="noStrike">
              <a:latin typeface="Arial"/>
            </a:endParaRPr>
          </a:p>
          <a:p>
            <a:pPr marL="343080" indent="-343080">
              <a:lnSpc>
                <a:spcPct val="100000"/>
              </a:lnSpc>
              <a:buClr>
                <a:srgbClr val="002060"/>
              </a:buClr>
              <a:buFont typeface="Calibri Light"/>
              <a:buAutoNum type="arabicPeriod" startAt="21"/>
            </a:pPr>
            <a:r>
              <a:rPr b="1" lang="en-US" sz="1800" spc="-1" strike="noStrike">
                <a:solidFill>
                  <a:srgbClr val="002060"/>
                </a:solidFill>
                <a:latin typeface="Calibri"/>
              </a:rPr>
              <a:t>Hashing</a:t>
            </a:r>
            <a:endParaRPr b="0" lang="en-IN" sz="1800" spc="-1" strike="noStrike">
              <a:latin typeface="Arial"/>
            </a:endParaRPr>
          </a:p>
          <a:p>
            <a:pPr marL="343080" indent="-343080">
              <a:lnSpc>
                <a:spcPct val="100000"/>
              </a:lnSpc>
              <a:buClr>
                <a:srgbClr val="002060"/>
              </a:buClr>
              <a:buFont typeface="Calibri Light"/>
              <a:buAutoNum type="arabicPeriod" startAt="21"/>
            </a:pPr>
            <a:r>
              <a:rPr b="1" lang="en-US" sz="1800" spc="-1" strike="noStrike">
                <a:solidFill>
                  <a:srgbClr val="002060"/>
                </a:solidFill>
                <a:latin typeface="Calibri"/>
              </a:rPr>
              <a:t>Digital Signature</a:t>
            </a:r>
            <a:endParaRPr b="0" lang="en-IN" sz="1800" spc="-1" strike="noStrike">
              <a:latin typeface="Arial"/>
            </a:endParaRPr>
          </a:p>
          <a:p>
            <a:pPr marL="343080" indent="-343080">
              <a:lnSpc>
                <a:spcPct val="100000"/>
              </a:lnSpc>
              <a:buClr>
                <a:srgbClr val="002060"/>
              </a:buClr>
              <a:buFont typeface="Calibri Light"/>
              <a:buAutoNum type="arabicPeriod" startAt="21"/>
            </a:pPr>
            <a:r>
              <a:rPr b="1" lang="en-US" sz="1800" spc="-1" strike="noStrike">
                <a:solidFill>
                  <a:srgbClr val="002060"/>
                </a:solidFill>
                <a:latin typeface="Calibri"/>
              </a:rPr>
              <a:t>Public Key Infrastructure</a:t>
            </a:r>
            <a:endParaRPr b="0" lang="en-IN" sz="1800" spc="-1" strike="noStrike">
              <a:latin typeface="Arial"/>
            </a:endParaRPr>
          </a:p>
          <a:p>
            <a:pPr marL="343080" indent="-343080">
              <a:lnSpc>
                <a:spcPct val="100000"/>
              </a:lnSpc>
              <a:buClr>
                <a:srgbClr val="002060"/>
              </a:buClr>
              <a:buFont typeface="Calibri Light"/>
              <a:buAutoNum type="arabicPeriod" startAt="21"/>
            </a:pPr>
            <a:r>
              <a:rPr b="1" lang="en-US" sz="1800" spc="-1" strike="noStrike">
                <a:solidFill>
                  <a:srgbClr val="002060"/>
                </a:solidFill>
                <a:latin typeface="Calibri"/>
              </a:rPr>
              <a:t>Identity and Access Management</a:t>
            </a:r>
            <a:endParaRPr b="0" lang="en-IN" sz="1800" spc="-1" strike="noStrike">
              <a:latin typeface="Arial"/>
            </a:endParaRPr>
          </a:p>
          <a:p>
            <a:pPr marL="343080" indent="-343080">
              <a:lnSpc>
                <a:spcPct val="100000"/>
              </a:lnSpc>
              <a:buClr>
                <a:srgbClr val="002060"/>
              </a:buClr>
              <a:buFont typeface="Calibri Light"/>
              <a:buAutoNum type="arabicPeriod" startAt="21"/>
            </a:pPr>
            <a:r>
              <a:rPr b="1" lang="en-US" sz="1800" spc="-1" strike="noStrike">
                <a:solidFill>
                  <a:srgbClr val="002060"/>
                </a:solidFill>
                <a:latin typeface="Calibri"/>
              </a:rPr>
              <a:t>Single Sign-on</a:t>
            </a:r>
            <a:endParaRPr b="0" lang="en-IN" sz="1800" spc="-1" strike="noStrike">
              <a:latin typeface="Arial"/>
            </a:endParaRPr>
          </a:p>
          <a:p>
            <a:pPr marL="343080" indent="-343080">
              <a:lnSpc>
                <a:spcPct val="100000"/>
              </a:lnSpc>
              <a:buClr>
                <a:srgbClr val="002060"/>
              </a:buClr>
              <a:buFont typeface="Calibri Light"/>
              <a:buAutoNum type="arabicPeriod" startAt="21"/>
            </a:pPr>
            <a:r>
              <a:rPr b="1" lang="en-US" sz="1800" spc="-1" strike="noStrike">
                <a:solidFill>
                  <a:srgbClr val="002060"/>
                </a:solidFill>
                <a:latin typeface="Calibri"/>
              </a:rPr>
              <a:t>Cloud Security Groups</a:t>
            </a:r>
            <a:endParaRPr b="0" lang="en-IN" sz="1800" spc="-1" strike="noStrike">
              <a:latin typeface="Arial"/>
            </a:endParaRPr>
          </a:p>
          <a:p>
            <a:pPr marL="343080" indent="-343080">
              <a:lnSpc>
                <a:spcPct val="100000"/>
              </a:lnSpc>
              <a:buClr>
                <a:srgbClr val="002060"/>
              </a:buClr>
              <a:buFont typeface="Calibri Light"/>
              <a:buAutoNum type="arabicPeriod" startAt="21"/>
            </a:pPr>
            <a:r>
              <a:rPr b="1" lang="en-US" sz="1800" spc="-1" strike="noStrike">
                <a:solidFill>
                  <a:srgbClr val="002060"/>
                </a:solidFill>
                <a:latin typeface="Calibri"/>
              </a:rPr>
              <a:t>Hardened Virtual Server Images</a:t>
            </a:r>
            <a:endParaRPr b="0" lang="en-IN" sz="1800" spc="-1" strike="noStrike">
              <a:latin typeface="Arial"/>
            </a:endParaRPr>
          </a:p>
        </p:txBody>
      </p:sp>
      <p:sp>
        <p:nvSpPr>
          <p:cNvPr id="164" name="Elbow Connector 17"/>
          <p:cNvSpPr/>
          <p:nvPr/>
        </p:nvSpPr>
        <p:spPr>
          <a:xfrm rot="5400000">
            <a:off x="4388760" y="418680"/>
            <a:ext cx="1612080" cy="1801800"/>
          </a:xfrm>
          <a:prstGeom prst="bentConnector2">
            <a:avLst/>
          </a:prstGeom>
          <a:noFill/>
          <a:ln w="63500">
            <a:solidFill>
              <a:srgbClr val="4472c4">
                <a:lumMod val="60000"/>
                <a:lumOff val="40000"/>
              </a:srgbClr>
            </a:solidFill>
            <a:tailEnd len="med" type="triangle" w="med"/>
          </a:ln>
        </p:spPr>
        <p:style>
          <a:lnRef idx="1">
            <a:schemeClr val="accent1"/>
          </a:lnRef>
          <a:fillRef idx="0">
            <a:schemeClr val="accent1"/>
          </a:fillRef>
          <a:effectRef idx="0">
            <a:schemeClr val="accent1"/>
          </a:effectRef>
          <a:fontRef idx="minor"/>
        </p:style>
      </p:sp>
      <p:sp>
        <p:nvSpPr>
          <p:cNvPr id="165" name="Elbow Connector 35"/>
          <p:cNvSpPr/>
          <p:nvPr/>
        </p:nvSpPr>
        <p:spPr>
          <a:xfrm rot="5400000">
            <a:off x="2874960" y="1932480"/>
            <a:ext cx="4639320" cy="1801800"/>
          </a:xfrm>
          <a:prstGeom prst="bentConnector2">
            <a:avLst/>
          </a:prstGeom>
          <a:noFill/>
          <a:ln w="63500">
            <a:solidFill>
              <a:srgbClr val="4472c4">
                <a:lumMod val="60000"/>
                <a:lumOff val="40000"/>
              </a:srgbClr>
            </a:solidFill>
            <a:tailEnd len="med" type="triangle" w="med"/>
          </a:ln>
        </p:spPr>
        <p:style>
          <a:lnRef idx="1">
            <a:schemeClr val="accent1"/>
          </a:lnRef>
          <a:fillRef idx="0">
            <a:schemeClr val="accent1"/>
          </a:fillRef>
          <a:effectRef idx="0">
            <a:schemeClr val="accent1"/>
          </a:effectRef>
          <a:fontRef idx="minor"/>
        </p:style>
      </p:sp>
      <p:sp>
        <p:nvSpPr>
          <p:cNvPr id="166" name="Elbow Connector 38"/>
          <p:cNvSpPr/>
          <p:nvPr/>
        </p:nvSpPr>
        <p:spPr>
          <a:xfrm flipH="1" rot="16200000">
            <a:off x="4704120" y="1905120"/>
            <a:ext cx="4374360" cy="1591560"/>
          </a:xfrm>
          <a:prstGeom prst="bentConnector2">
            <a:avLst/>
          </a:prstGeom>
          <a:noFill/>
          <a:ln w="63500">
            <a:solidFill>
              <a:srgbClr val="4472c4">
                <a:lumMod val="60000"/>
                <a:lumOff val="40000"/>
              </a:srgbClr>
            </a:solidFill>
            <a:tailEnd len="med" type="triangle" w="med"/>
          </a:ln>
        </p:spPr>
        <p:style>
          <a:lnRef idx="1">
            <a:schemeClr val="accent1"/>
          </a:lnRef>
          <a:fillRef idx="0">
            <a:schemeClr val="accent1"/>
          </a:fillRef>
          <a:effectRef idx="0">
            <a:schemeClr val="accent1"/>
          </a:effectRef>
          <a:fontRef idx="minor"/>
        </p:style>
      </p:sp>
      <p:sp>
        <p:nvSpPr>
          <p:cNvPr id="167" name="Elbow Connector 45"/>
          <p:cNvSpPr/>
          <p:nvPr/>
        </p:nvSpPr>
        <p:spPr>
          <a:xfrm flipH="1" rot="16200000">
            <a:off x="6203880" y="405360"/>
            <a:ext cx="1335240" cy="1551960"/>
          </a:xfrm>
          <a:prstGeom prst="bentConnector2">
            <a:avLst/>
          </a:prstGeom>
          <a:noFill/>
          <a:ln w="63500">
            <a:solidFill>
              <a:srgbClr val="4472c4">
                <a:lumMod val="60000"/>
                <a:lumOff val="40000"/>
              </a:srgbClr>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Box 5"/>
          <p:cNvSpPr/>
          <p:nvPr/>
        </p:nvSpPr>
        <p:spPr>
          <a:xfrm>
            <a:off x="0" y="5121360"/>
            <a:ext cx="12191760" cy="577080"/>
          </a:xfrm>
          <a:prstGeom prst="rect">
            <a:avLst/>
          </a:prstGeom>
          <a:solidFill>
            <a:schemeClr val="tx2">
              <a:lumMod val="20000"/>
              <a:lumOff val="80000"/>
            </a:schemeClr>
          </a:solidFill>
          <a:ln w="0">
            <a:solidFill>
              <a:srgbClr val="000000"/>
            </a:solidFill>
          </a:ln>
        </p:spPr>
        <p:style>
          <a:lnRef idx="0"/>
          <a:fillRef idx="0"/>
          <a:effectRef idx="0"/>
          <a:fontRef idx="minor"/>
        </p:style>
        <p:txBody>
          <a:bodyPr lIns="90000" rIns="90000" tIns="45000" bIns="45000" anchor="t">
            <a:spAutoFit/>
          </a:bodyPr>
          <a:p>
            <a:pPr algn="ctr">
              <a:lnSpc>
                <a:spcPct val="100000"/>
              </a:lnSpc>
              <a:buNone/>
            </a:pPr>
            <a:r>
              <a:rPr b="1" lang="en-US" sz="3200" spc="-1" strike="noStrike">
                <a:solidFill>
                  <a:srgbClr val="000000"/>
                </a:solidFill>
                <a:latin typeface="Calibri"/>
              </a:rPr>
              <a:t>CLOUD COMPUTING MECHANISMS</a:t>
            </a:r>
            <a:endParaRPr b="0" lang="en-IN" sz="3200" spc="-1" strike="noStrike">
              <a:latin typeface="Arial"/>
            </a:endParaRPr>
          </a:p>
        </p:txBody>
      </p:sp>
      <p:sp>
        <p:nvSpPr>
          <p:cNvPr id="169" name="TextBox 6"/>
          <p:cNvSpPr/>
          <p:nvPr/>
        </p:nvSpPr>
        <p:spPr>
          <a:xfrm>
            <a:off x="1901520" y="4294080"/>
            <a:ext cx="8388360" cy="455400"/>
          </a:xfrm>
          <a:prstGeom prst="rect">
            <a:avLst/>
          </a:prstGeom>
          <a:solidFill>
            <a:schemeClr val="accent4">
              <a:lumMod val="20000"/>
              <a:lumOff val="80000"/>
            </a:schemeClr>
          </a:solidFill>
          <a:ln w="0">
            <a:solidFill>
              <a:srgbClr val="000000"/>
            </a:solidFill>
          </a:ln>
        </p:spPr>
        <p:style>
          <a:lnRef idx="0"/>
          <a:fillRef idx="0"/>
          <a:effectRef idx="0"/>
          <a:fontRef idx="minor"/>
        </p:style>
        <p:txBody>
          <a:bodyPr lIns="90000" rIns="90000" tIns="45000" bIns="45000" anchor="t">
            <a:spAutoFit/>
          </a:bodyPr>
          <a:p>
            <a:pPr algn="ctr">
              <a:lnSpc>
                <a:spcPct val="100000"/>
              </a:lnSpc>
              <a:buNone/>
            </a:pPr>
            <a:r>
              <a:rPr b="1" lang="en-US" sz="2400" spc="-1" strike="noStrike">
                <a:solidFill>
                  <a:srgbClr val="000000"/>
                </a:solidFill>
                <a:latin typeface="Calibri"/>
              </a:rPr>
              <a:t>CLOUD INFRASTRUCTURE MECHANISMS</a:t>
            </a:r>
            <a:endParaRPr b="0" lang="en-IN" sz="2400" spc="-1" strike="noStrike">
              <a:latin typeface="Arial"/>
            </a:endParaRPr>
          </a:p>
        </p:txBody>
      </p:sp>
      <p:sp>
        <p:nvSpPr>
          <p:cNvPr id="170" name="TextBox 7"/>
          <p:cNvSpPr/>
          <p:nvPr/>
        </p:nvSpPr>
        <p:spPr>
          <a:xfrm>
            <a:off x="3293280" y="3746520"/>
            <a:ext cx="5605200" cy="363960"/>
          </a:xfrm>
          <a:prstGeom prst="rect">
            <a:avLst/>
          </a:prstGeom>
          <a:solidFill>
            <a:schemeClr val="accent4">
              <a:lumMod val="20000"/>
              <a:lumOff val="80000"/>
            </a:schemeClr>
          </a:solidFill>
          <a:ln w="0">
            <a:solidFill>
              <a:srgbClr val="000000"/>
            </a:solid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Calibri"/>
              </a:rPr>
              <a:t>SPECIALIZED CLOUD MECHANISMS</a:t>
            </a:r>
            <a:endParaRPr b="0" lang="en-IN" sz="1800" spc="-1" strike="noStrike">
              <a:latin typeface="Arial"/>
            </a:endParaRPr>
          </a:p>
        </p:txBody>
      </p:sp>
      <p:sp>
        <p:nvSpPr>
          <p:cNvPr id="171" name="TextBox 8"/>
          <p:cNvSpPr/>
          <p:nvPr/>
        </p:nvSpPr>
        <p:spPr>
          <a:xfrm>
            <a:off x="4197600" y="3149640"/>
            <a:ext cx="3796560" cy="576360"/>
          </a:xfrm>
          <a:prstGeom prst="rect">
            <a:avLst/>
          </a:prstGeom>
          <a:solidFill>
            <a:schemeClr val="accent4">
              <a:lumMod val="20000"/>
              <a:lumOff val="80000"/>
            </a:schemeClr>
          </a:solidFill>
          <a:ln w="0">
            <a:solidFill>
              <a:srgbClr val="000000"/>
            </a:solidFill>
          </a:ln>
        </p:spPr>
        <p:style>
          <a:lnRef idx="0"/>
          <a:fillRef idx="0"/>
          <a:effectRef idx="0"/>
          <a:fontRef idx="minor"/>
        </p:style>
        <p:txBody>
          <a:bodyPr lIns="90000" rIns="90000" tIns="45000" bIns="45000" anchor="t">
            <a:spAutoFit/>
          </a:bodyPr>
          <a:p>
            <a:pPr algn="ctr">
              <a:lnSpc>
                <a:spcPct val="100000"/>
              </a:lnSpc>
              <a:buNone/>
            </a:pPr>
            <a:r>
              <a:rPr b="1" lang="en-US" sz="1600" spc="-1" strike="noStrike">
                <a:solidFill>
                  <a:srgbClr val="000000"/>
                </a:solidFill>
                <a:latin typeface="Calibri"/>
              </a:rPr>
              <a:t>CLOUD MANAGEMENT MECHANISMS</a:t>
            </a:r>
            <a:endParaRPr b="0" lang="en-IN" sz="1600" spc="-1" strike="noStrike">
              <a:latin typeface="Arial"/>
            </a:endParaRPr>
          </a:p>
        </p:txBody>
      </p:sp>
      <p:sp>
        <p:nvSpPr>
          <p:cNvPr id="172" name="TextBox 9"/>
          <p:cNvSpPr/>
          <p:nvPr/>
        </p:nvSpPr>
        <p:spPr>
          <a:xfrm rot="19965600">
            <a:off x="-108360" y="3910320"/>
            <a:ext cx="4844160" cy="699480"/>
          </a:xfrm>
          <a:prstGeom prst="rect">
            <a:avLst/>
          </a:prstGeom>
          <a:solidFill>
            <a:schemeClr val="bg1"/>
          </a:solidFill>
          <a:ln w="0">
            <a:solidFill>
              <a:srgbClr val="ffffff"/>
            </a:solidFill>
          </a:ln>
        </p:spPr>
        <p:style>
          <a:lnRef idx="0"/>
          <a:fillRef idx="0"/>
          <a:effectRef idx="0"/>
          <a:fontRef idx="minor"/>
        </p:style>
        <p:txBody>
          <a:bodyPr lIns="90000" rIns="90000" tIns="45000" bIns="45000" anchor="t">
            <a:spAutoFit/>
          </a:bodyPr>
          <a:p>
            <a:pPr algn="ctr">
              <a:lnSpc>
                <a:spcPct val="100000"/>
              </a:lnSpc>
              <a:buNone/>
            </a:pPr>
            <a:r>
              <a:rPr b="1" lang="en-US" sz="2000" spc="-1" strike="noStrike">
                <a:solidFill>
                  <a:srgbClr val="000000"/>
                </a:solidFill>
                <a:latin typeface="Calibri"/>
              </a:rPr>
              <a:t>CLOUD          SECURITY          MECHANISMS</a:t>
            </a:r>
            <a:endParaRPr b="0" lang="en-IN" sz="2000" spc="-1" strike="noStrike">
              <a:latin typeface="Arial"/>
            </a:endParaRPr>
          </a:p>
        </p:txBody>
      </p:sp>
      <p:sp>
        <p:nvSpPr>
          <p:cNvPr id="173" name="Smiley Face 1"/>
          <p:cNvSpPr/>
          <p:nvPr/>
        </p:nvSpPr>
        <p:spPr>
          <a:xfrm>
            <a:off x="5748120" y="795240"/>
            <a:ext cx="695520" cy="655560"/>
          </a:xfrm>
          <a:prstGeom prst="smileyFace">
            <a:avLst>
              <a:gd name="adj" fmla="val 4653"/>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174" name="Straight Arrow Connector 3"/>
          <p:cNvSpPr/>
          <p:nvPr/>
        </p:nvSpPr>
        <p:spPr>
          <a:xfrm>
            <a:off x="6095880" y="1729440"/>
            <a:ext cx="360" cy="1110600"/>
          </a:xfrm>
          <a:custGeom>
            <a:avLst/>
            <a:gdLst/>
            <a:ahLst/>
            <a:rect l="l" t="t" r="r" b="b"/>
            <a:pathLst>
              <a:path w="21600" h="21600">
                <a:moveTo>
                  <a:pt x="0" y="0"/>
                </a:moveTo>
                <a:lnTo>
                  <a:pt x="21600" y="21600"/>
                </a:lnTo>
              </a:path>
            </a:pathLst>
          </a:custGeom>
          <a:noFill/>
          <a:ln w="76200">
            <a:solidFill>
              <a:srgbClr val="000000"/>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175" name="TextBox 4"/>
          <p:cNvSpPr/>
          <p:nvPr/>
        </p:nvSpPr>
        <p:spPr>
          <a:xfrm>
            <a:off x="5251320" y="1449360"/>
            <a:ext cx="2002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consumer</a:t>
            </a:r>
            <a:endParaRPr b="0" lang="en-IN" sz="1800" spc="-1" strike="noStrike">
              <a:latin typeface="Arial"/>
            </a:endParaRPr>
          </a:p>
        </p:txBody>
      </p:sp>
      <p:sp>
        <p:nvSpPr>
          <p:cNvPr id="176" name="TextBox 18"/>
          <p:cNvSpPr/>
          <p:nvPr/>
        </p:nvSpPr>
        <p:spPr>
          <a:xfrm>
            <a:off x="5114880" y="2782080"/>
            <a:ext cx="1824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cloud provider</a:t>
            </a:r>
            <a:endParaRPr b="0" lang="en-IN" sz="1800" spc="-1" strike="noStrike">
              <a:latin typeface="Arial"/>
            </a:endParaRPr>
          </a:p>
        </p:txBody>
      </p:sp>
      <p:sp>
        <p:nvSpPr>
          <p:cNvPr id="177" name="TextBox 10"/>
          <p:cNvSpPr/>
          <p:nvPr/>
        </p:nvSpPr>
        <p:spPr>
          <a:xfrm>
            <a:off x="0" y="-1080"/>
            <a:ext cx="12191760" cy="45540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2060"/>
              </a:buClr>
              <a:buFont typeface="Arial"/>
              <a:buChar char="•"/>
            </a:pPr>
            <a:r>
              <a:rPr b="1" lang="en-US" sz="2400" spc="-1" strike="noStrike">
                <a:solidFill>
                  <a:srgbClr val="002060"/>
                </a:solidFill>
                <a:latin typeface="Calibri"/>
              </a:rPr>
              <a:t>Note that each mechanism is supporting the underlying mechanism</a:t>
            </a:r>
            <a:endParaRPr b="0" lang="en-IN" sz="2400" spc="-1" strike="noStrike">
              <a:latin typeface="Arial"/>
            </a:endParaRPr>
          </a:p>
        </p:txBody>
      </p:sp>
      <p:sp>
        <p:nvSpPr>
          <p:cNvPr id="178" name="Rectangle 11"/>
          <p:cNvSpPr/>
          <p:nvPr/>
        </p:nvSpPr>
        <p:spPr>
          <a:xfrm>
            <a:off x="-2520" y="1366920"/>
            <a:ext cx="4254480" cy="228420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2060"/>
              </a:buClr>
              <a:buFont typeface="Arial"/>
              <a:buChar char="•"/>
            </a:pPr>
            <a:r>
              <a:rPr b="1" lang="en-US" sz="2400" spc="-1" strike="noStrike">
                <a:solidFill>
                  <a:srgbClr val="002060"/>
                </a:solidFill>
                <a:latin typeface="Calibri"/>
              </a:rPr>
              <a:t>Except that Cloud Security Mechanism is used in all other types of cloud computing mechanisms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p:nvPr>
        </p:nvSpPr>
        <p:spPr>
          <a:xfrm>
            <a:off x="838080" y="1825560"/>
            <a:ext cx="10515240" cy="4350960"/>
          </a:xfrm>
          <a:prstGeom prst="rect">
            <a:avLst/>
          </a:prstGeom>
          <a:noFill/>
          <a:ln w="0">
            <a:noFill/>
          </a:ln>
        </p:spPr>
        <p:txBody>
          <a:bodyPr anchor="t">
            <a:normAutofit/>
          </a:bodyPr>
          <a:p>
            <a:pPr algn="ctr">
              <a:lnSpc>
                <a:spcPct val="90000"/>
              </a:lnSpc>
              <a:spcBef>
                <a:spcPts val="1001"/>
              </a:spcBef>
              <a:buNone/>
              <a:tabLst>
                <a:tab algn="l" pos="0"/>
              </a:tabLst>
            </a:pPr>
            <a:r>
              <a:rPr b="0" lang="en-US" sz="3600" spc="-1" strike="noStrike">
                <a:solidFill>
                  <a:srgbClr val="000000"/>
                </a:solidFill>
                <a:latin typeface="Calibri"/>
              </a:rPr>
              <a:t>In this presentation we will look at one particular type of cloud computing mechanism namely</a:t>
            </a:r>
            <a:endParaRPr b="0" lang="en-US" sz="3600" spc="-1" strike="noStrike">
              <a:solidFill>
                <a:srgbClr val="000000"/>
              </a:solidFill>
              <a:latin typeface="Calibri"/>
            </a:endParaRPr>
          </a:p>
          <a:p>
            <a:pPr algn="ctr">
              <a:lnSpc>
                <a:spcPct val="90000"/>
              </a:lnSpc>
              <a:spcBef>
                <a:spcPts val="1001"/>
              </a:spcBef>
              <a:buNone/>
              <a:tabLst>
                <a:tab algn="l" pos="0"/>
              </a:tabLst>
            </a:pPr>
            <a:endParaRPr b="0" lang="en-US" sz="3600" spc="-1" strike="noStrike">
              <a:solidFill>
                <a:srgbClr val="000000"/>
              </a:solidFill>
              <a:latin typeface="Calibri"/>
            </a:endParaRPr>
          </a:p>
          <a:p>
            <a:pPr algn="ctr">
              <a:lnSpc>
                <a:spcPct val="90000"/>
              </a:lnSpc>
              <a:spcBef>
                <a:spcPts val="1001"/>
              </a:spcBef>
              <a:buNone/>
              <a:tabLst>
                <a:tab algn="l" pos="0"/>
              </a:tabLst>
            </a:pPr>
            <a:r>
              <a:rPr b="1" lang="en-US" sz="3600" spc="-1" strike="noStrike">
                <a:solidFill>
                  <a:srgbClr val="000000"/>
                </a:solidFill>
                <a:latin typeface="Calibri"/>
              </a:rPr>
              <a:t>CLOUD INFRASTRUCTURE MECHANISM</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838080" y="0"/>
            <a:ext cx="10515240" cy="914040"/>
          </a:xfrm>
          <a:prstGeom prst="rect">
            <a:avLst/>
          </a:prstGeom>
          <a:noFill/>
          <a:ln w="0">
            <a:noFill/>
          </a:ln>
        </p:spPr>
        <p:txBody>
          <a:bodyPr anchor="ctr">
            <a:noAutofit/>
          </a:bodyPr>
          <a:p>
            <a:pPr>
              <a:lnSpc>
                <a:spcPct val="90000"/>
              </a:lnSpc>
              <a:buNone/>
            </a:pPr>
            <a:r>
              <a:rPr b="1" lang="en-US" sz="4400" spc="-1" strike="noStrike">
                <a:solidFill>
                  <a:srgbClr val="000000"/>
                </a:solidFill>
                <a:latin typeface="Calibri Light"/>
              </a:rPr>
              <a:t>CLOUD INFRASTRUCTURE MECHANISMS</a:t>
            </a:r>
            <a:endParaRPr b="0" lang="en-US" sz="4400" spc="-1" strike="noStrike">
              <a:solidFill>
                <a:srgbClr val="000000"/>
              </a:solidFill>
              <a:latin typeface="Calibri"/>
            </a:endParaRPr>
          </a:p>
        </p:txBody>
      </p:sp>
      <p:sp>
        <p:nvSpPr>
          <p:cNvPr id="181" name="PlaceHolder 2"/>
          <p:cNvSpPr>
            <a:spLocks noGrp="1"/>
          </p:cNvSpPr>
          <p:nvPr>
            <p:ph/>
          </p:nvPr>
        </p:nvSpPr>
        <p:spPr>
          <a:xfrm>
            <a:off x="838080" y="755280"/>
            <a:ext cx="10515240" cy="528192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Cloud infrastructure mechanisms are </a:t>
            </a:r>
            <a:endParaRPr b="0" lang="en-US" sz="2800" spc="-1" strike="noStrike">
              <a:solidFill>
                <a:srgbClr val="000000"/>
              </a:solidFill>
              <a:latin typeface="Calibri"/>
            </a:endParaRPr>
          </a:p>
          <a:p>
            <a:pPr>
              <a:lnSpc>
                <a:spcPct val="90000"/>
              </a:lnSpc>
              <a:spcBef>
                <a:spcPts val="1417"/>
              </a:spcBef>
              <a:buNone/>
            </a:pP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2800" spc="-1" strike="noStrike">
                <a:solidFill>
                  <a:srgbClr val="000000"/>
                </a:solidFill>
                <a:latin typeface="Calibri"/>
              </a:rPr>
              <a:t>foundational building blocks of cloud environments </a:t>
            </a:r>
            <a:endParaRPr b="0" lang="en-US" sz="2800" spc="-1" strike="noStrike">
              <a:solidFill>
                <a:srgbClr val="000000"/>
              </a:solidFill>
              <a:latin typeface="Calibri"/>
            </a:endParaRPr>
          </a:p>
          <a:p>
            <a:pPr>
              <a:lnSpc>
                <a:spcPct val="90000"/>
              </a:lnSpc>
              <a:spcBef>
                <a:spcPts val="1417"/>
              </a:spcBef>
              <a:buNone/>
            </a:pP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800" spc="-1" strike="noStrike">
                <a:solidFill>
                  <a:srgbClr val="000000"/>
                </a:solidFill>
                <a:latin typeface="Calibri"/>
              </a:rPr>
              <a:t>that establish primary artifacts to form the </a:t>
            </a:r>
            <a:endParaRPr b="0" lang="en-US" sz="2800" spc="-1" strike="noStrike">
              <a:solidFill>
                <a:srgbClr val="000000"/>
              </a:solidFill>
              <a:latin typeface="Calibri"/>
            </a:endParaRPr>
          </a:p>
          <a:p>
            <a:pPr>
              <a:lnSpc>
                <a:spcPct val="90000"/>
              </a:lnSpc>
              <a:spcBef>
                <a:spcPts val="1417"/>
              </a:spcBef>
              <a:buNone/>
            </a:pP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2800" spc="-1" strike="noStrike">
                <a:solidFill>
                  <a:srgbClr val="000000"/>
                </a:solidFill>
                <a:latin typeface="Calibri"/>
              </a:rPr>
              <a:t>basis of fundamental cloud technology architecture</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Cloud infrastructure mechanisms are </a:t>
            </a:r>
            <a:endParaRPr b="0" lang="en-US" sz="2800" spc="-1" strike="noStrike">
              <a:solidFill>
                <a:srgbClr val="000000"/>
              </a:solidFill>
              <a:latin typeface="Calibri"/>
            </a:endParaRPr>
          </a:p>
          <a:p>
            <a:pPr>
              <a:lnSpc>
                <a:spcPct val="90000"/>
              </a:lnSpc>
              <a:spcBef>
                <a:spcPts val="1417"/>
              </a:spcBef>
              <a:buNone/>
            </a:pP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2800" spc="-1" strike="noStrike">
                <a:solidFill>
                  <a:srgbClr val="000000"/>
                </a:solidFill>
                <a:latin typeface="Calibri"/>
              </a:rPr>
              <a:t>infrastructure core components </a:t>
            </a:r>
            <a:endParaRPr b="0" lang="en-US" sz="2800" spc="-1" strike="noStrike">
              <a:solidFill>
                <a:srgbClr val="000000"/>
              </a:solidFill>
              <a:latin typeface="Calibri"/>
            </a:endParaRPr>
          </a:p>
          <a:p>
            <a:pPr>
              <a:lnSpc>
                <a:spcPct val="90000"/>
              </a:lnSpc>
              <a:spcBef>
                <a:spcPts val="1417"/>
              </a:spcBef>
              <a:buNone/>
            </a:pP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800" spc="-1" strike="noStrike">
                <a:solidFill>
                  <a:srgbClr val="000000"/>
                </a:solidFill>
                <a:latin typeface="Calibri"/>
              </a:rPr>
              <a:t>that are common to cloud platforms</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0" y="0"/>
            <a:ext cx="11353320" cy="914040"/>
          </a:xfrm>
          <a:prstGeom prst="rect">
            <a:avLst/>
          </a:prstGeom>
          <a:noFill/>
          <a:ln w="0">
            <a:noFill/>
          </a:ln>
        </p:spPr>
        <p:txBody>
          <a:bodyPr anchor="ctr">
            <a:noAutofit/>
          </a:bodyPr>
          <a:p>
            <a:pPr>
              <a:lnSpc>
                <a:spcPct val="90000"/>
              </a:lnSpc>
              <a:buNone/>
            </a:pPr>
            <a:r>
              <a:rPr b="1" lang="en-US" sz="4400" spc="-1" strike="noStrike">
                <a:solidFill>
                  <a:srgbClr val="000000"/>
                </a:solidFill>
                <a:latin typeface="Calibri Light"/>
              </a:rPr>
              <a:t>CLOUD INFRASTRUCTURE MECHANISMS</a:t>
            </a:r>
            <a:endParaRPr b="0" lang="en-US" sz="4400" spc="-1" strike="noStrike">
              <a:solidFill>
                <a:srgbClr val="000000"/>
              </a:solidFill>
              <a:latin typeface="Calibri"/>
            </a:endParaRPr>
          </a:p>
        </p:txBody>
      </p:sp>
      <p:sp>
        <p:nvSpPr>
          <p:cNvPr id="183" name="PlaceHolder 2"/>
          <p:cNvSpPr>
            <a:spLocks noGrp="1"/>
          </p:cNvSpPr>
          <p:nvPr>
            <p:ph/>
          </p:nvPr>
        </p:nvSpPr>
        <p:spPr>
          <a:xfrm>
            <a:off x="0" y="755280"/>
            <a:ext cx="12191760" cy="61023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There are six cloud infrastructure core components/mechanisms that are common to cloud platform</a:t>
            </a:r>
            <a:endParaRPr b="0" lang="en-US" sz="2800" spc="-1" strike="noStrike">
              <a:solidFill>
                <a:srgbClr val="000000"/>
              </a:solidFill>
              <a:latin typeface="Calibri"/>
            </a:endParaRPr>
          </a:p>
          <a:p>
            <a:pPr lvl="1" marL="971640" indent="-514440">
              <a:lnSpc>
                <a:spcPct val="90000"/>
              </a:lnSpc>
              <a:spcBef>
                <a:spcPts val="499"/>
              </a:spcBef>
              <a:buClr>
                <a:srgbClr val="843c0b"/>
              </a:buClr>
              <a:buFont typeface="Calibri Light"/>
              <a:buAutoNum type="arabicPeriod"/>
            </a:pPr>
            <a:r>
              <a:rPr b="1" lang="en-US" sz="2800" spc="-1" strike="noStrike">
                <a:solidFill>
                  <a:srgbClr val="843c0b"/>
                </a:solidFill>
                <a:latin typeface="Calibri"/>
              </a:rPr>
              <a:t>Logical Network Perimeter</a:t>
            </a:r>
            <a:endParaRPr b="0" lang="en-US" sz="2800" spc="-1" strike="noStrike">
              <a:solidFill>
                <a:srgbClr val="000000"/>
              </a:solidFill>
              <a:latin typeface="Calibri"/>
            </a:endParaRPr>
          </a:p>
          <a:p>
            <a:pPr>
              <a:lnSpc>
                <a:spcPct val="90000"/>
              </a:lnSpc>
              <a:spcBef>
                <a:spcPts val="1417"/>
              </a:spcBef>
              <a:buNone/>
            </a:pPr>
            <a:endParaRPr b="0" lang="en-US" sz="2800" spc="-1" strike="noStrike">
              <a:solidFill>
                <a:srgbClr val="000000"/>
              </a:solidFill>
              <a:latin typeface="Calibri"/>
            </a:endParaRPr>
          </a:p>
          <a:p>
            <a:pPr lvl="1" marL="971640" indent="-514440">
              <a:lnSpc>
                <a:spcPct val="90000"/>
              </a:lnSpc>
              <a:spcBef>
                <a:spcPts val="499"/>
              </a:spcBef>
              <a:buClr>
                <a:srgbClr val="843c0b"/>
              </a:buClr>
              <a:buFont typeface="Calibri Light"/>
              <a:buAutoNum type="arabicPeriod"/>
            </a:pPr>
            <a:r>
              <a:rPr b="1" lang="en-US" sz="2800" spc="-1" strike="noStrike">
                <a:solidFill>
                  <a:srgbClr val="843c0b"/>
                </a:solidFill>
                <a:latin typeface="Calibri"/>
              </a:rPr>
              <a:t>Virtual Server</a:t>
            </a:r>
            <a:endParaRPr b="0" lang="en-US" sz="2800" spc="-1" strike="noStrike">
              <a:solidFill>
                <a:srgbClr val="000000"/>
              </a:solidFill>
              <a:latin typeface="Calibri"/>
            </a:endParaRPr>
          </a:p>
          <a:p>
            <a:pPr>
              <a:lnSpc>
                <a:spcPct val="90000"/>
              </a:lnSpc>
              <a:spcBef>
                <a:spcPts val="1417"/>
              </a:spcBef>
              <a:buNone/>
            </a:pPr>
            <a:endParaRPr b="0" lang="en-US" sz="2800" spc="-1" strike="noStrike">
              <a:solidFill>
                <a:srgbClr val="000000"/>
              </a:solidFill>
              <a:latin typeface="Calibri"/>
            </a:endParaRPr>
          </a:p>
          <a:p>
            <a:pPr lvl="1" marL="971640" indent="-514440">
              <a:lnSpc>
                <a:spcPct val="90000"/>
              </a:lnSpc>
              <a:spcBef>
                <a:spcPts val="499"/>
              </a:spcBef>
              <a:buClr>
                <a:srgbClr val="843c0b"/>
              </a:buClr>
              <a:buFont typeface="Calibri Light"/>
              <a:buAutoNum type="arabicPeriod"/>
            </a:pPr>
            <a:r>
              <a:rPr b="1" lang="en-US" sz="2800" spc="-1" strike="noStrike">
                <a:solidFill>
                  <a:srgbClr val="843c0b"/>
                </a:solidFill>
                <a:latin typeface="Calibri"/>
              </a:rPr>
              <a:t>Cloud Storage Device</a:t>
            </a:r>
            <a:endParaRPr b="0" lang="en-US" sz="2800" spc="-1" strike="noStrike">
              <a:solidFill>
                <a:srgbClr val="000000"/>
              </a:solidFill>
              <a:latin typeface="Calibri"/>
            </a:endParaRPr>
          </a:p>
          <a:p>
            <a:pPr>
              <a:lnSpc>
                <a:spcPct val="90000"/>
              </a:lnSpc>
              <a:spcBef>
                <a:spcPts val="1417"/>
              </a:spcBef>
              <a:buNone/>
            </a:pPr>
            <a:endParaRPr b="0" lang="en-US" sz="2800" spc="-1" strike="noStrike">
              <a:solidFill>
                <a:srgbClr val="000000"/>
              </a:solidFill>
              <a:latin typeface="Calibri"/>
            </a:endParaRPr>
          </a:p>
          <a:p>
            <a:pPr lvl="1" marL="971640" indent="-514440">
              <a:lnSpc>
                <a:spcPct val="90000"/>
              </a:lnSpc>
              <a:spcBef>
                <a:spcPts val="499"/>
              </a:spcBef>
              <a:buClr>
                <a:srgbClr val="843c0b"/>
              </a:buClr>
              <a:buFont typeface="Calibri Light"/>
              <a:buAutoNum type="arabicPeriod"/>
            </a:pPr>
            <a:r>
              <a:rPr b="1" lang="en-US" sz="2800" spc="-1" strike="noStrike">
                <a:solidFill>
                  <a:srgbClr val="843c0b"/>
                </a:solidFill>
                <a:latin typeface="Calibri"/>
              </a:rPr>
              <a:t>Cloud Usage Monitor</a:t>
            </a:r>
            <a:endParaRPr b="0" lang="en-US" sz="2800" spc="-1" strike="noStrike">
              <a:solidFill>
                <a:srgbClr val="000000"/>
              </a:solidFill>
              <a:latin typeface="Calibri"/>
            </a:endParaRPr>
          </a:p>
          <a:p>
            <a:pPr>
              <a:lnSpc>
                <a:spcPct val="90000"/>
              </a:lnSpc>
              <a:spcBef>
                <a:spcPts val="1417"/>
              </a:spcBef>
              <a:buNone/>
            </a:pPr>
            <a:endParaRPr b="0" lang="en-US" sz="2800" spc="-1" strike="noStrike">
              <a:solidFill>
                <a:srgbClr val="000000"/>
              </a:solidFill>
              <a:latin typeface="Calibri"/>
            </a:endParaRPr>
          </a:p>
          <a:p>
            <a:pPr lvl="1" marL="971640" indent="-514440">
              <a:lnSpc>
                <a:spcPct val="90000"/>
              </a:lnSpc>
              <a:spcBef>
                <a:spcPts val="499"/>
              </a:spcBef>
              <a:buClr>
                <a:srgbClr val="843c0b"/>
              </a:buClr>
              <a:buFont typeface="Calibri Light"/>
              <a:buAutoNum type="arabicPeriod"/>
            </a:pPr>
            <a:r>
              <a:rPr b="1" lang="en-US" sz="2800" spc="-1" strike="noStrike">
                <a:solidFill>
                  <a:srgbClr val="843c0b"/>
                </a:solidFill>
                <a:latin typeface="Calibri"/>
              </a:rPr>
              <a:t>Resource Replication </a:t>
            </a:r>
            <a:endParaRPr b="0" lang="en-US" sz="2800" spc="-1" strike="noStrike">
              <a:solidFill>
                <a:srgbClr val="000000"/>
              </a:solidFill>
              <a:latin typeface="Calibri"/>
            </a:endParaRPr>
          </a:p>
          <a:p>
            <a:pPr>
              <a:lnSpc>
                <a:spcPct val="90000"/>
              </a:lnSpc>
              <a:spcBef>
                <a:spcPts val="1417"/>
              </a:spcBef>
              <a:buNone/>
            </a:pPr>
            <a:endParaRPr b="0" lang="en-US" sz="2800" spc="-1" strike="noStrike">
              <a:solidFill>
                <a:srgbClr val="000000"/>
              </a:solidFill>
              <a:latin typeface="Calibri"/>
            </a:endParaRPr>
          </a:p>
          <a:p>
            <a:pPr lvl="1" marL="971640" indent="-514440">
              <a:lnSpc>
                <a:spcPct val="90000"/>
              </a:lnSpc>
              <a:spcBef>
                <a:spcPts val="499"/>
              </a:spcBef>
              <a:buClr>
                <a:srgbClr val="843c0b"/>
              </a:buClr>
              <a:buFont typeface="Calibri Light"/>
              <a:buAutoNum type="arabicPeriod"/>
            </a:pPr>
            <a:r>
              <a:rPr b="1" lang="en-US" sz="2800" spc="-1" strike="noStrike">
                <a:solidFill>
                  <a:srgbClr val="843c0b"/>
                </a:solidFill>
                <a:latin typeface="Calibri"/>
              </a:rPr>
              <a:t>Ready-Made Environment</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964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2020-04-24T16:28:13Z</dcterms:created>
  <dc:creator>james</dc:creator>
  <dc:description/>
  <dc:language>en-IN</dc:language>
  <cp:lastModifiedBy/>
  <dcterms:modified xsi:type="dcterms:W3CDTF">2024-01-02T13:47:56Z</dcterms:modified>
  <cp:revision>90</cp:revision>
  <dc:subject/>
  <dc:title>Cloud Computing Mechanisms Cloud Infrastructure Mechanisms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1</vt:i4>
  </property>
  <property fmtid="{D5CDD505-2E9C-101B-9397-08002B2CF9AE}" pid="3" name="PresentationFormat">
    <vt:lpwstr>Widescreen</vt:lpwstr>
  </property>
  <property fmtid="{D5CDD505-2E9C-101B-9397-08002B2CF9AE}" pid="4" name="Slides">
    <vt:i4>43</vt:i4>
  </property>
</Properties>
</file>