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388" r:id="rId4"/>
    <p:sldId id="260" r:id="rId5"/>
    <p:sldId id="261" r:id="rId6"/>
    <p:sldId id="262" r:id="rId7"/>
    <p:sldId id="389" r:id="rId8"/>
    <p:sldId id="390" r:id="rId9"/>
    <p:sldId id="391" r:id="rId10"/>
    <p:sldId id="392" r:id="rId11"/>
    <p:sldId id="393" r:id="rId12"/>
    <p:sldId id="291" r:id="rId13"/>
    <p:sldId id="265" r:id="rId14"/>
    <p:sldId id="267" r:id="rId15"/>
    <p:sldId id="394" r:id="rId16"/>
    <p:sldId id="382" r:id="rId17"/>
    <p:sldId id="268" r:id="rId18"/>
    <p:sldId id="381" r:id="rId19"/>
    <p:sldId id="380" r:id="rId20"/>
    <p:sldId id="395" r:id="rId21"/>
    <p:sldId id="272" r:id="rId22"/>
    <p:sldId id="273" r:id="rId23"/>
    <p:sldId id="294" r:id="rId24"/>
    <p:sldId id="384" r:id="rId25"/>
    <p:sldId id="386" r:id="rId26"/>
    <p:sldId id="387" r:id="rId27"/>
    <p:sldId id="385" r:id="rId28"/>
    <p:sldId id="396" r:id="rId29"/>
    <p:sldId id="397" r:id="rId30"/>
    <p:sldId id="398" r:id="rId31"/>
    <p:sldId id="399" r:id="rId32"/>
    <p:sldId id="30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8DBE5D-AE23-4EE6-8148-CB5039BD6D98}" type="datetimeFigureOut">
              <a:rPr lang="en-US" smtClean="0"/>
              <a:pPr/>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200CA-9697-43D8-A186-19762500A0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DBE5D-AE23-4EE6-8148-CB5039BD6D98}" type="datetimeFigureOut">
              <a:rPr lang="en-US" smtClean="0"/>
              <a:pPr/>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200CA-9697-43D8-A186-19762500A0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DBE5D-AE23-4EE6-8148-CB5039BD6D98}" type="datetimeFigureOut">
              <a:rPr lang="en-US" smtClean="0"/>
              <a:pPr/>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200CA-9697-43D8-A186-19762500A0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DBE5D-AE23-4EE6-8148-CB5039BD6D98}" type="datetimeFigureOut">
              <a:rPr lang="en-US" smtClean="0"/>
              <a:pPr/>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200CA-9697-43D8-A186-19762500A0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8DBE5D-AE23-4EE6-8148-CB5039BD6D98}" type="datetimeFigureOut">
              <a:rPr lang="en-US" smtClean="0"/>
              <a:pPr/>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200CA-9697-43D8-A186-19762500A0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8DBE5D-AE23-4EE6-8148-CB5039BD6D98}" type="datetimeFigureOut">
              <a:rPr lang="en-US" smtClean="0"/>
              <a:pPr/>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200CA-9697-43D8-A186-19762500A0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8DBE5D-AE23-4EE6-8148-CB5039BD6D98}" type="datetimeFigureOut">
              <a:rPr lang="en-US" smtClean="0"/>
              <a:pPr/>
              <a:t>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200CA-9697-43D8-A186-19762500A0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8DBE5D-AE23-4EE6-8148-CB5039BD6D98}" type="datetimeFigureOut">
              <a:rPr lang="en-US" smtClean="0"/>
              <a:pPr/>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200CA-9697-43D8-A186-19762500A0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DBE5D-AE23-4EE6-8148-CB5039BD6D98}" type="datetimeFigureOut">
              <a:rPr lang="en-US" smtClean="0"/>
              <a:pPr/>
              <a:t>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200CA-9697-43D8-A186-19762500A0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8DBE5D-AE23-4EE6-8148-CB5039BD6D98}" type="datetimeFigureOut">
              <a:rPr lang="en-US" smtClean="0"/>
              <a:pPr/>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200CA-9697-43D8-A186-19762500A0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8DBE5D-AE23-4EE6-8148-CB5039BD6D98}" type="datetimeFigureOut">
              <a:rPr lang="en-US" smtClean="0"/>
              <a:pPr/>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200CA-9697-43D8-A186-19762500A0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DBE5D-AE23-4EE6-8148-CB5039BD6D98}" type="datetimeFigureOut">
              <a:rPr lang="en-US" smtClean="0"/>
              <a:pPr/>
              <a:t>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200CA-9697-43D8-A186-19762500A0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Triage_ta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ctrTitle"/>
          </p:nvPr>
        </p:nvSpPr>
        <p:spPr>
          <a:xfrm>
            <a:off x="381000" y="2209800"/>
            <a:ext cx="7772400" cy="1203325"/>
          </a:xfrm>
          <a:solidFill>
            <a:schemeClr val="accent3">
              <a:lumMod val="20000"/>
              <a:lumOff val="80000"/>
            </a:schemeClr>
          </a:solidFill>
        </p:spPr>
        <p:txBody>
          <a:bodyPr>
            <a:normAutofit fontScale="90000"/>
          </a:bodyPr>
          <a:lstStyle/>
          <a:p>
            <a:pPr algn="ctr" eaLnBrk="1" fontAlgn="auto" hangingPunct="1">
              <a:spcAft>
                <a:spcPts val="0"/>
              </a:spcAft>
              <a:defRPr/>
            </a:pPr>
            <a:r>
              <a:rPr lang="en-US" sz="4000" dirty="0" smtClean="0">
                <a:solidFill>
                  <a:srgbClr val="FF0000"/>
                </a:solidFill>
              </a:rPr>
              <a:t>Introduction to Disaster Management</a:t>
            </a:r>
            <a:endParaRPr lang="en-US" sz="4000" dirty="0">
              <a:solidFill>
                <a:srgbClr val="FF0000"/>
              </a:solidFill>
            </a:endParaRPr>
          </a:p>
        </p:txBody>
      </p:sp>
      <p:sp>
        <p:nvSpPr>
          <p:cNvPr id="3" name="Rectangle 2"/>
          <p:cNvSpPr/>
          <p:nvPr/>
        </p:nvSpPr>
        <p:spPr>
          <a:xfrm>
            <a:off x="2057400" y="990600"/>
            <a:ext cx="4572000" cy="769441"/>
          </a:xfrm>
          <a:prstGeom prst="rect">
            <a:avLst/>
          </a:prstGeom>
        </p:spPr>
        <p:txBody>
          <a:bodyPr>
            <a:spAutoFit/>
          </a:bodyPr>
          <a:lstStyle/>
          <a:p>
            <a:pPr algn="ctr">
              <a:defRPr/>
            </a:pPr>
            <a:r>
              <a:rPr lang="en-US" sz="2400" b="1" dirty="0">
                <a:solidFill>
                  <a:srgbClr val="FF0000"/>
                </a:solidFill>
              </a:rPr>
              <a:t>B. Tech (Environmental Studies)</a:t>
            </a:r>
            <a:r>
              <a:rPr lang="en-US" sz="2400" dirty="0">
                <a:solidFill>
                  <a:srgbClr val="FF0000"/>
                </a:solidFill>
              </a:rPr>
              <a:t/>
            </a:r>
            <a:br>
              <a:rPr lang="en-US" sz="2400" dirty="0">
                <a:solidFill>
                  <a:srgbClr val="FF0000"/>
                </a:solidFill>
              </a:rPr>
            </a:br>
            <a:endParaRPr lang="en-US" sz="2000" b="1" dirty="0">
              <a:solidFill>
                <a:srgbClr val="7030A0"/>
              </a:solidFill>
            </a:endParaRPr>
          </a:p>
        </p:txBody>
      </p:sp>
      <p:pic>
        <p:nvPicPr>
          <p:cNvPr id="7173" name="image1.png"/>
          <p:cNvPicPr>
            <a:picLocks noChangeAspect="1" noChangeArrowheads="1"/>
          </p:cNvPicPr>
          <p:nvPr/>
        </p:nvPicPr>
        <p:blipFill>
          <a:blip r:embed="rId2"/>
          <a:srcRect/>
          <a:stretch>
            <a:fillRect/>
          </a:stretch>
        </p:blipFill>
        <p:spPr bwMode="auto">
          <a:xfrm>
            <a:off x="7315200" y="76200"/>
            <a:ext cx="1514475" cy="1447800"/>
          </a:xfrm>
          <a:prstGeom prst="rect">
            <a:avLst/>
          </a:prstGeom>
          <a:noFill/>
          <a:ln w="9525">
            <a:noFill/>
            <a:miter lim="800000"/>
            <a:headEnd/>
            <a:tailEnd/>
          </a:ln>
        </p:spPr>
      </p:pic>
      <p:sp>
        <p:nvSpPr>
          <p:cNvPr id="7174" name="Rectangle 5"/>
          <p:cNvSpPr>
            <a:spLocks noChangeArrowheads="1"/>
          </p:cNvSpPr>
          <p:nvPr/>
        </p:nvSpPr>
        <p:spPr bwMode="auto">
          <a:xfrm>
            <a:off x="0" y="3505200"/>
            <a:ext cx="8991600" cy="1015663"/>
          </a:xfrm>
          <a:prstGeom prst="rect">
            <a:avLst/>
          </a:prstGeom>
          <a:noFill/>
          <a:ln w="9525">
            <a:noFill/>
            <a:miter lim="800000"/>
            <a:headEnd/>
            <a:tailEnd/>
          </a:ln>
        </p:spPr>
        <p:txBody>
          <a:bodyPr>
            <a:spAutoFit/>
          </a:bodyPr>
          <a:lstStyle/>
          <a:p>
            <a:pPr algn="ctr" eaLnBrk="1" hangingPunct="1"/>
            <a:endParaRPr lang="en-US" b="1" dirty="0"/>
          </a:p>
          <a:p>
            <a:pPr algn="ctr" eaLnBrk="1" hangingPunct="1"/>
            <a:r>
              <a:rPr lang="en-US" sz="2400" b="1" dirty="0">
                <a:solidFill>
                  <a:srgbClr val="7030A0"/>
                </a:solidFill>
              </a:rPr>
              <a:t>	</a:t>
            </a:r>
            <a:endParaRPr lang="en-US" altLang="en-US" sz="2400" b="1" dirty="0">
              <a:solidFill>
                <a:srgbClr val="7030A0"/>
              </a:solidFill>
              <a:latin typeface="Comic Sans MS" pitchFamily="66" charset="0"/>
            </a:endParaRPr>
          </a:p>
          <a:p>
            <a:pPr algn="just" eaLnBrk="1" hangingPunct="1"/>
            <a:endParaRPr lang="en-US" altLang="en-US" b="1" dirty="0">
              <a:latin typeface="Comic Sans MS"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ommunicable Diseases after Disasters&#10;Population Movements :&#10; Introduction of new disease or vector.&#10; In settlements - 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598"/>
            <a:ext cx="8043333" cy="6038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716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1000"/>
            <a:ext cx="7772400" cy="583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31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Users\NARESH\Desktop\Disaster manageemnt\New folder (2)\disaster-management-22-638.jpg"/>
          <p:cNvPicPr>
            <a:picLocks noChangeAspect="1" noChangeArrowheads="1"/>
          </p:cNvPicPr>
          <p:nvPr/>
        </p:nvPicPr>
        <p:blipFill>
          <a:blip r:embed="rId2"/>
          <a:srcRect/>
          <a:stretch>
            <a:fillRect/>
          </a:stretch>
        </p:blipFill>
        <p:spPr bwMode="auto">
          <a:xfrm>
            <a:off x="457200" y="1066800"/>
            <a:ext cx="8153400" cy="5663762"/>
          </a:xfrm>
          <a:prstGeom prst="rect">
            <a:avLst/>
          </a:prstGeom>
          <a:noFill/>
        </p:spPr>
      </p:pic>
      <p:sp>
        <p:nvSpPr>
          <p:cNvPr id="5" name="Title 1"/>
          <p:cNvSpPr txBox="1">
            <a:spLocks/>
          </p:cNvSpPr>
          <p:nvPr/>
        </p:nvSpPr>
        <p:spPr>
          <a:xfrm>
            <a:off x="0" y="0"/>
            <a:ext cx="88392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FF"/>
                </a:solidFill>
                <a:effectLst/>
                <a:uLnTx/>
                <a:uFillTx/>
                <a:latin typeface="+mj-lt"/>
                <a:ea typeface="+mj-ea"/>
                <a:cs typeface="+mj-cs"/>
              </a:rPr>
              <a:t>Integrated Disaster Management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NARESH\Desktop\Disaster manageemnt\New folder\disaster-management-16-638.jpg"/>
          <p:cNvPicPr>
            <a:picLocks noChangeAspect="1" noChangeArrowheads="1"/>
          </p:cNvPicPr>
          <p:nvPr/>
        </p:nvPicPr>
        <p:blipFill>
          <a:blip r:embed="rId2"/>
          <a:srcRect l="15047" t="20042" r="22571" b="7516"/>
          <a:stretch>
            <a:fillRect/>
          </a:stretch>
        </p:blipFill>
        <p:spPr bwMode="auto">
          <a:xfrm>
            <a:off x="1600200" y="1524000"/>
            <a:ext cx="5591527" cy="4874905"/>
          </a:xfrm>
          <a:prstGeom prst="rect">
            <a:avLst/>
          </a:prstGeom>
          <a:noFill/>
        </p:spPr>
      </p:pic>
      <p:sp>
        <p:nvSpPr>
          <p:cNvPr id="3" name="TextBox 2"/>
          <p:cNvSpPr txBox="1"/>
          <p:nvPr/>
        </p:nvSpPr>
        <p:spPr>
          <a:xfrm>
            <a:off x="-533400" y="609600"/>
            <a:ext cx="10412351" cy="769441"/>
          </a:xfrm>
          <a:prstGeom prst="rect">
            <a:avLst/>
          </a:prstGeom>
          <a:noFill/>
        </p:spPr>
        <p:txBody>
          <a:bodyPr wrap="square" rtlCol="0">
            <a:spAutoFit/>
          </a:bodyPr>
          <a:lstStyle/>
          <a:p>
            <a:pPr algn="ctr"/>
            <a:r>
              <a:rPr lang="en-US" sz="4400" dirty="0" smtClean="0">
                <a:solidFill>
                  <a:srgbClr val="FF00FF"/>
                </a:solidFill>
              </a:rPr>
              <a:t>Phases of Disaster Management </a:t>
            </a:r>
            <a:endParaRPr lang="en-US" sz="4400" dirty="0">
              <a:solidFill>
                <a:srgbClr val="FF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NARESH\Desktop\Disaster manageemnt\New folder\disaster-management-18-638.jpg"/>
          <p:cNvPicPr>
            <a:picLocks noChangeAspect="1" noChangeArrowheads="1"/>
          </p:cNvPicPr>
          <p:nvPr/>
        </p:nvPicPr>
        <p:blipFill>
          <a:blip r:embed="rId2"/>
          <a:srcRect l="5643" t="25052" r="9404" b="10021"/>
          <a:stretch>
            <a:fillRect/>
          </a:stretch>
        </p:blipFill>
        <p:spPr bwMode="auto">
          <a:xfrm>
            <a:off x="1371600" y="1066800"/>
            <a:ext cx="6121881" cy="4114800"/>
          </a:xfrm>
          <a:prstGeom prst="rect">
            <a:avLst/>
          </a:prstGeom>
          <a:noFill/>
        </p:spPr>
      </p:pic>
      <p:sp>
        <p:nvSpPr>
          <p:cNvPr id="4" name="TextBox 3"/>
          <p:cNvSpPr txBox="1"/>
          <p:nvPr/>
        </p:nvSpPr>
        <p:spPr>
          <a:xfrm>
            <a:off x="0" y="152400"/>
            <a:ext cx="8686800" cy="707886"/>
          </a:xfrm>
          <a:prstGeom prst="rect">
            <a:avLst/>
          </a:prstGeom>
          <a:noFill/>
        </p:spPr>
        <p:txBody>
          <a:bodyPr wrap="square" rtlCol="0">
            <a:spAutoFit/>
          </a:bodyPr>
          <a:lstStyle/>
          <a:p>
            <a:r>
              <a:rPr lang="en-US" sz="4000" dirty="0" smtClean="0">
                <a:solidFill>
                  <a:srgbClr val="FF0000"/>
                </a:solidFill>
              </a:rPr>
              <a:t>                  </a:t>
            </a:r>
            <a:r>
              <a:rPr lang="en-US" sz="3600" b="1" dirty="0" smtClean="0">
                <a:solidFill>
                  <a:srgbClr val="FF0000"/>
                </a:solidFill>
              </a:rPr>
              <a:t>Disaster </a:t>
            </a:r>
            <a:r>
              <a:rPr lang="en-US" sz="3600" b="1" dirty="0" smtClean="0">
                <a:solidFill>
                  <a:srgbClr val="FF0000"/>
                </a:solidFill>
              </a:rPr>
              <a:t>Preparedness</a:t>
            </a:r>
            <a:endParaRPr lang="en-US" sz="3600" b="1"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descr="Disaster Recovery&#10;Repatriation - after the emergency is over, displaced&#10;people return to their place of origin.&#10;Rehabili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599"/>
            <a:ext cx="8229600" cy="617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24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Medical preparedness</a:t>
            </a:r>
            <a:br>
              <a:rPr lang="en-US" b="1" dirty="0">
                <a:solidFill>
                  <a:srgbClr val="FF0000"/>
                </a:solidFill>
              </a:rPr>
            </a:b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229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2142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067" y="309895"/>
            <a:ext cx="8763000" cy="584775"/>
          </a:xfrm>
          <a:prstGeom prst="rect">
            <a:avLst/>
          </a:prstGeom>
          <a:noFill/>
        </p:spPr>
        <p:txBody>
          <a:bodyPr wrap="square" rtlCol="0">
            <a:spAutoFit/>
          </a:bodyPr>
          <a:lstStyle/>
          <a:p>
            <a:pPr algn="ctr"/>
            <a:r>
              <a:rPr lang="en-US" sz="3200" b="1" dirty="0" smtClean="0">
                <a:solidFill>
                  <a:srgbClr val="FF0000"/>
                </a:solidFill>
              </a:rPr>
              <a:t>Mass casualty and triage</a:t>
            </a:r>
            <a:endParaRPr lang="en-US" sz="3200" b="1" dirty="0">
              <a:solidFill>
                <a:srgbClr val="FF0000"/>
              </a:solidFill>
            </a:endParaRPr>
          </a:p>
        </p:txBody>
      </p:sp>
      <p:sp>
        <p:nvSpPr>
          <p:cNvPr id="3" name="Rectangle 2"/>
          <p:cNvSpPr/>
          <p:nvPr/>
        </p:nvSpPr>
        <p:spPr>
          <a:xfrm>
            <a:off x="381000" y="1077218"/>
            <a:ext cx="8458200" cy="5632311"/>
          </a:xfrm>
          <a:prstGeom prst="rect">
            <a:avLst/>
          </a:prstGeom>
        </p:spPr>
        <p:txBody>
          <a:bodyPr wrap="square">
            <a:spAutoFit/>
          </a:bodyPr>
          <a:lstStyle/>
          <a:p>
            <a:pPr algn="just">
              <a:lnSpc>
                <a:spcPct val="150000"/>
              </a:lnSpc>
            </a:pPr>
            <a:r>
              <a:rPr lang="en-US" sz="2000" dirty="0"/>
              <a:t>Triage is the process of determining the priority of patients' treatments by the severity of their condition or likelihood of recovery with and without treatment. </a:t>
            </a:r>
            <a:endParaRPr lang="en-US" sz="2000" dirty="0" smtClean="0"/>
          </a:p>
          <a:p>
            <a:pPr algn="just">
              <a:lnSpc>
                <a:spcPct val="150000"/>
              </a:lnSpc>
            </a:pPr>
            <a:r>
              <a:rPr lang="en-US" sz="2000" dirty="0"/>
              <a:t>A </a:t>
            </a:r>
            <a:r>
              <a:rPr lang="en-US" sz="2000" dirty="0">
                <a:hlinkClick r:id="rId2" tooltip="Triage tag"/>
              </a:rPr>
              <a:t>triage tag</a:t>
            </a:r>
            <a:r>
              <a:rPr lang="en-US" sz="2000" dirty="0"/>
              <a:t> is a prefabricated label placed on each patient </a:t>
            </a:r>
            <a:r>
              <a:rPr lang="en-US" sz="2000" dirty="0" smtClean="0"/>
              <a:t>that serves </a:t>
            </a:r>
            <a:r>
              <a:rPr lang="en-US" sz="2000" dirty="0"/>
              <a:t>to accomplish several objectives:</a:t>
            </a:r>
          </a:p>
          <a:p>
            <a:pPr marL="342900" indent="-342900" algn="just">
              <a:lnSpc>
                <a:spcPct val="150000"/>
              </a:lnSpc>
              <a:buFont typeface="Arial" pitchFamily="34" charset="0"/>
              <a:buChar char="•"/>
            </a:pPr>
            <a:r>
              <a:rPr lang="en-US" sz="2000" dirty="0"/>
              <a:t>identify the patient.</a:t>
            </a:r>
          </a:p>
          <a:p>
            <a:pPr marL="342900" indent="-342900" algn="just">
              <a:lnSpc>
                <a:spcPct val="150000"/>
              </a:lnSpc>
              <a:buFont typeface="Arial" pitchFamily="34" charset="0"/>
              <a:buChar char="•"/>
            </a:pPr>
            <a:r>
              <a:rPr lang="en-US" sz="2000" dirty="0"/>
              <a:t>bear record of assessment findings.</a:t>
            </a:r>
          </a:p>
          <a:p>
            <a:pPr marL="342900" indent="-342900" algn="just">
              <a:lnSpc>
                <a:spcPct val="150000"/>
              </a:lnSpc>
              <a:buFont typeface="Arial" pitchFamily="34" charset="0"/>
              <a:buChar char="•"/>
            </a:pPr>
            <a:r>
              <a:rPr lang="en-US" sz="2000" dirty="0"/>
              <a:t>identify the priority of the patient's need for medical treatment and transport from the emergency scene.</a:t>
            </a:r>
          </a:p>
          <a:p>
            <a:pPr marL="342900" indent="-342900" algn="just">
              <a:lnSpc>
                <a:spcPct val="150000"/>
              </a:lnSpc>
              <a:buFont typeface="Arial" pitchFamily="34" charset="0"/>
              <a:buChar char="•"/>
            </a:pPr>
            <a:r>
              <a:rPr lang="en-US" sz="2000" dirty="0"/>
              <a:t>track the patients' progress through the triage process.</a:t>
            </a:r>
          </a:p>
          <a:p>
            <a:pPr marL="342900" indent="-342900" algn="just">
              <a:lnSpc>
                <a:spcPct val="150000"/>
              </a:lnSpc>
              <a:buFont typeface="Arial" pitchFamily="34" charset="0"/>
              <a:buChar char="•"/>
            </a:pPr>
            <a:r>
              <a:rPr lang="en-US" sz="2000" dirty="0"/>
              <a:t>identify additional hazards such as contamination.</a:t>
            </a:r>
          </a:p>
          <a:p>
            <a:pPr algn="just">
              <a:lnSpc>
                <a:spcPct val="150000"/>
              </a:lnSpc>
            </a:pP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lnSpc>
                <a:spcPct val="150000"/>
              </a:lnSpc>
            </a:pPr>
            <a:r>
              <a:rPr lang="en-US" sz="2800" dirty="0"/>
              <a:t>In advanced triage, specially trained doctors, nurses and paramedics may decide that some seriously injured people should not receive advanced care because they are unlikely to survive. It is used to divert scarce resources away from patients with little chance of survival in order to increase the chances for others with higher likelihoods</a:t>
            </a:r>
            <a:r>
              <a:rPr lang="en-US" dirty="0"/>
              <a:t>.</a:t>
            </a:r>
            <a:endParaRPr lang="en-US" dirty="0"/>
          </a:p>
        </p:txBody>
      </p:sp>
    </p:spTree>
    <p:extLst>
      <p:ext uri="{BB962C8B-B14F-4D97-AF65-F5344CB8AC3E}">
        <p14:creationId xmlns:p14="http://schemas.microsoft.com/office/powerpoint/2010/main" val="1036075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3820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96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4095"/>
            <a:ext cx="8153400" cy="6121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edical and Public Health response&#10;Management of hazardous agent exposure&#10;Particular matter&#10;Also Infectious agents if ho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902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0067"/>
            <a:ext cx="8229600" cy="1143000"/>
          </a:xfrm>
        </p:spPr>
        <p:txBody>
          <a:bodyPr/>
          <a:lstStyle/>
          <a:p>
            <a:r>
              <a:rPr lang="en-US" dirty="0" smtClean="0">
                <a:solidFill>
                  <a:srgbClr val="FF00FF"/>
                </a:solidFill>
              </a:rPr>
              <a:t>Major disasters in India</a:t>
            </a:r>
            <a:endParaRPr lang="en-US" dirty="0">
              <a:solidFill>
                <a:srgbClr val="FF00FF"/>
              </a:solidFill>
            </a:endParaRPr>
          </a:p>
        </p:txBody>
      </p:sp>
      <p:pic>
        <p:nvPicPr>
          <p:cNvPr id="16386" name="Picture 2" descr="C:\Users\NARESH\Desktop\Disaster manageemnt\New folder\disaster-management-43-638.jpg"/>
          <p:cNvPicPr>
            <a:picLocks noChangeAspect="1" noChangeArrowheads="1"/>
          </p:cNvPicPr>
          <p:nvPr/>
        </p:nvPicPr>
        <p:blipFill>
          <a:blip r:embed="rId2"/>
          <a:srcRect t="12526" b="15031"/>
          <a:stretch>
            <a:fillRect/>
          </a:stretch>
        </p:blipFill>
        <p:spPr bwMode="auto">
          <a:xfrm>
            <a:off x="381000" y="1219200"/>
            <a:ext cx="8686800" cy="50292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NARESH\Desktop\Disaster manageemnt\New folder\disaster-management-44-638.jpg"/>
          <p:cNvPicPr>
            <a:picLocks noChangeAspect="1" noChangeArrowheads="1"/>
          </p:cNvPicPr>
          <p:nvPr/>
        </p:nvPicPr>
        <p:blipFill>
          <a:blip r:embed="rId2"/>
          <a:srcRect l="1881" t="10021" r="1881"/>
          <a:stretch>
            <a:fillRect/>
          </a:stretch>
        </p:blipFill>
        <p:spPr bwMode="auto">
          <a:xfrm>
            <a:off x="228600" y="990600"/>
            <a:ext cx="8915400" cy="5539224"/>
          </a:xfrm>
          <a:prstGeom prst="rect">
            <a:avLst/>
          </a:prstGeom>
          <a:noFill/>
        </p:spPr>
      </p:pic>
      <p:sp>
        <p:nvSpPr>
          <p:cNvPr id="5" name="Title 1"/>
          <p:cNvSpPr>
            <a:spLocks noGrp="1"/>
          </p:cNvSpPr>
          <p:nvPr>
            <p:ph type="title"/>
          </p:nvPr>
        </p:nvSpPr>
        <p:spPr>
          <a:xfrm>
            <a:off x="381000" y="0"/>
            <a:ext cx="8229600" cy="1143000"/>
          </a:xfrm>
        </p:spPr>
        <p:txBody>
          <a:bodyPr/>
          <a:lstStyle/>
          <a:p>
            <a:r>
              <a:rPr lang="en-US" dirty="0" smtClean="0">
                <a:solidFill>
                  <a:srgbClr val="FF00FF"/>
                </a:solidFill>
              </a:rPr>
              <a:t>Major disasters in India</a:t>
            </a:r>
            <a:endParaRPr lang="en-US" dirty="0">
              <a:solidFill>
                <a:srgbClr val="FF00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Users\NARESH\Desktop\Disaster manageemnt\New folder (2)\disaster-management-46-638.jpg"/>
          <p:cNvPicPr>
            <a:picLocks noChangeAspect="1" noChangeArrowheads="1"/>
          </p:cNvPicPr>
          <p:nvPr/>
        </p:nvPicPr>
        <p:blipFill>
          <a:blip r:embed="rId2"/>
          <a:srcRect l="3762" t="17537" b="15031"/>
          <a:stretch>
            <a:fillRect/>
          </a:stretch>
        </p:blipFill>
        <p:spPr bwMode="auto">
          <a:xfrm>
            <a:off x="296333" y="1097353"/>
            <a:ext cx="8686800" cy="5638800"/>
          </a:xfrm>
          <a:prstGeom prst="rect">
            <a:avLst/>
          </a:prstGeom>
          <a:noFill/>
        </p:spPr>
      </p:pic>
      <p:sp>
        <p:nvSpPr>
          <p:cNvPr id="5" name="TextBox 4"/>
          <p:cNvSpPr txBox="1"/>
          <p:nvPr/>
        </p:nvSpPr>
        <p:spPr>
          <a:xfrm>
            <a:off x="0" y="381000"/>
            <a:ext cx="8839200" cy="707886"/>
          </a:xfrm>
          <a:prstGeom prst="rect">
            <a:avLst/>
          </a:prstGeom>
          <a:noFill/>
        </p:spPr>
        <p:txBody>
          <a:bodyPr wrap="square" rtlCol="0">
            <a:spAutoFit/>
          </a:bodyPr>
          <a:lstStyle/>
          <a:p>
            <a:r>
              <a:rPr lang="en-US" sz="4000" dirty="0" smtClean="0">
                <a:solidFill>
                  <a:srgbClr val="FF00FF"/>
                </a:solidFill>
              </a:rPr>
              <a:t>               </a:t>
            </a:r>
            <a:r>
              <a:rPr lang="en-US" sz="4000" dirty="0" smtClean="0">
                <a:solidFill>
                  <a:srgbClr val="FF00FF"/>
                </a:solidFill>
              </a:rPr>
              <a:t>      Disaster </a:t>
            </a:r>
            <a:r>
              <a:rPr lang="en-US" sz="4000" dirty="0" smtClean="0">
                <a:solidFill>
                  <a:srgbClr val="FF00FF"/>
                </a:solidFill>
              </a:rPr>
              <a:t>mitigation </a:t>
            </a:r>
            <a:endParaRPr lang="en-US" sz="4000" dirty="0">
              <a:solidFill>
                <a:srgbClr val="FF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Disaster Management Structures</a:t>
            </a:r>
            <a:endParaRPr lang="en-US" sz="3600" b="1" dirty="0"/>
          </a:p>
        </p:txBody>
      </p:sp>
      <p:sp>
        <p:nvSpPr>
          <p:cNvPr id="3" name="Content Placeholder 2"/>
          <p:cNvSpPr>
            <a:spLocks noGrp="1"/>
          </p:cNvSpPr>
          <p:nvPr>
            <p:ph idx="1"/>
          </p:nvPr>
        </p:nvSpPr>
        <p:spPr>
          <a:xfrm>
            <a:off x="457200" y="1371600"/>
            <a:ext cx="8458200" cy="4525963"/>
          </a:xfrm>
        </p:spPr>
        <p:txBody>
          <a:bodyPr>
            <a:normAutofit fontScale="92500" lnSpcReduction="20000"/>
          </a:bodyPr>
          <a:lstStyle/>
          <a:p>
            <a:pPr marL="0" indent="0">
              <a:lnSpc>
                <a:spcPct val="150000"/>
              </a:lnSpc>
              <a:buNone/>
            </a:pPr>
            <a:r>
              <a:rPr lang="en-US" dirty="0" smtClean="0"/>
              <a:t>Indian </a:t>
            </a:r>
            <a:r>
              <a:rPr lang="en-US" dirty="0" err="1" smtClean="0"/>
              <a:t>Metereological</a:t>
            </a:r>
            <a:r>
              <a:rPr lang="en-US" dirty="0" smtClean="0"/>
              <a:t> Department (IMD) plays a key role in fore warning  the disaster of cyclone-storms by detection tracing. </a:t>
            </a:r>
          </a:p>
          <a:p>
            <a:pPr marL="0" indent="0">
              <a:lnSpc>
                <a:spcPct val="150000"/>
              </a:lnSpc>
              <a:buNone/>
            </a:pPr>
            <a:r>
              <a:rPr lang="en-US" dirty="0" smtClean="0"/>
              <a:t>It has 5 </a:t>
            </a:r>
            <a:r>
              <a:rPr lang="en-US" dirty="0" err="1" smtClean="0"/>
              <a:t>centres</a:t>
            </a:r>
            <a:r>
              <a:rPr lang="en-US" dirty="0" smtClean="0"/>
              <a:t> in Kolkata, Bhubaneswar, Visakhapatnam, Chennai and Mumbai. </a:t>
            </a:r>
          </a:p>
          <a:p>
            <a:pPr marL="0" indent="0">
              <a:lnSpc>
                <a:spcPct val="150000"/>
              </a:lnSpc>
              <a:buNone/>
            </a:pPr>
            <a:r>
              <a:rPr lang="en-US" dirty="0" smtClean="0"/>
              <a:t>In addition there are 31 special detection posts set up along the east-coast of India.</a:t>
            </a:r>
          </a:p>
          <a:p>
            <a:endParaRPr lang="en-US" dirty="0" smtClean="0"/>
          </a:p>
          <a:p>
            <a:endParaRPr lang="en-US" dirty="0"/>
          </a:p>
        </p:txBody>
      </p:sp>
    </p:spTree>
    <p:extLst>
      <p:ext uri="{BB962C8B-B14F-4D97-AF65-F5344CB8AC3E}">
        <p14:creationId xmlns:p14="http://schemas.microsoft.com/office/powerpoint/2010/main" val="1965692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Disaster Management Structures</a:t>
            </a:r>
            <a:endParaRPr lang="en-US" sz="3600" b="1" dirty="0"/>
          </a:p>
        </p:txBody>
      </p:sp>
      <p:sp>
        <p:nvSpPr>
          <p:cNvPr id="3" name="Content Placeholder 2"/>
          <p:cNvSpPr>
            <a:spLocks noGrp="1"/>
          </p:cNvSpPr>
          <p:nvPr>
            <p:ph idx="1"/>
          </p:nvPr>
        </p:nvSpPr>
        <p:spPr>
          <a:xfrm>
            <a:off x="457200" y="1371600"/>
            <a:ext cx="8458200" cy="4525963"/>
          </a:xfrm>
        </p:spPr>
        <p:txBody>
          <a:bodyPr>
            <a:normAutofit/>
          </a:bodyPr>
          <a:lstStyle/>
          <a:p>
            <a:pPr marL="0" indent="0">
              <a:buNone/>
            </a:pPr>
            <a:r>
              <a:rPr lang="en-US" dirty="0" smtClean="0"/>
              <a:t>International agencies which provide humanitarian assistance to the disaster stricken areas are:</a:t>
            </a:r>
          </a:p>
          <a:p>
            <a:r>
              <a:rPr lang="en-US" dirty="0" smtClean="0"/>
              <a:t>United Nation Agencies</a:t>
            </a:r>
          </a:p>
          <a:p>
            <a:r>
              <a:rPr lang="en-US" dirty="0" smtClean="0"/>
              <a:t>World Health Organization</a:t>
            </a:r>
          </a:p>
          <a:p>
            <a:r>
              <a:rPr lang="en-US" dirty="0" smtClean="0"/>
              <a:t>UNICEF</a:t>
            </a:r>
          </a:p>
          <a:p>
            <a:r>
              <a:rPr lang="en-US" dirty="0" smtClean="0"/>
              <a:t>World Food </a:t>
            </a:r>
            <a:r>
              <a:rPr lang="en-US" dirty="0" err="1" smtClean="0"/>
              <a:t>Programm</a:t>
            </a:r>
            <a:endParaRPr lang="en-US" dirty="0" smtClean="0"/>
          </a:p>
          <a:p>
            <a:r>
              <a:rPr lang="en-US" dirty="0" smtClean="0"/>
              <a:t>Food and Agricultural Organization</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034376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Disaster Management Structures</a:t>
            </a:r>
            <a:endParaRPr lang="en-US" sz="3600" b="1" dirty="0"/>
          </a:p>
        </p:txBody>
      </p:sp>
      <p:sp>
        <p:nvSpPr>
          <p:cNvPr id="3" name="Content Placeholder 2"/>
          <p:cNvSpPr>
            <a:spLocks noGrp="1"/>
          </p:cNvSpPr>
          <p:nvPr>
            <p:ph idx="1"/>
          </p:nvPr>
        </p:nvSpPr>
        <p:spPr>
          <a:xfrm>
            <a:off x="457200" y="1371600"/>
            <a:ext cx="8229600" cy="4525963"/>
          </a:xfrm>
        </p:spPr>
        <p:txBody>
          <a:bodyPr>
            <a:normAutofit/>
          </a:bodyPr>
          <a:lstStyle/>
          <a:p>
            <a:pPr marL="0" indent="0">
              <a:buNone/>
            </a:pPr>
            <a:r>
              <a:rPr lang="en-US" dirty="0" smtClean="0"/>
              <a:t>Non-government organizations are:</a:t>
            </a:r>
          </a:p>
          <a:p>
            <a:r>
              <a:rPr lang="en-US" dirty="0" smtClean="0"/>
              <a:t>Co-operative for Assistance and Relief Every where (CARE) </a:t>
            </a:r>
          </a:p>
          <a:p>
            <a:r>
              <a:rPr lang="en-US" dirty="0" smtClean="0"/>
              <a:t>International Committee of Red Cross</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134287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229600" cy="4525963"/>
          </a:xfrm>
        </p:spPr>
        <p:txBody>
          <a:bodyPr/>
          <a:lstStyle/>
          <a:p>
            <a:pPr marL="0" indent="0">
              <a:buNone/>
            </a:pPr>
            <a:r>
              <a:rPr lang="en-US" dirty="0" smtClean="0"/>
              <a:t>Other Institutional </a:t>
            </a:r>
            <a:r>
              <a:rPr lang="en-US" dirty="0" err="1" smtClean="0"/>
              <a:t>Arramgements</a:t>
            </a:r>
            <a:r>
              <a:rPr lang="en-US" dirty="0" smtClean="0"/>
              <a:t>:</a:t>
            </a:r>
          </a:p>
          <a:p>
            <a:r>
              <a:rPr lang="en-US" dirty="0" smtClean="0"/>
              <a:t>Armed forces</a:t>
            </a:r>
          </a:p>
          <a:p>
            <a:r>
              <a:rPr lang="en-US" dirty="0" smtClean="0"/>
              <a:t>Central Paramilitary Forces</a:t>
            </a:r>
          </a:p>
          <a:p>
            <a:r>
              <a:rPr lang="en-US" dirty="0" smtClean="0"/>
              <a:t>State Police Forces and fire Services</a:t>
            </a:r>
          </a:p>
          <a:p>
            <a:r>
              <a:rPr lang="en-US" dirty="0" smtClean="0"/>
              <a:t>Civil </a:t>
            </a:r>
            <a:r>
              <a:rPr lang="en-US" dirty="0" err="1" smtClean="0"/>
              <a:t>Defence</a:t>
            </a:r>
            <a:r>
              <a:rPr lang="en-US" dirty="0" smtClean="0"/>
              <a:t> and Home Guard</a:t>
            </a:r>
          </a:p>
          <a:p>
            <a:r>
              <a:rPr lang="en-US" dirty="0" smtClean="0"/>
              <a:t>State Disaster Response Forces</a:t>
            </a:r>
          </a:p>
          <a:p>
            <a:r>
              <a:rPr lang="en-US" dirty="0" err="1" smtClean="0"/>
              <a:t>Neheru</a:t>
            </a:r>
            <a:r>
              <a:rPr lang="en-US" dirty="0" smtClean="0"/>
              <a:t> </a:t>
            </a:r>
            <a:r>
              <a:rPr lang="en-US" dirty="0" err="1" smtClean="0"/>
              <a:t>Yuva</a:t>
            </a:r>
            <a:r>
              <a:rPr lang="en-US" dirty="0" smtClean="0"/>
              <a:t> Kendra </a:t>
            </a:r>
            <a:r>
              <a:rPr lang="en-US" dirty="0" err="1" smtClean="0"/>
              <a:t>Sangathan</a:t>
            </a:r>
            <a:r>
              <a:rPr lang="en-US" dirty="0" smtClean="0"/>
              <a:t> (NYKS)</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41626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8229600" cy="4525963"/>
          </a:xfrm>
        </p:spPr>
        <p:txBody>
          <a:bodyPr>
            <a:normAutofit fontScale="92500" lnSpcReduction="10000"/>
          </a:bodyPr>
          <a:lstStyle/>
          <a:p>
            <a:pPr marL="0" indent="0">
              <a:lnSpc>
                <a:spcPct val="150000"/>
              </a:lnSpc>
              <a:buNone/>
            </a:pPr>
            <a:r>
              <a:rPr lang="en-US" dirty="0" smtClean="0"/>
              <a:t>Stakeholders’ Participation:</a:t>
            </a:r>
          </a:p>
          <a:p>
            <a:pPr>
              <a:lnSpc>
                <a:spcPct val="150000"/>
              </a:lnSpc>
            </a:pPr>
            <a:r>
              <a:rPr lang="en-US" dirty="0" smtClean="0"/>
              <a:t>Corporate Social Responsibility</a:t>
            </a:r>
          </a:p>
          <a:p>
            <a:pPr>
              <a:lnSpc>
                <a:spcPct val="150000"/>
              </a:lnSpc>
            </a:pPr>
            <a:r>
              <a:rPr lang="en-US" dirty="0" smtClean="0"/>
              <a:t>Public Private </a:t>
            </a:r>
            <a:r>
              <a:rPr lang="en-US" dirty="0" err="1" smtClean="0"/>
              <a:t>Pertnership</a:t>
            </a:r>
            <a:endParaRPr lang="en-US" dirty="0" smtClean="0"/>
          </a:p>
          <a:p>
            <a:pPr>
              <a:lnSpc>
                <a:spcPct val="150000"/>
              </a:lnSpc>
            </a:pPr>
            <a:r>
              <a:rPr lang="en-US" dirty="0" smtClean="0"/>
              <a:t>Media </a:t>
            </a:r>
            <a:r>
              <a:rPr lang="en-US" dirty="0" err="1" smtClean="0"/>
              <a:t>Partenership</a:t>
            </a:r>
            <a:endParaRPr lang="en-US" dirty="0" smtClean="0"/>
          </a:p>
          <a:p>
            <a:pPr>
              <a:lnSpc>
                <a:spcPct val="150000"/>
              </a:lnSpc>
            </a:pPr>
            <a:r>
              <a:rPr lang="en-US" dirty="0" smtClean="0"/>
              <a:t>Training in communities</a:t>
            </a:r>
          </a:p>
          <a:p>
            <a:pPr>
              <a:lnSpc>
                <a:spcPct val="150000"/>
              </a:lnSpc>
            </a:pPr>
            <a:r>
              <a:rPr lang="en-US" dirty="0" smtClean="0"/>
              <a:t>DM Education in School</a:t>
            </a:r>
          </a:p>
          <a:p>
            <a:pPr>
              <a:lnSpc>
                <a:spcPct val="150000"/>
              </a:lnSpc>
            </a:pPr>
            <a:endParaRPr lang="en-US" dirty="0" smtClean="0"/>
          </a:p>
          <a:p>
            <a:pPr>
              <a:lnSpc>
                <a:spcPct val="150000"/>
              </a:lnSpc>
            </a:pPr>
            <a:endParaRPr lang="en-US" dirty="0" smtClean="0"/>
          </a:p>
          <a:p>
            <a:endParaRPr lang="en-US" dirty="0" smtClean="0"/>
          </a:p>
          <a:p>
            <a:endParaRPr lang="en-US" dirty="0"/>
          </a:p>
        </p:txBody>
      </p:sp>
    </p:spTree>
    <p:extLst>
      <p:ext uri="{BB962C8B-B14F-4D97-AF65-F5344CB8AC3E}">
        <p14:creationId xmlns:p14="http://schemas.microsoft.com/office/powerpoint/2010/main" val="4093531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3314" name="Picture 2" descr="Disaster manan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534400" cy="640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49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242" y="381001"/>
            <a:ext cx="8022158" cy="602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8669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0"/>
            <a:ext cx="8578268" cy="6440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3766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4525963"/>
          </a:xfrm>
        </p:spPr>
        <p:txBody>
          <a:bodyPr/>
          <a:lstStyle/>
          <a:p>
            <a:pPr algn="just"/>
            <a:r>
              <a:rPr lang="en-US" dirty="0" smtClean="0"/>
              <a:t>NIDM–National Institute of Disaster Management</a:t>
            </a:r>
          </a:p>
          <a:p>
            <a:pPr algn="just"/>
            <a:r>
              <a:rPr lang="en-US" dirty="0" smtClean="0"/>
              <a:t>NDMA- National disaster Management Authority</a:t>
            </a:r>
          </a:p>
          <a:p>
            <a:pPr algn="just"/>
            <a:r>
              <a:rPr lang="en-US" dirty="0" smtClean="0"/>
              <a:t>DDMA- District Disaster Management authority</a:t>
            </a:r>
          </a:p>
          <a:p>
            <a:pPr algn="just"/>
            <a:endParaRPr lang="en-US" dirty="0"/>
          </a:p>
        </p:txBody>
      </p:sp>
    </p:spTree>
    <p:extLst>
      <p:ext uri="{BB962C8B-B14F-4D97-AF65-F5344CB8AC3E}">
        <p14:creationId xmlns:p14="http://schemas.microsoft.com/office/powerpoint/2010/main" val="2064563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www.msnava.com/wp-content/uploads/2012/11/866730_thank_you.jpg">
            <a:extLst>
              <a:ext uri="{FF2B5EF4-FFF2-40B4-BE49-F238E27FC236}">
                <a16:creationId xmlns:a16="http://schemas.microsoft.com/office/drawing/2014/main" xmlns="" id="{0C10345C-6F45-4465-B1D0-4ABAF2539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chemeClr val="tx2">
              <a:lumMod val="60000"/>
              <a:lumOff val="40000"/>
            </a:schemeClr>
          </a:solidFill>
          <a:ln>
            <a:solidFill>
              <a:schemeClr val="tx2">
                <a:lumMod val="60000"/>
                <a:lumOff val="40000"/>
              </a:schemeClr>
            </a:solidFill>
          </a:ln>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NARESH\Desktop\Disaster manageemnt\New folder\disaster-management-9-638.jpg"/>
          <p:cNvPicPr>
            <a:picLocks noChangeAspect="1" noChangeArrowheads="1"/>
          </p:cNvPicPr>
          <p:nvPr/>
        </p:nvPicPr>
        <p:blipFill>
          <a:blip r:embed="rId2"/>
          <a:srcRect/>
          <a:stretch>
            <a:fillRect/>
          </a:stretch>
        </p:blipFill>
        <p:spPr bwMode="auto">
          <a:xfrm>
            <a:off x="636" y="228600"/>
            <a:ext cx="9143364" cy="66294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NARESH\Desktop\Disaster manageemnt\New folder\disaster-management-10-638.jpg"/>
          <p:cNvPicPr>
            <a:picLocks noChangeAspect="1" noChangeArrowheads="1"/>
          </p:cNvPicPr>
          <p:nvPr/>
        </p:nvPicPr>
        <p:blipFill>
          <a:blip r:embed="rId2"/>
          <a:srcRect/>
          <a:stretch>
            <a:fillRect/>
          </a:stretch>
        </p:blipFill>
        <p:spPr bwMode="auto">
          <a:xfrm>
            <a:off x="152400" y="17703"/>
            <a:ext cx="8991600" cy="613756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NARESH\Desktop\Disaster manageemnt\New folder\disaster-management-11-638.jpg"/>
          <p:cNvPicPr>
            <a:picLocks noChangeAspect="1" noChangeArrowheads="1"/>
          </p:cNvPicPr>
          <p:nvPr/>
        </p:nvPicPr>
        <p:blipFill>
          <a:blip r:embed="rId2"/>
          <a:srcRect/>
          <a:stretch>
            <a:fillRect/>
          </a:stretch>
        </p:blipFill>
        <p:spPr bwMode="auto">
          <a:xfrm>
            <a:off x="0" y="0"/>
            <a:ext cx="9144000" cy="6857999"/>
          </a:xfrm>
          <a:prstGeom prst="rect">
            <a:avLst/>
          </a:prstGeom>
          <a:noFill/>
        </p:spPr>
      </p:pic>
      <p:sp>
        <p:nvSpPr>
          <p:cNvPr id="4" name="Rectangle 3"/>
          <p:cNvSpPr/>
          <p:nvPr/>
        </p:nvSpPr>
        <p:spPr>
          <a:xfrm>
            <a:off x="6324600" y="4724400"/>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8016474" cy="601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97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isasters and Diseases&#10;Epidemic diseases&#10; May be consequences of disasters.&#10; Some tend to become pandemics, to evolve 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69760"/>
            <a:ext cx="7942775" cy="596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231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7924800" cy="594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3587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1196</TotalTime>
  <Words>294</Words>
  <Application>Microsoft Office PowerPoint</Application>
  <PresentationFormat>On-screen Show (4:3)</PresentationFormat>
  <Paragraphs>61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Introduction to Disaster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Medical preparedness </vt:lpstr>
      <vt:lpstr>PowerPoint Presentation</vt:lpstr>
      <vt:lpstr>PowerPoint Presentation</vt:lpstr>
      <vt:lpstr>PowerPoint Presentation</vt:lpstr>
      <vt:lpstr>PowerPoint Presentation</vt:lpstr>
      <vt:lpstr>Major disasters in India</vt:lpstr>
      <vt:lpstr>Major disasters in India</vt:lpstr>
      <vt:lpstr>PowerPoint Presentation</vt:lpstr>
      <vt:lpstr>Disaster Management Structures</vt:lpstr>
      <vt:lpstr>Disaster Management Structures</vt:lpstr>
      <vt:lpstr>Disaster Management Structures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Water Harvesting and Watershed Management</dc:title>
  <dc:creator>NARESH</dc:creator>
  <cp:lastModifiedBy>ASUS</cp:lastModifiedBy>
  <cp:revision>146</cp:revision>
  <dcterms:created xsi:type="dcterms:W3CDTF">2020-05-01T05:09:43Z</dcterms:created>
  <dcterms:modified xsi:type="dcterms:W3CDTF">2021-01-02T09:55:08Z</dcterms:modified>
</cp:coreProperties>
</file>