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62" r:id="rId2"/>
    <p:sldId id="256" r:id="rId3"/>
    <p:sldId id="272" r:id="rId4"/>
    <p:sldId id="257" r:id="rId5"/>
    <p:sldId id="258" r:id="rId6"/>
    <p:sldId id="259" r:id="rId7"/>
    <p:sldId id="267" r:id="rId8"/>
    <p:sldId id="268" r:id="rId9"/>
    <p:sldId id="265" r:id="rId10"/>
    <p:sldId id="260" r:id="rId11"/>
    <p:sldId id="261" r:id="rId12"/>
    <p:sldId id="266" r:id="rId13"/>
    <p:sldId id="269" r:id="rId14"/>
    <p:sldId id="270" r:id="rId15"/>
    <p:sldId id="271" r:id="rId16"/>
    <p:sldId id="273"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enchantedlearning.com/geology/label/soillayer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buNone/>
            </a:pPr>
            <a:r>
              <a:rPr lang="en-US" sz="5400" dirty="0"/>
              <a:t>	</a:t>
            </a:r>
          </a:p>
        </p:txBody>
      </p:sp>
      <p:pic>
        <p:nvPicPr>
          <p:cNvPr id="1026" name="Picture 2" descr="C:\Documents and Settings\Sudeesh\Desktop\soil.jpe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Rectangle 3"/>
          <p:cNvSpPr/>
          <p:nvPr/>
        </p:nvSpPr>
        <p:spPr>
          <a:xfrm>
            <a:off x="838200" y="1524000"/>
            <a:ext cx="7162799" cy="2554545"/>
          </a:xfrm>
          <a:prstGeom prst="rect">
            <a:avLst/>
          </a:prstGeom>
        </p:spPr>
        <p:txBody>
          <a:bodyPr wrap="square">
            <a:spAutoFit/>
          </a:bodyPr>
          <a:lstStyle/>
          <a:p>
            <a:pPr algn="ctr">
              <a:buNone/>
            </a:pPr>
            <a:endParaRPr lang="en-US" sz="8000" dirty="0"/>
          </a:p>
          <a:p>
            <a:pPr algn="ctr">
              <a:buNone/>
            </a:pPr>
            <a:r>
              <a:rPr lang="en-US" sz="8000" b="1" dirty="0">
                <a:solidFill>
                  <a:schemeClr val="bg1"/>
                </a:solidFill>
              </a:rPr>
              <a:t>Soil pollution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i="1" dirty="0"/>
              <a:t>Control measures:</a:t>
            </a:r>
            <a:br>
              <a:rPr lang="en-US" dirty="0"/>
            </a:br>
            <a:endParaRPr lang="en-US" dirty="0"/>
          </a:p>
        </p:txBody>
      </p:sp>
      <p:sp>
        <p:nvSpPr>
          <p:cNvPr id="3" name="Content Placeholder 2"/>
          <p:cNvSpPr>
            <a:spLocks noGrp="1"/>
          </p:cNvSpPr>
          <p:nvPr>
            <p:ph idx="1"/>
          </p:nvPr>
        </p:nvSpPr>
        <p:spPr>
          <a:xfrm>
            <a:off x="457200" y="990600"/>
            <a:ext cx="8229600" cy="5135563"/>
          </a:xfrm>
        </p:spPr>
        <p:txBody>
          <a:bodyPr>
            <a:normAutofit fontScale="77500" lnSpcReduction="20000"/>
          </a:bodyPr>
          <a:lstStyle/>
          <a:p>
            <a:pPr algn="just"/>
            <a:r>
              <a:rPr lang="en-US" dirty="0"/>
              <a:t>Proper soil conservation measures to minimize the loss of top soil</a:t>
            </a:r>
          </a:p>
          <a:p>
            <a:pPr algn="just"/>
            <a:r>
              <a:rPr lang="en-US" dirty="0"/>
              <a:t> INM, IPM,  using  bio  pesticides  and     integrated  environment  friendly agriculture to reduce pesticides or fertilizers</a:t>
            </a:r>
            <a:r>
              <a:rPr lang="en-US" b="1" dirty="0"/>
              <a:t>.</a:t>
            </a:r>
          </a:p>
          <a:p>
            <a:pPr algn="just"/>
            <a:r>
              <a:rPr lang="en-US" dirty="0"/>
              <a:t>Use  of cattle dung and  agricultural wastes in  biogas plants should be encouraged.</a:t>
            </a:r>
            <a:endParaRPr lang="en-US" b="1" dirty="0"/>
          </a:p>
          <a:p>
            <a:pPr algn="just"/>
            <a:r>
              <a:rPr lang="en-US" dirty="0"/>
              <a:t>Appropriate water management practices in agriculture.</a:t>
            </a:r>
          </a:p>
          <a:p>
            <a:pPr algn="just"/>
            <a:r>
              <a:rPr lang="en-US" dirty="0"/>
              <a:t>Keeping the soil surface covered with crop residues or crop cover </a:t>
            </a:r>
          </a:p>
          <a:p>
            <a:pPr algn="just"/>
            <a:r>
              <a:rPr lang="en-US" dirty="0"/>
              <a:t>Planting trees as a part of </a:t>
            </a:r>
            <a:r>
              <a:rPr lang="en-US" dirty="0" err="1"/>
              <a:t>afforestation</a:t>
            </a:r>
            <a:r>
              <a:rPr lang="en-US" dirty="0"/>
              <a:t>/ shelter belts/wind breakers</a:t>
            </a:r>
          </a:p>
          <a:p>
            <a:pPr>
              <a:buNone/>
            </a:pPr>
            <a:endParaRPr lang="en-US" dirty="0"/>
          </a:p>
          <a:p>
            <a:r>
              <a:rPr lang="en-US" b="1" i="1" dirty="0"/>
              <a:t>Cleaning up  polluted soil</a:t>
            </a:r>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533400"/>
          </a:xfrm>
        </p:spPr>
        <p:txBody>
          <a:bodyPr>
            <a:normAutofit fontScale="90000"/>
          </a:bodyPr>
          <a:lstStyle/>
          <a:p>
            <a:br>
              <a:rPr lang="en-US" sz="3100" i="1" dirty="0"/>
            </a:br>
            <a:br>
              <a:rPr lang="en-US" sz="3100" i="1" dirty="0"/>
            </a:br>
            <a:br>
              <a:rPr lang="en-US" sz="3100" i="1" dirty="0"/>
            </a:br>
            <a:r>
              <a:rPr lang="en-US" sz="4900" b="1" dirty="0"/>
              <a:t>Bioremediation</a:t>
            </a:r>
            <a:br>
              <a:rPr lang="en-US" sz="3100" dirty="0"/>
            </a:br>
            <a:r>
              <a:rPr lang="en-US" sz="3100" dirty="0"/>
              <a:t> </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pPr algn="just">
              <a:buNone/>
            </a:pPr>
            <a:r>
              <a:rPr lang="en-US" sz="4400" i="1" dirty="0">
                <a:solidFill>
                  <a:srgbClr val="FF0000"/>
                </a:solidFill>
              </a:rPr>
              <a:t>	</a:t>
            </a:r>
            <a:r>
              <a:rPr lang="en-US" sz="4400" dirty="0"/>
              <a:t>The use of naturally occurring microorganisms such as bacteria, fungi &amp; plants to break down or degrade toxic chemical compounds that have accumulated in the environment</a:t>
            </a:r>
          </a:p>
          <a:p>
            <a:pPr algn="just">
              <a:buNone/>
            </a:pPr>
            <a:endParaRPr lang="en-US" sz="3800" dirty="0">
              <a:solidFill>
                <a:srgbClr val="FF0000"/>
              </a:solidFill>
            </a:endParaRPr>
          </a:p>
          <a:p>
            <a:pPr>
              <a:lnSpc>
                <a:spcPct val="120000"/>
              </a:lnSpc>
              <a:buNone/>
            </a:pPr>
            <a:r>
              <a:rPr lang="en-US" sz="4200" dirty="0"/>
              <a:t>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bopdegradation"/>
          <p:cNvPicPr>
            <a:picLocks noGrp="1" noChangeAspect="1" noChangeArrowheads="1"/>
          </p:cNvPicPr>
          <p:nvPr>
            <p:ph idx="1"/>
          </p:nvPr>
        </p:nvPicPr>
        <p:blipFill>
          <a:blip r:embed="rId2" cstate="print"/>
          <a:srcRect l="1770" t="7921" r="2655" b="4950"/>
          <a:stretch>
            <a:fillRect/>
          </a:stretch>
        </p:blipFill>
        <p:spPr bwMode="auto">
          <a:xfrm>
            <a:off x="228600" y="1066800"/>
            <a:ext cx="8915400" cy="50292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requirements:</a:t>
            </a:r>
          </a:p>
        </p:txBody>
      </p:sp>
      <p:sp>
        <p:nvSpPr>
          <p:cNvPr id="3" name="Content Placeholder 2"/>
          <p:cNvSpPr>
            <a:spLocks noGrp="1"/>
          </p:cNvSpPr>
          <p:nvPr>
            <p:ph idx="1"/>
          </p:nvPr>
        </p:nvSpPr>
        <p:spPr/>
        <p:txBody>
          <a:bodyPr>
            <a:normAutofit fontScale="92500" lnSpcReduction="20000"/>
          </a:bodyPr>
          <a:lstStyle/>
          <a:p>
            <a:pPr>
              <a:lnSpc>
                <a:spcPct val="120000"/>
              </a:lnSpc>
              <a:buNone/>
            </a:pPr>
            <a:r>
              <a:rPr lang="en-US" dirty="0"/>
              <a:t>	Conditions  that favor Bioremediation include the followings:</a:t>
            </a:r>
          </a:p>
          <a:p>
            <a:pPr>
              <a:lnSpc>
                <a:spcPct val="120000"/>
              </a:lnSpc>
              <a:buNone/>
            </a:pPr>
            <a:r>
              <a:rPr lang="en-US" dirty="0"/>
              <a:t> • Temperature favorable for organisms</a:t>
            </a:r>
          </a:p>
          <a:p>
            <a:pPr>
              <a:lnSpc>
                <a:spcPct val="120000"/>
              </a:lnSpc>
              <a:buNone/>
            </a:pPr>
            <a:r>
              <a:rPr lang="en-US" dirty="0"/>
              <a:t> • Availability of water</a:t>
            </a:r>
          </a:p>
          <a:p>
            <a:pPr>
              <a:lnSpc>
                <a:spcPct val="120000"/>
              </a:lnSpc>
              <a:buNone/>
            </a:pPr>
            <a:r>
              <a:rPr lang="en-US" dirty="0"/>
              <a:t> • Availability of nutrients(N,P, K)</a:t>
            </a:r>
          </a:p>
          <a:p>
            <a:pPr>
              <a:lnSpc>
                <a:spcPct val="120000"/>
              </a:lnSpc>
              <a:buNone/>
            </a:pPr>
            <a:r>
              <a:rPr lang="en-US" dirty="0"/>
              <a:t> • C:N ratio of the contaminant material</a:t>
            </a:r>
          </a:p>
          <a:p>
            <a:pPr>
              <a:lnSpc>
                <a:spcPct val="120000"/>
              </a:lnSpc>
              <a:buNone/>
            </a:pPr>
            <a:r>
              <a:rPr lang="en-US" dirty="0"/>
              <a:t> • Availability of oxygen in sufficient quantity in the soil</a:t>
            </a:r>
          </a:p>
          <a:p>
            <a:pPr>
              <a:lnSpc>
                <a:spcPct val="120000"/>
              </a:lnSpc>
            </a:pPr>
            <a:endParaRPr lang="en-US" dirty="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Bioremediation</a:t>
            </a:r>
          </a:p>
        </p:txBody>
      </p:sp>
      <p:sp>
        <p:nvSpPr>
          <p:cNvPr id="3" name="Content Placeholder 2"/>
          <p:cNvSpPr>
            <a:spLocks noGrp="1"/>
          </p:cNvSpPr>
          <p:nvPr>
            <p:ph idx="1"/>
          </p:nvPr>
        </p:nvSpPr>
        <p:spPr/>
        <p:txBody>
          <a:bodyPr/>
          <a:lstStyle/>
          <a:p>
            <a:pPr algn="just"/>
            <a:r>
              <a:rPr lang="en-US" i="1" dirty="0"/>
              <a:t>In situ</a:t>
            </a:r>
            <a:r>
              <a:rPr lang="en-US" dirty="0"/>
              <a:t> Bioremediation : The treatment in place without excavation of contaminated soils or sediments.</a:t>
            </a:r>
          </a:p>
          <a:p>
            <a:pPr algn="just"/>
            <a:r>
              <a:rPr lang="en-US" i="1" dirty="0"/>
              <a:t>Ex situ</a:t>
            </a:r>
            <a:r>
              <a:rPr lang="en-US" dirty="0"/>
              <a:t> bioremediation: requires pumping of the groundwater or excavation of contaminated soil prior to remediation treatments. </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36638"/>
          </a:xfrm>
        </p:spPr>
        <p:txBody>
          <a:bodyPr>
            <a:normAutofit/>
          </a:bodyPr>
          <a:lstStyle/>
          <a:p>
            <a:r>
              <a:rPr lang="en-US" sz="3100" b="1" dirty="0">
                <a:cs typeface="Tahoma" pitchFamily="34" charset="0"/>
              </a:rPr>
              <a:t>Advantages of Using Bioremediation Processes </a:t>
            </a:r>
            <a:br>
              <a:rPr lang="en-US" sz="3100" b="1" dirty="0">
                <a:cs typeface="Tahoma" pitchFamily="34" charset="0"/>
              </a:rPr>
            </a:br>
            <a:r>
              <a:rPr lang="en-US" sz="3100" b="1" dirty="0">
                <a:cs typeface="Tahoma" pitchFamily="34" charset="0"/>
              </a:rPr>
              <a:t>Compared With Other Remediation Technologies</a:t>
            </a:r>
            <a:endParaRPr lang="en-US" sz="3100" dirty="0"/>
          </a:p>
        </p:txBody>
      </p:sp>
      <p:sp>
        <p:nvSpPr>
          <p:cNvPr id="3" name="Content Placeholder 2"/>
          <p:cNvSpPr>
            <a:spLocks noGrp="1"/>
          </p:cNvSpPr>
          <p:nvPr>
            <p:ph idx="1"/>
          </p:nvPr>
        </p:nvSpPr>
        <p:spPr/>
        <p:txBody>
          <a:bodyPr>
            <a:normAutofit fontScale="77500" lnSpcReduction="20000"/>
          </a:bodyPr>
          <a:lstStyle/>
          <a:p>
            <a:pPr marL="609600" indent="-609600" algn="just">
              <a:lnSpc>
                <a:spcPct val="90000"/>
              </a:lnSpc>
              <a:buFontTx/>
              <a:buAutoNum type="arabicParenBoth"/>
            </a:pPr>
            <a:endParaRPr lang="en-US" dirty="0">
              <a:cs typeface="Tahoma" pitchFamily="34" charset="0"/>
            </a:endParaRPr>
          </a:p>
          <a:p>
            <a:pPr marL="609600" indent="-609600" algn="just">
              <a:lnSpc>
                <a:spcPct val="90000"/>
              </a:lnSpc>
              <a:buFontTx/>
              <a:buAutoNum type="arabicParenBoth"/>
            </a:pPr>
            <a:r>
              <a:rPr lang="en-US" dirty="0">
                <a:cs typeface="Tahoma" pitchFamily="34" charset="0"/>
              </a:rPr>
              <a:t>biologically-based remediation detoxifies hazardous substances instead of merely transferring contaminants from on environmental medium to another;</a:t>
            </a:r>
          </a:p>
          <a:p>
            <a:pPr marL="609600" indent="-609600" algn="just">
              <a:lnSpc>
                <a:spcPct val="90000"/>
              </a:lnSpc>
              <a:buFontTx/>
              <a:buAutoNum type="arabicParenBoth"/>
            </a:pPr>
            <a:endParaRPr lang="en-US" dirty="0">
              <a:cs typeface="Tahoma" pitchFamily="34" charset="0"/>
            </a:endParaRPr>
          </a:p>
          <a:p>
            <a:pPr marL="609600" indent="-609600" algn="just">
              <a:lnSpc>
                <a:spcPct val="90000"/>
              </a:lnSpc>
              <a:buNone/>
            </a:pPr>
            <a:r>
              <a:rPr lang="en-US" dirty="0">
                <a:cs typeface="Tahoma" pitchFamily="34" charset="0"/>
              </a:rPr>
              <a:t> (2) 	bioremediation is generally less disruptive to the environment than excavation-based processes.</a:t>
            </a:r>
          </a:p>
          <a:p>
            <a:pPr marL="609600" indent="-609600" algn="just">
              <a:lnSpc>
                <a:spcPct val="90000"/>
              </a:lnSpc>
              <a:buNone/>
            </a:pPr>
            <a:endParaRPr lang="en-US" dirty="0">
              <a:cs typeface="Tahoma" pitchFamily="34" charset="0"/>
            </a:endParaRPr>
          </a:p>
          <a:p>
            <a:pPr marL="609600" indent="-609600" algn="just">
              <a:lnSpc>
                <a:spcPct val="90000"/>
              </a:lnSpc>
              <a:buNone/>
            </a:pPr>
            <a:r>
              <a:rPr lang="en-US" dirty="0">
                <a:cs typeface="Tahoma" pitchFamily="34" charset="0"/>
              </a:rPr>
              <a:t> (3) 	The cost of treating a hazardous waste site using bioremediation technologies can be considerably lower than that for conventional treatment methods: vacuuming, absorbing, burning, dispersing, or moving the material .</a:t>
            </a:r>
            <a:r>
              <a:rPr lang="en-US" b="1" dirty="0"/>
              <a:t> </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Documents and Settings\Sudeesh\Desktop\soil 2.jpeg"/>
          <p:cNvPicPr>
            <a:picLocks noGrp="1" noChangeAspect="1" noChangeArrowheads="1"/>
          </p:cNvPicPr>
          <p:nvPr>
            <p:ph idx="1"/>
          </p:nvPr>
        </p:nvPicPr>
        <p:blipFill>
          <a:blip r:embed="rId2" cstate="print"/>
          <a:srcRect/>
          <a:stretch>
            <a:fillRect/>
          </a:stretch>
        </p:blipFill>
        <p:spPr bwMode="auto">
          <a:xfrm>
            <a:off x="0" y="-228600"/>
            <a:ext cx="9144000" cy="7086600"/>
          </a:xfrm>
          <a:prstGeom prst="rect">
            <a:avLst/>
          </a:prstGeom>
          <a:noFill/>
        </p:spPr>
      </p:pic>
      <p:sp>
        <p:nvSpPr>
          <p:cNvPr id="6" name="Rectangle 5"/>
          <p:cNvSpPr/>
          <p:nvPr/>
        </p:nvSpPr>
        <p:spPr>
          <a:xfrm>
            <a:off x="1371600" y="2057400"/>
            <a:ext cx="5694833" cy="1569660"/>
          </a:xfrm>
          <a:prstGeom prst="rect">
            <a:avLst/>
          </a:prstGeom>
        </p:spPr>
        <p:txBody>
          <a:bodyPr wrap="square">
            <a:spAutoFit/>
          </a:bodyPr>
          <a:lstStyle/>
          <a:p>
            <a:pPr algn="ctr"/>
            <a:r>
              <a:rPr lang="en-US" sz="9600" i="1" kern="10" dirty="0">
                <a:ln w="9525">
                  <a:solidFill>
                    <a:schemeClr val="bg2"/>
                  </a:solidFill>
                  <a:round/>
                  <a:headEnd type="none" w="sm" len="sm"/>
                  <a:tailEnd type="none" w="sm" len="sm"/>
                </a:ln>
                <a:solidFill>
                  <a:srgbClr val="000000"/>
                </a:solidFill>
                <a:latin typeface="Algerian"/>
              </a:rPr>
              <a:t>The End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Documents and Settings\Sudeesh\Desktop\soil.jpe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Rectangle 3"/>
          <p:cNvSpPr/>
          <p:nvPr/>
        </p:nvSpPr>
        <p:spPr>
          <a:xfrm>
            <a:off x="228600" y="381000"/>
            <a:ext cx="8915400" cy="4401205"/>
          </a:xfrm>
          <a:prstGeom prst="rect">
            <a:avLst/>
          </a:prstGeom>
        </p:spPr>
        <p:txBody>
          <a:bodyPr wrap="square">
            <a:spAutoFit/>
          </a:bodyPr>
          <a:lstStyle/>
          <a:p>
            <a:endParaRPr lang="en-US" sz="4000" b="1" dirty="0"/>
          </a:p>
          <a:p>
            <a:pPr algn="just"/>
            <a:endParaRPr lang="en-US" sz="4000" b="1" dirty="0">
              <a:solidFill>
                <a:schemeClr val="bg1"/>
              </a:solidFill>
            </a:endParaRPr>
          </a:p>
          <a:p>
            <a:pPr algn="just"/>
            <a:r>
              <a:rPr lang="en-US" sz="4000" b="1" dirty="0">
                <a:solidFill>
                  <a:schemeClr val="bg1"/>
                </a:solidFill>
              </a:rPr>
              <a:t>Definition-The alteration in the physical, chemical and biological properties of soil due the presence of pollutant  and effecting the soil natural productivity/ fertility  is called soil pollution.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4495800" cy="6248400"/>
          </a:xfrm>
        </p:spPr>
        <p:txBody>
          <a:bodyPr>
            <a:normAutofit fontScale="55000" lnSpcReduction="20000"/>
          </a:bodyPr>
          <a:lstStyle/>
          <a:p>
            <a:pPr algn="just">
              <a:lnSpc>
                <a:spcPct val="80000"/>
              </a:lnSpc>
              <a:buNone/>
            </a:pPr>
            <a:r>
              <a:rPr lang="en-US" sz="3600" b="1" dirty="0"/>
              <a:t>O-horizon: </a:t>
            </a:r>
            <a:r>
              <a:rPr lang="en-US" sz="3600" dirty="0"/>
              <a:t>freshly-fallen &amp; partially-decomposed leaves, twigs, animal waste, fungi &amp; organic materials. </a:t>
            </a:r>
            <a:r>
              <a:rPr lang="en-US" sz="3600" dirty="0" err="1"/>
              <a:t>Colour</a:t>
            </a:r>
            <a:r>
              <a:rPr lang="en-US" sz="3600" dirty="0"/>
              <a:t>: brown or black.</a:t>
            </a:r>
          </a:p>
          <a:p>
            <a:pPr algn="just">
              <a:lnSpc>
                <a:spcPct val="80000"/>
              </a:lnSpc>
              <a:buNone/>
            </a:pPr>
            <a:endParaRPr lang="en-US" sz="3600" dirty="0"/>
          </a:p>
          <a:p>
            <a:pPr algn="just">
              <a:lnSpc>
                <a:spcPct val="80000"/>
              </a:lnSpc>
              <a:buNone/>
            </a:pPr>
            <a:r>
              <a:rPr lang="en-US" sz="3600" b="1" dirty="0"/>
              <a:t>A-horizon: </a:t>
            </a:r>
            <a:r>
              <a:rPr lang="en-US" sz="3600" dirty="0"/>
              <a:t>humus/partially decomposed organic matter &amp; some inorganic mineral particles. darker &amp; looser than the deeper layers.</a:t>
            </a:r>
          </a:p>
          <a:p>
            <a:pPr algn="just">
              <a:lnSpc>
                <a:spcPct val="80000"/>
              </a:lnSpc>
              <a:buNone/>
            </a:pPr>
            <a:endParaRPr lang="en-US" sz="3600" dirty="0"/>
          </a:p>
          <a:p>
            <a:pPr algn="just">
              <a:lnSpc>
                <a:spcPct val="80000"/>
              </a:lnSpc>
              <a:buNone/>
            </a:pPr>
            <a:r>
              <a:rPr lang="en-US" sz="3600" b="1" dirty="0"/>
              <a:t>O&amp; A-horizon: </a:t>
            </a:r>
            <a:r>
              <a:rPr lang="en-US" sz="3600" dirty="0"/>
              <a:t>contain a large amount of bacteria, fungi, earthworms, small insects, forms complex food web in soil, recycles soil nutrients, &amp; contribute to soil fertility.</a:t>
            </a:r>
          </a:p>
          <a:p>
            <a:pPr algn="just">
              <a:lnSpc>
                <a:spcPct val="80000"/>
              </a:lnSpc>
              <a:buNone/>
            </a:pPr>
            <a:endParaRPr lang="en-US" sz="3600" dirty="0"/>
          </a:p>
          <a:p>
            <a:pPr algn="just">
              <a:lnSpc>
                <a:spcPct val="80000"/>
              </a:lnSpc>
              <a:buNone/>
            </a:pPr>
            <a:r>
              <a:rPr lang="en-US" sz="3600" b="1" dirty="0"/>
              <a:t>B-horizon /(</a:t>
            </a:r>
            <a:r>
              <a:rPr lang="en-US" sz="3600" b="1" dirty="0">
                <a:sym typeface="Wingdings" pitchFamily="2" charset="2"/>
              </a:rPr>
              <a:t>subsoil): </a:t>
            </a:r>
            <a:r>
              <a:rPr lang="en-US" sz="3600" dirty="0">
                <a:sym typeface="Wingdings" pitchFamily="2" charset="2"/>
              </a:rPr>
              <a:t>less organic material &amp; fewer organisms than A- horizon.</a:t>
            </a:r>
          </a:p>
          <a:p>
            <a:pPr algn="just">
              <a:lnSpc>
                <a:spcPct val="80000"/>
              </a:lnSpc>
              <a:buNone/>
            </a:pPr>
            <a:endParaRPr lang="en-US" sz="3600" dirty="0">
              <a:sym typeface="Wingdings" pitchFamily="2" charset="2"/>
            </a:endParaRPr>
          </a:p>
          <a:p>
            <a:pPr algn="just">
              <a:lnSpc>
                <a:spcPct val="80000"/>
              </a:lnSpc>
              <a:buNone/>
            </a:pPr>
            <a:r>
              <a:rPr lang="en-US" sz="3600" b="1" dirty="0">
                <a:sym typeface="Wingdings" pitchFamily="2" charset="2"/>
              </a:rPr>
              <a:t>C-horizon: </a:t>
            </a:r>
            <a:r>
              <a:rPr lang="en-US" sz="3600" dirty="0">
                <a:sym typeface="Wingdings" pitchFamily="2" charset="2"/>
              </a:rPr>
              <a:t>consists of broken-up bedrock, does not contain any organic materials. Chemical composition helps to </a:t>
            </a:r>
            <a:r>
              <a:rPr lang="en-US" sz="3600" dirty="0">
                <a:solidFill>
                  <a:srgbClr val="FF3300"/>
                </a:solidFill>
                <a:sym typeface="Wingdings" pitchFamily="2" charset="2"/>
              </a:rPr>
              <a:t>determine pH</a:t>
            </a:r>
            <a:r>
              <a:rPr lang="en-US" sz="3600" dirty="0">
                <a:sym typeface="Wingdings" pitchFamily="2" charset="2"/>
              </a:rPr>
              <a:t> of soil &amp; also influences soil’s rate of water </a:t>
            </a:r>
            <a:r>
              <a:rPr lang="en-US" sz="3600" dirty="0">
                <a:solidFill>
                  <a:srgbClr val="FF3300"/>
                </a:solidFill>
                <a:sym typeface="Wingdings" pitchFamily="2" charset="2"/>
              </a:rPr>
              <a:t>absorption &amp; retention.</a:t>
            </a:r>
          </a:p>
          <a:p>
            <a:pPr algn="just">
              <a:lnSpc>
                <a:spcPct val="80000"/>
              </a:lnSpc>
              <a:buNone/>
            </a:pPr>
            <a:endParaRPr lang="en-US" sz="3600" dirty="0">
              <a:solidFill>
                <a:srgbClr val="FF3300"/>
              </a:solidFill>
              <a:sym typeface="Wingdings" pitchFamily="2" charset="2"/>
            </a:endParaRPr>
          </a:p>
          <a:p>
            <a:pPr algn="just">
              <a:lnSpc>
                <a:spcPct val="80000"/>
              </a:lnSpc>
              <a:buNone/>
            </a:pPr>
            <a:r>
              <a:rPr lang="en-US" sz="3600" b="1" dirty="0">
                <a:sym typeface="Wingdings" pitchFamily="2" charset="2"/>
              </a:rPr>
              <a:t>R-horizon: </a:t>
            </a:r>
            <a:r>
              <a:rPr lang="en-US" sz="3600" dirty="0">
                <a:sym typeface="Wingdings" pitchFamily="2" charset="2"/>
              </a:rPr>
              <a:t>The </a:t>
            </a:r>
            <a:r>
              <a:rPr lang="en-US" sz="3600" dirty="0" err="1">
                <a:sym typeface="Wingdings" pitchFamily="2" charset="2"/>
              </a:rPr>
              <a:t>unweathered</a:t>
            </a:r>
            <a:r>
              <a:rPr lang="en-US" sz="3600" dirty="0">
                <a:sym typeface="Wingdings" pitchFamily="2" charset="2"/>
              </a:rPr>
              <a:t> rock (bedrock) layer that is beneath all the other layers </a:t>
            </a:r>
          </a:p>
          <a:p>
            <a:endParaRPr lang="en-US" dirty="0"/>
          </a:p>
        </p:txBody>
      </p:sp>
      <p:pic>
        <p:nvPicPr>
          <p:cNvPr id="4" name="Picture 7" descr="Soil Layers diagram">
            <a:hlinkClick r:id="rId2"/>
          </p:cNvPr>
          <p:cNvPicPr>
            <a:picLocks noChangeAspect="1" noChangeArrowheads="1"/>
          </p:cNvPicPr>
          <p:nvPr/>
        </p:nvPicPr>
        <p:blipFill>
          <a:blip r:embed="rId3" cstate="print"/>
          <a:srcRect/>
          <a:stretch>
            <a:fillRect/>
          </a:stretch>
        </p:blipFill>
        <p:spPr bwMode="auto">
          <a:xfrm>
            <a:off x="5181600" y="0"/>
            <a:ext cx="3962400" cy="67056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a:t>Sources of Soil Pollution:</a:t>
            </a:r>
            <a:br>
              <a:rPr lang="en-US" dirty="0"/>
            </a:br>
            <a:endParaRPr lang="en-US" dirty="0"/>
          </a:p>
        </p:txBody>
      </p:sp>
      <p:sp>
        <p:nvSpPr>
          <p:cNvPr id="3" name="Content Placeholder 2"/>
          <p:cNvSpPr>
            <a:spLocks noGrp="1"/>
          </p:cNvSpPr>
          <p:nvPr>
            <p:ph idx="1"/>
          </p:nvPr>
        </p:nvSpPr>
        <p:spPr>
          <a:xfrm>
            <a:off x="228600" y="914400"/>
            <a:ext cx="8686800" cy="5715000"/>
          </a:xfrm>
        </p:spPr>
        <p:txBody>
          <a:bodyPr>
            <a:normAutofit lnSpcReduction="10000"/>
          </a:bodyPr>
          <a:lstStyle/>
          <a:p>
            <a:pPr algn="just">
              <a:buNone/>
            </a:pPr>
            <a:r>
              <a:rPr lang="en-US" sz="2800" dirty="0"/>
              <a:t>	There are   several materials, which   adversely effect    the physical, chemical and   biological properties of the  soil  and  thus reduce its  productivity. </a:t>
            </a:r>
          </a:p>
          <a:p>
            <a:pPr>
              <a:buNone/>
            </a:pPr>
            <a:r>
              <a:rPr lang="en-US" sz="2800" dirty="0"/>
              <a:t>	These are:</a:t>
            </a:r>
          </a:p>
          <a:p>
            <a:r>
              <a:rPr lang="en-US" sz="2800" dirty="0"/>
              <a:t>Soil erosion</a:t>
            </a:r>
          </a:p>
          <a:p>
            <a:r>
              <a:rPr lang="en-US" sz="2800" dirty="0"/>
              <a:t>Chemicals present in  industrial waste.</a:t>
            </a:r>
          </a:p>
          <a:p>
            <a:r>
              <a:rPr lang="en-US" sz="2800" dirty="0"/>
              <a:t> Pesticides and  insecticides that are  sprayed on  crops. </a:t>
            </a:r>
          </a:p>
          <a:p>
            <a:r>
              <a:rPr lang="en-US" sz="2800" dirty="0"/>
              <a:t>Solid waste dumping in the land.                                                  </a:t>
            </a:r>
          </a:p>
          <a:p>
            <a:r>
              <a:rPr lang="en-US" sz="2800" dirty="0"/>
              <a:t>Fertilizers and  manures that are  added to  the  soil  to  increase the  crop  yield.</a:t>
            </a:r>
          </a:p>
          <a:p>
            <a:r>
              <a:rPr lang="en-US" sz="2800" dirty="0"/>
              <a:t>Excess use of irrigation water</a:t>
            </a:r>
          </a:p>
          <a:p>
            <a:r>
              <a:rPr lang="en-US" sz="2800" dirty="0"/>
              <a:t>Intrusion of saline water to agriculture land.</a:t>
            </a:r>
          </a:p>
          <a:p>
            <a:endParaRPr lang="en-US" sz="2800" dirty="0"/>
          </a:p>
        </p:txBody>
      </p:sp>
      <p:pic>
        <p:nvPicPr>
          <p:cNvPr id="4" name="Picture 3">
            <a:extLst>
              <a:ext uri="{FF2B5EF4-FFF2-40B4-BE49-F238E27FC236}">
                <a16:creationId xmlns:a16="http://schemas.microsoft.com/office/drawing/2014/main" id="{0AFE66E7-FC3F-4086-A74E-A8412E365B4A}"/>
              </a:ext>
            </a:extLst>
          </p:cNvPr>
          <p:cNvPicPr>
            <a:picLocks noChangeAspect="1"/>
          </p:cNvPicPr>
          <p:nvPr/>
        </p:nvPicPr>
        <p:blipFill>
          <a:blip r:embed="rId2"/>
          <a:stretch>
            <a:fillRect/>
          </a:stretch>
        </p:blipFill>
        <p:spPr>
          <a:xfrm>
            <a:off x="6207955" y="1743075"/>
            <a:ext cx="2705100" cy="16859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algn="l"/>
            <a:r>
              <a:rPr lang="en-US" dirty="0"/>
              <a:t>Effect of soil pollution:</a:t>
            </a:r>
          </a:p>
        </p:txBody>
      </p:sp>
      <p:sp>
        <p:nvSpPr>
          <p:cNvPr id="3" name="Content Placeholder 2"/>
          <p:cNvSpPr>
            <a:spLocks noGrp="1"/>
          </p:cNvSpPr>
          <p:nvPr>
            <p:ph idx="1"/>
          </p:nvPr>
        </p:nvSpPr>
        <p:spPr>
          <a:xfrm>
            <a:off x="457200" y="1295400"/>
            <a:ext cx="8229600" cy="5562600"/>
          </a:xfrm>
        </p:spPr>
        <p:txBody>
          <a:bodyPr>
            <a:normAutofit fontScale="85000" lnSpcReduction="20000"/>
          </a:bodyPr>
          <a:lstStyle/>
          <a:p>
            <a:pPr algn="just"/>
            <a:r>
              <a:rPr lang="en-US" dirty="0"/>
              <a:t>Chemicals and   pesticides affect   the   structure and   fertility of  soil  by  killing the   soil micro-organisms and macro-organisms likes earthworms. </a:t>
            </a:r>
            <a:endParaRPr lang="en-US" i="1" dirty="0">
              <a:solidFill>
                <a:srgbClr val="FF0000"/>
              </a:solidFill>
            </a:endParaRPr>
          </a:p>
          <a:p>
            <a:pPr algn="just"/>
            <a:r>
              <a:rPr lang="en-US" i="1" dirty="0">
                <a:solidFill>
                  <a:srgbClr val="FF0000"/>
                </a:solidFill>
              </a:rPr>
              <a:t>Food shortage: </a:t>
            </a:r>
            <a:r>
              <a:rPr lang="en-US" dirty="0"/>
              <a:t>The foremost effect of loosing top soil is causing water pollution and reduced food production leading to food shortage. With population growth, it becomes more critical.</a:t>
            </a:r>
          </a:p>
          <a:p>
            <a:pPr algn="just"/>
            <a:r>
              <a:rPr lang="en-US" dirty="0"/>
              <a:t>Pesticides are  absorbed by the  plants and  then transferred to other organism and finally to  human body through the food chains and  food webs.</a:t>
            </a:r>
          </a:p>
          <a:p>
            <a:pPr algn="just"/>
            <a:r>
              <a:rPr lang="en-US" dirty="0"/>
              <a:t>Pathogens present in the wastes and   excreta contaminate  the   soil  and   vegetable  crops   causing  diseases  in  man  and domesticated animals.</a:t>
            </a:r>
          </a:p>
          <a:p>
            <a:pPr algn="just"/>
            <a:r>
              <a:rPr lang="en-US" dirty="0">
                <a:solidFill>
                  <a:srgbClr val="FF0000"/>
                </a:solidFill>
              </a:rPr>
              <a:t>Fertilizer run off leads to the </a:t>
            </a:r>
            <a:r>
              <a:rPr lang="en-US" dirty="0" err="1">
                <a:solidFill>
                  <a:srgbClr val="FF0000"/>
                </a:solidFill>
              </a:rPr>
              <a:t>eutrophication</a:t>
            </a:r>
            <a:r>
              <a:rPr lang="en-US" dirty="0">
                <a:solidFill>
                  <a:srgbClr val="FF0000"/>
                </a:solidFill>
              </a:rPr>
              <a:t> of waterways.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10000"/>
          </a:bodyPr>
          <a:lstStyle/>
          <a:p>
            <a:pPr algn="just"/>
            <a:r>
              <a:rPr lang="en-US" dirty="0">
                <a:solidFill>
                  <a:srgbClr val="FF0000"/>
                </a:solidFill>
              </a:rPr>
              <a:t>Desertification: </a:t>
            </a:r>
            <a:r>
              <a:rPr lang="en-US" dirty="0"/>
              <a:t>Continuous  exposure of eroded soil to sun for longer periods may transform the land into sandy and rocky in nature. These are symptoms of desertification rendering the soil unsuitable for cultivation.</a:t>
            </a:r>
          </a:p>
          <a:p>
            <a:pPr algn="just"/>
            <a:r>
              <a:rPr lang="en-US" dirty="0">
                <a:solidFill>
                  <a:srgbClr val="FF0000"/>
                </a:solidFill>
              </a:rPr>
              <a:t>Decrease in  the extent of agricultural land</a:t>
            </a:r>
          </a:p>
          <a:p>
            <a:pPr algn="just"/>
            <a:r>
              <a:rPr lang="en-US" dirty="0">
                <a:solidFill>
                  <a:srgbClr val="FF0000"/>
                </a:solidFill>
              </a:rPr>
              <a:t>Top soil which is washed away </a:t>
            </a:r>
            <a:r>
              <a:rPr lang="en-US" dirty="0"/>
              <a:t>also contributes water pollution by clogging of lakes, and increasing turbidity of water, ultimately leading to loss of aquatic life.</a:t>
            </a:r>
          </a:p>
          <a:p>
            <a:pPr algn="just"/>
            <a:r>
              <a:rPr lang="en-US" dirty="0">
                <a:solidFill>
                  <a:srgbClr val="FF0000"/>
                </a:solidFill>
              </a:rPr>
              <a:t>Excess use of irrigation leads to water logging and soil Stalinization</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br>
              <a:rPr lang="en-US" b="1" dirty="0"/>
            </a:br>
            <a:r>
              <a:rPr lang="en-US" b="1" dirty="0"/>
              <a:t>Soil Erosion in India</a:t>
            </a:r>
            <a:br>
              <a:rPr lang="en-US" dirty="0"/>
            </a:br>
            <a:endParaRPr lang="en-US" dirty="0"/>
          </a:p>
        </p:txBody>
      </p:sp>
      <p:sp>
        <p:nvSpPr>
          <p:cNvPr id="3" name="Content Placeholder 2"/>
          <p:cNvSpPr>
            <a:spLocks noGrp="1"/>
          </p:cNvSpPr>
          <p:nvPr>
            <p:ph idx="1"/>
          </p:nvPr>
        </p:nvSpPr>
        <p:spPr>
          <a:xfrm>
            <a:off x="228600" y="1219200"/>
            <a:ext cx="8458200" cy="5410200"/>
          </a:xfrm>
        </p:spPr>
        <p:txBody>
          <a:bodyPr>
            <a:normAutofit fontScale="92500" lnSpcReduction="20000"/>
          </a:bodyPr>
          <a:lstStyle/>
          <a:p>
            <a:pPr algn="just"/>
            <a:r>
              <a:rPr lang="en-US" dirty="0"/>
              <a:t>Soil  erosion is  a  worldwide phenomenon,  but   it is  especially high   in  Central  Africa, China, India, Nepal, Australia, Spain, USA  and  USSR.</a:t>
            </a:r>
          </a:p>
          <a:p>
            <a:pPr algn="just"/>
            <a:r>
              <a:rPr lang="en-US" dirty="0"/>
              <a:t>India loses  about 40,000 hectares of land every  year as  an  effect  of wind  and  water erosion. </a:t>
            </a:r>
          </a:p>
          <a:p>
            <a:pPr algn="just"/>
            <a:r>
              <a:rPr lang="en-US" dirty="0"/>
              <a:t>Erosion damage to 18.5%  the  topsoil of the  world.  </a:t>
            </a:r>
          </a:p>
          <a:p>
            <a:pPr algn="just"/>
            <a:r>
              <a:rPr lang="en-US" dirty="0"/>
              <a:t>This  is due  to overgrazing by livestock.</a:t>
            </a:r>
          </a:p>
          <a:p>
            <a:pPr algn="just"/>
            <a:r>
              <a:rPr lang="en-US" dirty="0"/>
              <a:t>The  population of livestock in India is  the   highest in  the   world. </a:t>
            </a:r>
          </a:p>
          <a:p>
            <a:pPr algn="just"/>
            <a:r>
              <a:rPr lang="en-US" dirty="0"/>
              <a:t>Overgrazing damages  the   topsoil, which   reduces  soil fertility.</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Shifting cultivation</a:t>
            </a:r>
            <a:br>
              <a:rPr lang="en-US" dirty="0"/>
            </a:br>
            <a:endParaRPr lang="en-US" dirty="0"/>
          </a:p>
        </p:txBody>
      </p:sp>
      <p:sp>
        <p:nvSpPr>
          <p:cNvPr id="3" name="Content Placeholder 2"/>
          <p:cNvSpPr>
            <a:spLocks noGrp="1"/>
          </p:cNvSpPr>
          <p:nvPr>
            <p:ph idx="1"/>
          </p:nvPr>
        </p:nvSpPr>
        <p:spPr/>
        <p:txBody>
          <a:bodyPr>
            <a:normAutofit fontScale="92500"/>
          </a:bodyPr>
          <a:lstStyle/>
          <a:p>
            <a:pPr algn="just"/>
            <a:r>
              <a:rPr lang="en-US" dirty="0"/>
              <a:t>Tribal communities follow  the  practice of cutting down  trees and  setting them on  fire and   then raising the   crops  on  the   resulting ash.</a:t>
            </a:r>
          </a:p>
          <a:p>
            <a:pPr algn="just"/>
            <a:r>
              <a:rPr lang="en-US" dirty="0"/>
              <a:t> This   is  called  </a:t>
            </a:r>
            <a:r>
              <a:rPr lang="en-US" i="1" dirty="0" err="1"/>
              <a:t>Jhuming</a:t>
            </a:r>
            <a:r>
              <a:rPr lang="en-US" i="1" dirty="0"/>
              <a:t>  </a:t>
            </a:r>
            <a:r>
              <a:rPr lang="en-US" dirty="0"/>
              <a:t>in  northeastern India. </a:t>
            </a:r>
          </a:p>
          <a:p>
            <a:pPr algn="just"/>
            <a:r>
              <a:rPr lang="en-US" dirty="0"/>
              <a:t>It is harmful if the  </a:t>
            </a:r>
            <a:r>
              <a:rPr lang="en-US" dirty="0" err="1"/>
              <a:t>Jhuming</a:t>
            </a:r>
            <a:r>
              <a:rPr lang="en-US" dirty="0"/>
              <a:t> cycles  are  longer than ten  years but  short cycles  destroy forests and  cause soil  erosion. e.g.  Asia  and  Africa.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Developmental activities</a:t>
            </a:r>
          </a:p>
        </p:txBody>
      </p:sp>
      <p:sp>
        <p:nvSpPr>
          <p:cNvPr id="3" name="Content Placeholder 2"/>
          <p:cNvSpPr>
            <a:spLocks noGrp="1"/>
          </p:cNvSpPr>
          <p:nvPr>
            <p:ph idx="1"/>
          </p:nvPr>
        </p:nvSpPr>
        <p:spPr/>
        <p:txBody>
          <a:bodyPr/>
          <a:lstStyle/>
          <a:p>
            <a:pPr algn="just"/>
            <a:r>
              <a:rPr lang="en-US" dirty="0"/>
              <a:t>Large areas of fertile and  productive croplands, woodlands and  grasslands are  lost  to various developmental activities such  as  rapid urbanization, building of airports, industries, railways, roads, mining and  construction of dams.</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604</TotalTime>
  <Words>961</Words>
  <Application>Microsoft Office PowerPoint</Application>
  <PresentationFormat>On-screen Show (4:3)</PresentationFormat>
  <Paragraphs>81</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Algerian</vt:lpstr>
      <vt:lpstr>Arial</vt:lpstr>
      <vt:lpstr>Calibri</vt:lpstr>
      <vt:lpstr>Office Theme</vt:lpstr>
      <vt:lpstr>PowerPoint Presentation</vt:lpstr>
      <vt:lpstr>PowerPoint Presentation</vt:lpstr>
      <vt:lpstr>PowerPoint Presentation</vt:lpstr>
      <vt:lpstr>Sources of Soil Pollution: </vt:lpstr>
      <vt:lpstr>Effect of soil pollution:</vt:lpstr>
      <vt:lpstr>PowerPoint Presentation</vt:lpstr>
      <vt:lpstr> Soil Erosion in India </vt:lpstr>
      <vt:lpstr>Shifting cultivation </vt:lpstr>
      <vt:lpstr>Developmental activities</vt:lpstr>
      <vt:lpstr>Control measures: </vt:lpstr>
      <vt:lpstr>   Bioremediation   </vt:lpstr>
      <vt:lpstr>PowerPoint Presentation</vt:lpstr>
      <vt:lpstr>Process requirements:</vt:lpstr>
      <vt:lpstr>Types of Bioremediation</vt:lpstr>
      <vt:lpstr>Advantages of Using Bioremediation Processes  Compared With Other Remediation Technologies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drnbdevi@gmail.com</cp:lastModifiedBy>
  <cp:revision>50</cp:revision>
  <dcterms:created xsi:type="dcterms:W3CDTF">2006-08-16T00:00:00Z</dcterms:created>
  <dcterms:modified xsi:type="dcterms:W3CDTF">2020-11-18T09:21:07Z</dcterms:modified>
</cp:coreProperties>
</file>