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337" r:id="rId2"/>
    <p:sldId id="354" r:id="rId3"/>
    <p:sldId id="355" r:id="rId4"/>
    <p:sldId id="376" r:id="rId5"/>
    <p:sldId id="357" r:id="rId6"/>
    <p:sldId id="356" r:id="rId7"/>
    <p:sldId id="367" r:id="rId8"/>
    <p:sldId id="368" r:id="rId9"/>
    <p:sldId id="370" r:id="rId10"/>
    <p:sldId id="371" r:id="rId11"/>
    <p:sldId id="373" r:id="rId12"/>
    <p:sldId id="372" r:id="rId13"/>
    <p:sldId id="374" r:id="rId14"/>
    <p:sldId id="375" r:id="rId15"/>
    <p:sldId id="361"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Nunito Sans" pitchFamily="2"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3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3051" autoAdjust="0"/>
  </p:normalViewPr>
  <p:slideViewPr>
    <p:cSldViewPr>
      <p:cViewPr varScale="1">
        <p:scale>
          <a:sx n="113" d="100"/>
          <a:sy n="113" d="100"/>
        </p:scale>
        <p:origin x="610"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373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00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745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96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3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3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79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7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1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066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25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29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65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39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400" b="0" i="0" dirty="0">
                <a:solidFill>
                  <a:srgbClr val="4D5968"/>
                </a:solidFill>
                <a:effectLst/>
                <a:latin typeface="Nunito Sans" pitchFamily="2" charset="0"/>
              </a:rPr>
              <a:t>The </a:t>
            </a:r>
            <a:r>
              <a:rPr lang="en-GB" sz="1400" b="1" i="1" dirty="0">
                <a:solidFill>
                  <a:srgbClr val="4D5968"/>
                </a:solidFill>
                <a:effectLst/>
                <a:latin typeface="Nunito Sans" pitchFamily="2" charset="0"/>
              </a:rPr>
              <a:t>shell</a:t>
            </a:r>
            <a:r>
              <a:rPr lang="en-GB" sz="1400" b="0" i="0" dirty="0">
                <a:solidFill>
                  <a:srgbClr val="4D5968"/>
                </a:solidFill>
                <a:effectLst/>
                <a:latin typeface="Nunito Sans" pitchFamily="2" charset="0"/>
              </a:rPr>
              <a:t> sort is basically based on the </a:t>
            </a:r>
            <a:r>
              <a:rPr lang="en-GB" sz="1400" b="1" i="1" dirty="0">
                <a:solidFill>
                  <a:srgbClr val="4D5968"/>
                </a:solidFill>
                <a:effectLst/>
                <a:latin typeface="Nunito Sans" pitchFamily="2" charset="0"/>
              </a:rPr>
              <a:t>insertion sort </a:t>
            </a:r>
            <a:r>
              <a:rPr lang="en-GB" sz="1400" b="0" i="0" dirty="0">
                <a:solidFill>
                  <a:srgbClr val="4D5968"/>
                </a:solidFill>
                <a:effectLst/>
                <a:latin typeface="Nunito Sans" pitchFamily="2" charset="0"/>
              </a:rPr>
              <a:t>algorithm, and it is a very highly efficient sorting technique in the data structure.</a:t>
            </a:r>
          </a:p>
          <a:p>
            <a:pPr>
              <a:buFont typeface="Wingdings" panose="05000000000000000000" pitchFamily="2" charset="2"/>
              <a:buChar char="Ø"/>
            </a:pPr>
            <a:r>
              <a:rPr lang="en-GB" sz="1400" b="0" i="0" dirty="0">
                <a:solidFill>
                  <a:srgbClr val="4D5968"/>
                </a:solidFill>
                <a:effectLst/>
                <a:latin typeface="Nunito Sans" pitchFamily="2" charset="0"/>
              </a:rPr>
              <a:t>In </a:t>
            </a:r>
            <a:r>
              <a:rPr lang="en-GB" sz="1400" b="1" i="0" dirty="0">
                <a:solidFill>
                  <a:srgbClr val="4D5968"/>
                </a:solidFill>
                <a:effectLst/>
                <a:latin typeface="Nunito Sans" pitchFamily="2" charset="0"/>
              </a:rPr>
              <a:t>insertion</a:t>
            </a:r>
            <a:r>
              <a:rPr lang="en-GB" sz="1400" b="0" i="0" dirty="0">
                <a:solidFill>
                  <a:srgbClr val="4D5968"/>
                </a:solidFill>
                <a:effectLst/>
                <a:latin typeface="Nunito Sans" pitchFamily="2" charset="0"/>
              </a:rPr>
              <a:t> sort, </a:t>
            </a:r>
            <a:r>
              <a:rPr lang="en-GB" sz="1400" b="1" i="1" dirty="0">
                <a:solidFill>
                  <a:srgbClr val="4D5968"/>
                </a:solidFill>
                <a:effectLst/>
                <a:latin typeface="Nunito Sans" pitchFamily="2" charset="0"/>
              </a:rPr>
              <a:t>we move the element only one position at a time</a:t>
            </a:r>
            <a:r>
              <a:rPr lang="en-GB" sz="1400" b="0" i="0" dirty="0">
                <a:solidFill>
                  <a:srgbClr val="4D5968"/>
                </a:solidFill>
                <a:effectLst/>
                <a:latin typeface="Nunito Sans" pitchFamily="2" charset="0"/>
              </a:rPr>
              <a:t>. </a:t>
            </a:r>
            <a:endParaRPr lang="en-GB" sz="1400" dirty="0">
              <a:solidFill>
                <a:srgbClr val="4D5968"/>
              </a:solidFill>
              <a:latin typeface="Nunito Sans" pitchFamily="2" charset="0"/>
            </a:endParaRPr>
          </a:p>
          <a:p>
            <a:pPr>
              <a:buFont typeface="Wingdings" panose="05000000000000000000" pitchFamily="2" charset="2"/>
              <a:buChar char="Ø"/>
            </a:pPr>
            <a:r>
              <a:rPr lang="en-GB" sz="1400" b="0" i="0" dirty="0">
                <a:solidFill>
                  <a:srgbClr val="4D5968"/>
                </a:solidFill>
                <a:effectLst/>
                <a:latin typeface="Nunito Sans" pitchFamily="2" charset="0"/>
              </a:rPr>
              <a:t>Sometimes we move elements </a:t>
            </a:r>
            <a:r>
              <a:rPr lang="en-GB" sz="1400" b="1" i="0" dirty="0">
                <a:solidFill>
                  <a:srgbClr val="4D5968"/>
                </a:solidFill>
                <a:effectLst/>
                <a:latin typeface="Nunito Sans" pitchFamily="2" charset="0"/>
              </a:rPr>
              <a:t>far ahead</a:t>
            </a:r>
            <a:r>
              <a:rPr lang="en-GB" sz="1400" b="0" i="0" dirty="0">
                <a:solidFill>
                  <a:srgbClr val="4D5968"/>
                </a:solidFill>
                <a:effectLst/>
                <a:latin typeface="Nunito Sans" pitchFamily="2" charset="0"/>
              </a:rPr>
              <a:t>; at that time, we require </a:t>
            </a:r>
            <a:r>
              <a:rPr lang="en-GB" sz="1400" b="1" i="0" dirty="0">
                <a:solidFill>
                  <a:srgbClr val="4D5968"/>
                </a:solidFill>
                <a:effectLst/>
                <a:latin typeface="Nunito Sans" pitchFamily="2" charset="0"/>
              </a:rPr>
              <a:t>multiple moves</a:t>
            </a:r>
            <a:r>
              <a:rPr lang="en-GB" sz="1400" b="0" i="0" dirty="0">
                <a:solidFill>
                  <a:srgbClr val="4D5968"/>
                </a:solidFill>
                <a:effectLst/>
                <a:latin typeface="Nunito Sans" pitchFamily="2" charset="0"/>
              </a:rPr>
              <a:t>.</a:t>
            </a:r>
          </a:p>
          <a:p>
            <a:pPr>
              <a:buFont typeface="Wingdings" panose="05000000000000000000" pitchFamily="2" charset="2"/>
              <a:buChar char="Ø"/>
            </a:pPr>
            <a:r>
              <a:rPr lang="en-GB" sz="1400" b="0" i="0" dirty="0">
                <a:solidFill>
                  <a:srgbClr val="4D5968"/>
                </a:solidFill>
                <a:effectLst/>
                <a:latin typeface="Nunito Sans" pitchFamily="2" charset="0"/>
              </a:rPr>
              <a:t>In </a:t>
            </a:r>
            <a:r>
              <a:rPr lang="en-GB" sz="1400" b="1" i="1" dirty="0">
                <a:solidFill>
                  <a:srgbClr val="4D5968"/>
                </a:solidFill>
                <a:effectLst/>
                <a:latin typeface="Nunito Sans" pitchFamily="2" charset="0"/>
              </a:rPr>
              <a:t>shell</a:t>
            </a:r>
            <a:r>
              <a:rPr lang="en-GB" sz="1400" b="0" i="0" dirty="0">
                <a:solidFill>
                  <a:srgbClr val="4D5968"/>
                </a:solidFill>
                <a:effectLst/>
                <a:latin typeface="Nunito Sans" pitchFamily="2" charset="0"/>
              </a:rPr>
              <a:t> sort, </a:t>
            </a:r>
            <a:r>
              <a:rPr lang="en-GB" sz="1400" b="0" i="1" dirty="0">
                <a:solidFill>
                  <a:srgbClr val="4D5968"/>
                </a:solidFill>
                <a:effectLst/>
                <a:latin typeface="Nunito Sans" pitchFamily="2" charset="0"/>
              </a:rPr>
              <a:t>first</a:t>
            </a:r>
            <a:r>
              <a:rPr lang="en-GB" sz="1400" b="0" i="0" dirty="0">
                <a:solidFill>
                  <a:srgbClr val="4D5968"/>
                </a:solidFill>
                <a:effectLst/>
                <a:latin typeface="Nunito Sans" pitchFamily="2" charset="0"/>
              </a:rPr>
              <a:t>, </a:t>
            </a:r>
            <a:r>
              <a:rPr lang="en-GB" sz="1400" b="1" i="1" dirty="0">
                <a:solidFill>
                  <a:srgbClr val="4D5968"/>
                </a:solidFill>
                <a:effectLst/>
                <a:latin typeface="Nunito Sans" pitchFamily="2" charset="0"/>
              </a:rPr>
              <a:t>sort the element from each other and reduce the interval between the sorted elements.</a:t>
            </a:r>
            <a:endParaRPr lang="en-GB" sz="1400" b="1" i="1" dirty="0">
              <a:solidFill>
                <a:srgbClr val="4D5968"/>
              </a:solidFill>
              <a:latin typeface="Nunito Sans" pitchFamily="2" charset="0"/>
            </a:endParaRPr>
          </a:p>
          <a:p>
            <a:pPr>
              <a:buFont typeface="Wingdings" panose="05000000000000000000" pitchFamily="2" charset="2"/>
              <a:buChar char="Ø"/>
            </a:pPr>
            <a:r>
              <a:rPr lang="en-GB" sz="1400" b="0" i="0" dirty="0">
                <a:solidFill>
                  <a:srgbClr val="4D5968"/>
                </a:solidFill>
                <a:effectLst/>
                <a:latin typeface="Nunito Sans" pitchFamily="2" charset="0"/>
              </a:rPr>
              <a:t>The sell sort performs the sort with a </a:t>
            </a:r>
            <a:r>
              <a:rPr lang="en-GB" sz="1400" b="1" i="1" dirty="0">
                <a:solidFill>
                  <a:srgbClr val="4D5968"/>
                </a:solidFill>
                <a:effectLst/>
                <a:latin typeface="Nunito Sans" pitchFamily="2" charset="0"/>
              </a:rPr>
              <a:t>specific interval</a:t>
            </a:r>
            <a:r>
              <a:rPr lang="en-GB" sz="1400" b="0" i="0" dirty="0">
                <a:solidFill>
                  <a:srgbClr val="4D5968"/>
                </a:solidFill>
                <a:effectLst/>
                <a:latin typeface="Nunito Sans" pitchFamily="2" charset="0"/>
              </a:rPr>
              <a:t>.</a:t>
            </a:r>
          </a:p>
          <a:p>
            <a:pPr>
              <a:buFont typeface="Wingdings" panose="05000000000000000000" pitchFamily="2" charset="2"/>
              <a:buChar char="Ø"/>
            </a:pPr>
            <a:r>
              <a:rPr lang="en-GB" sz="1400" b="0" i="0" dirty="0">
                <a:solidFill>
                  <a:srgbClr val="4D5968"/>
                </a:solidFill>
                <a:effectLst/>
                <a:latin typeface="Nunito Sans" pitchFamily="2" charset="0"/>
              </a:rPr>
              <a:t>So the </a:t>
            </a:r>
            <a:r>
              <a:rPr lang="en-GB" sz="1400" b="1" i="1" dirty="0">
                <a:solidFill>
                  <a:srgbClr val="4D5968"/>
                </a:solidFill>
                <a:effectLst/>
                <a:latin typeface="Nunito Sans" pitchFamily="2" charset="0"/>
              </a:rPr>
              <a:t>interval</a:t>
            </a:r>
            <a:r>
              <a:rPr lang="en-GB" sz="1400" b="0" i="0" dirty="0">
                <a:solidFill>
                  <a:srgbClr val="4D5968"/>
                </a:solidFill>
                <a:effectLst/>
                <a:latin typeface="Nunito Sans" pitchFamily="2" charset="0"/>
              </a:rPr>
              <a:t> between </a:t>
            </a:r>
            <a:r>
              <a:rPr lang="en-GB" sz="1400" b="1" i="1" dirty="0">
                <a:solidFill>
                  <a:srgbClr val="4D5968"/>
                </a:solidFill>
                <a:effectLst/>
                <a:latin typeface="Nunito Sans" pitchFamily="2" charset="0"/>
              </a:rPr>
              <a:t>elements decreases</a:t>
            </a:r>
            <a:r>
              <a:rPr lang="en-GB" sz="1400" b="0" i="0" dirty="0">
                <a:solidFill>
                  <a:srgbClr val="4D5968"/>
                </a:solidFill>
                <a:effectLst/>
                <a:latin typeface="Nunito Sans" pitchFamily="2" charset="0"/>
              </a:rPr>
              <a:t>, and the shell sort performance depends on what type of input we give to sort shell.</a:t>
            </a:r>
            <a:endParaRPr lang="en-US" sz="18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spTree>
    <p:extLst>
      <p:ext uri="{BB962C8B-B14F-4D97-AF65-F5344CB8AC3E}">
        <p14:creationId xmlns:p14="http://schemas.microsoft.com/office/powerpoint/2010/main" val="33035205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793955" y="1358847"/>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r>
              <a:rPr lang="en-GB" sz="1200" dirty="0">
                <a:latin typeface="Nunito Sans" pitchFamily="2" charset="0"/>
              </a:rPr>
              <a:t>Now I =45 and j = 52.  And compare (45&lt;52).So no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endParaRPr lang="en-US" sz="1200" dirty="0"/>
          </a:p>
          <a:p>
            <a:pPr marL="76200" indent="0">
              <a:buNone/>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pic>
        <p:nvPicPr>
          <p:cNvPr id="4" name="Picture 3">
            <a:extLst>
              <a:ext uri="{FF2B5EF4-FFF2-40B4-BE49-F238E27FC236}">
                <a16:creationId xmlns:a16="http://schemas.microsoft.com/office/drawing/2014/main" id="{6826C9DC-04DA-44E8-7790-BEB68D0916DB}"/>
              </a:ext>
            </a:extLst>
          </p:cNvPr>
          <p:cNvPicPr>
            <a:picLocks noChangeAspect="1"/>
          </p:cNvPicPr>
          <p:nvPr/>
        </p:nvPicPr>
        <p:blipFill>
          <a:blip r:embed="rId3"/>
          <a:stretch>
            <a:fillRect/>
          </a:stretch>
        </p:blipFill>
        <p:spPr>
          <a:xfrm>
            <a:off x="1131569" y="2014130"/>
            <a:ext cx="7011008" cy="510584"/>
          </a:xfrm>
          <a:prstGeom prst="rect">
            <a:avLst/>
          </a:prstGeom>
        </p:spPr>
      </p:pic>
      <p:pic>
        <p:nvPicPr>
          <p:cNvPr id="7" name="Picture 6">
            <a:extLst>
              <a:ext uri="{FF2B5EF4-FFF2-40B4-BE49-F238E27FC236}">
                <a16:creationId xmlns:a16="http://schemas.microsoft.com/office/drawing/2014/main" id="{5D39913E-1D34-CB62-FD25-9C7C66B5C7B4}"/>
              </a:ext>
            </a:extLst>
          </p:cNvPr>
          <p:cNvPicPr>
            <a:picLocks noChangeAspect="1"/>
          </p:cNvPicPr>
          <p:nvPr/>
        </p:nvPicPr>
        <p:blipFill>
          <a:blip r:embed="rId4"/>
          <a:stretch>
            <a:fillRect/>
          </a:stretch>
        </p:blipFill>
        <p:spPr>
          <a:xfrm>
            <a:off x="1161227" y="2539524"/>
            <a:ext cx="6988146" cy="541067"/>
          </a:xfrm>
          <a:prstGeom prst="rect">
            <a:avLst/>
          </a:prstGeom>
        </p:spPr>
      </p:pic>
      <p:sp>
        <p:nvSpPr>
          <p:cNvPr id="12" name="TextBox 11">
            <a:extLst>
              <a:ext uri="{FF2B5EF4-FFF2-40B4-BE49-F238E27FC236}">
                <a16:creationId xmlns:a16="http://schemas.microsoft.com/office/drawing/2014/main" id="{9F725029-9C31-95A1-7289-8FDDC02A5B06}"/>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2</a:t>
            </a:r>
          </a:p>
          <a:p>
            <a:r>
              <a:rPr lang="en-US" b="1" dirty="0">
                <a:solidFill>
                  <a:srgbClr val="C00000"/>
                </a:solidFill>
              </a:rPr>
              <a:t>Gap = 2</a:t>
            </a:r>
          </a:p>
        </p:txBody>
      </p:sp>
    </p:spTree>
    <p:extLst>
      <p:ext uri="{BB962C8B-B14F-4D97-AF65-F5344CB8AC3E}">
        <p14:creationId xmlns:p14="http://schemas.microsoft.com/office/powerpoint/2010/main" val="1332548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793955" y="1358847"/>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r>
              <a:rPr lang="en-GB" sz="1200" dirty="0">
                <a:latin typeface="Nunito Sans" pitchFamily="2" charset="0"/>
              </a:rPr>
              <a:t>Now I =19 and j = 24.  And compare (19&lt;24).So no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r>
              <a:rPr lang="en-GB" sz="1200" dirty="0">
                <a:latin typeface="Nunito Sans" pitchFamily="2" charset="0"/>
              </a:rPr>
              <a:t>Now I =37 and j = 29.  And compare (37&lt;29).So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US" sz="1200" dirty="0"/>
          </a:p>
          <a:p>
            <a:pPr marL="76200" indent="0">
              <a:buNone/>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sp>
        <p:nvSpPr>
          <p:cNvPr id="12" name="TextBox 11">
            <a:extLst>
              <a:ext uri="{FF2B5EF4-FFF2-40B4-BE49-F238E27FC236}">
                <a16:creationId xmlns:a16="http://schemas.microsoft.com/office/drawing/2014/main" id="{9F725029-9C31-95A1-7289-8FDDC02A5B06}"/>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3</a:t>
            </a:r>
          </a:p>
          <a:p>
            <a:r>
              <a:rPr lang="en-US" b="1" dirty="0">
                <a:solidFill>
                  <a:srgbClr val="C00000"/>
                </a:solidFill>
              </a:rPr>
              <a:t>Gap = 1</a:t>
            </a:r>
          </a:p>
        </p:txBody>
      </p:sp>
      <p:pic>
        <p:nvPicPr>
          <p:cNvPr id="5" name="Picture 4">
            <a:extLst>
              <a:ext uri="{FF2B5EF4-FFF2-40B4-BE49-F238E27FC236}">
                <a16:creationId xmlns:a16="http://schemas.microsoft.com/office/drawing/2014/main" id="{0736B860-5404-56B1-F534-3370CDBC774C}"/>
              </a:ext>
            </a:extLst>
          </p:cNvPr>
          <p:cNvPicPr>
            <a:picLocks noChangeAspect="1"/>
          </p:cNvPicPr>
          <p:nvPr/>
        </p:nvPicPr>
        <p:blipFill>
          <a:blip r:embed="rId3"/>
          <a:stretch>
            <a:fillRect/>
          </a:stretch>
        </p:blipFill>
        <p:spPr>
          <a:xfrm>
            <a:off x="1145986" y="1972061"/>
            <a:ext cx="7018628" cy="533446"/>
          </a:xfrm>
          <a:prstGeom prst="rect">
            <a:avLst/>
          </a:prstGeom>
        </p:spPr>
      </p:pic>
      <p:pic>
        <p:nvPicPr>
          <p:cNvPr id="8" name="Picture 7">
            <a:extLst>
              <a:ext uri="{FF2B5EF4-FFF2-40B4-BE49-F238E27FC236}">
                <a16:creationId xmlns:a16="http://schemas.microsoft.com/office/drawing/2014/main" id="{80C0DCD3-CF21-BFD8-50A9-72A9F9DA589B}"/>
              </a:ext>
            </a:extLst>
          </p:cNvPr>
          <p:cNvPicPr>
            <a:picLocks noChangeAspect="1"/>
          </p:cNvPicPr>
          <p:nvPr/>
        </p:nvPicPr>
        <p:blipFill>
          <a:blip r:embed="rId4"/>
          <a:stretch>
            <a:fillRect/>
          </a:stretch>
        </p:blipFill>
        <p:spPr>
          <a:xfrm>
            <a:off x="1180279" y="2473149"/>
            <a:ext cx="6950042" cy="464860"/>
          </a:xfrm>
          <a:prstGeom prst="rect">
            <a:avLst/>
          </a:prstGeom>
        </p:spPr>
      </p:pic>
      <p:pic>
        <p:nvPicPr>
          <p:cNvPr id="14" name="Picture 13">
            <a:extLst>
              <a:ext uri="{FF2B5EF4-FFF2-40B4-BE49-F238E27FC236}">
                <a16:creationId xmlns:a16="http://schemas.microsoft.com/office/drawing/2014/main" id="{4FF2EFF0-CEA6-D212-C9B2-604BD3AA5B35}"/>
              </a:ext>
            </a:extLst>
          </p:cNvPr>
          <p:cNvPicPr>
            <a:picLocks noChangeAspect="1"/>
          </p:cNvPicPr>
          <p:nvPr/>
        </p:nvPicPr>
        <p:blipFill>
          <a:blip r:embed="rId5"/>
          <a:stretch>
            <a:fillRect/>
          </a:stretch>
        </p:blipFill>
        <p:spPr>
          <a:xfrm>
            <a:off x="1183239" y="3468757"/>
            <a:ext cx="6911939" cy="457240"/>
          </a:xfrm>
          <a:prstGeom prst="rect">
            <a:avLst/>
          </a:prstGeom>
        </p:spPr>
      </p:pic>
      <p:pic>
        <p:nvPicPr>
          <p:cNvPr id="16" name="Picture 15">
            <a:extLst>
              <a:ext uri="{FF2B5EF4-FFF2-40B4-BE49-F238E27FC236}">
                <a16:creationId xmlns:a16="http://schemas.microsoft.com/office/drawing/2014/main" id="{872AF51C-7644-14BC-7C4B-99C317DFF3D7}"/>
              </a:ext>
            </a:extLst>
          </p:cNvPr>
          <p:cNvPicPr>
            <a:picLocks noChangeAspect="1"/>
          </p:cNvPicPr>
          <p:nvPr/>
        </p:nvPicPr>
        <p:blipFill>
          <a:blip r:embed="rId6"/>
          <a:stretch>
            <a:fillRect/>
          </a:stretch>
        </p:blipFill>
        <p:spPr>
          <a:xfrm>
            <a:off x="1187899" y="3967757"/>
            <a:ext cx="6942422" cy="472481"/>
          </a:xfrm>
          <a:prstGeom prst="rect">
            <a:avLst/>
          </a:prstGeom>
        </p:spPr>
      </p:pic>
      <p:pic>
        <p:nvPicPr>
          <p:cNvPr id="19" name="Picture 18">
            <a:extLst>
              <a:ext uri="{FF2B5EF4-FFF2-40B4-BE49-F238E27FC236}">
                <a16:creationId xmlns:a16="http://schemas.microsoft.com/office/drawing/2014/main" id="{A6DC7FAA-207B-92BC-CFF1-2D302EFB5A5A}"/>
              </a:ext>
            </a:extLst>
          </p:cNvPr>
          <p:cNvPicPr>
            <a:picLocks noChangeAspect="1"/>
          </p:cNvPicPr>
          <p:nvPr/>
        </p:nvPicPr>
        <p:blipFill>
          <a:blip r:embed="rId7"/>
          <a:stretch>
            <a:fillRect/>
          </a:stretch>
        </p:blipFill>
        <p:spPr>
          <a:xfrm>
            <a:off x="1180279" y="4418576"/>
            <a:ext cx="6911939" cy="480102"/>
          </a:xfrm>
          <a:prstGeom prst="rect">
            <a:avLst/>
          </a:prstGeom>
        </p:spPr>
      </p:pic>
    </p:spTree>
    <p:extLst>
      <p:ext uri="{BB962C8B-B14F-4D97-AF65-F5344CB8AC3E}">
        <p14:creationId xmlns:p14="http://schemas.microsoft.com/office/powerpoint/2010/main" val="11638162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793955" y="1358847"/>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r>
              <a:rPr lang="en-GB" sz="1200" b="1" i="1" dirty="0">
                <a:solidFill>
                  <a:srgbClr val="FF0000"/>
                </a:solidFill>
                <a:latin typeface="Nunito Sans" pitchFamily="2" charset="0"/>
              </a:rPr>
              <a:t>We have a previous element which is at gap of 1</a:t>
            </a:r>
          </a:p>
          <a:p>
            <a:pPr marL="76200" indent="0">
              <a:buNone/>
            </a:pPr>
            <a:r>
              <a:rPr lang="en-GB" sz="1200" dirty="0">
                <a:latin typeface="Nunito Sans" pitchFamily="2" charset="0"/>
              </a:rPr>
              <a:t>Now I =37  and j = 35 .And compare (35&lt;37 ).So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marL="76200" indent="0">
              <a:buNone/>
            </a:pPr>
            <a:r>
              <a:rPr lang="en-GB" sz="1200" dirty="0">
                <a:latin typeface="Nunito Sans" pitchFamily="2" charset="0"/>
              </a:rPr>
              <a:t>Now I =37  and j = 45 .And compare (37&lt;45 ).So  no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sp>
        <p:nvSpPr>
          <p:cNvPr id="12" name="TextBox 11">
            <a:extLst>
              <a:ext uri="{FF2B5EF4-FFF2-40B4-BE49-F238E27FC236}">
                <a16:creationId xmlns:a16="http://schemas.microsoft.com/office/drawing/2014/main" id="{9F725029-9C31-95A1-7289-8FDDC02A5B06}"/>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3</a:t>
            </a:r>
          </a:p>
          <a:p>
            <a:r>
              <a:rPr lang="en-US" b="1" dirty="0">
                <a:solidFill>
                  <a:srgbClr val="C00000"/>
                </a:solidFill>
              </a:rPr>
              <a:t>Gap = 1</a:t>
            </a:r>
          </a:p>
        </p:txBody>
      </p:sp>
      <p:pic>
        <p:nvPicPr>
          <p:cNvPr id="8" name="Picture 7">
            <a:extLst>
              <a:ext uri="{FF2B5EF4-FFF2-40B4-BE49-F238E27FC236}">
                <a16:creationId xmlns:a16="http://schemas.microsoft.com/office/drawing/2014/main" id="{8D3A73C9-E8D7-2ADC-F12B-48FA347F9DA3}"/>
              </a:ext>
            </a:extLst>
          </p:cNvPr>
          <p:cNvPicPr>
            <a:picLocks noChangeAspect="1"/>
          </p:cNvPicPr>
          <p:nvPr/>
        </p:nvPicPr>
        <p:blipFill>
          <a:blip r:embed="rId3"/>
          <a:stretch>
            <a:fillRect/>
          </a:stretch>
        </p:blipFill>
        <p:spPr>
          <a:xfrm>
            <a:off x="834230" y="2605842"/>
            <a:ext cx="6911939" cy="518205"/>
          </a:xfrm>
          <a:prstGeom prst="rect">
            <a:avLst/>
          </a:prstGeom>
        </p:spPr>
      </p:pic>
      <p:pic>
        <p:nvPicPr>
          <p:cNvPr id="10" name="Picture 9">
            <a:extLst>
              <a:ext uri="{FF2B5EF4-FFF2-40B4-BE49-F238E27FC236}">
                <a16:creationId xmlns:a16="http://schemas.microsoft.com/office/drawing/2014/main" id="{0A96B656-E120-BD09-9562-40957D2551B2}"/>
              </a:ext>
            </a:extLst>
          </p:cNvPr>
          <p:cNvPicPr>
            <a:picLocks noChangeAspect="1"/>
          </p:cNvPicPr>
          <p:nvPr/>
        </p:nvPicPr>
        <p:blipFill>
          <a:blip r:embed="rId4"/>
          <a:stretch>
            <a:fillRect/>
          </a:stretch>
        </p:blipFill>
        <p:spPr>
          <a:xfrm>
            <a:off x="836402" y="2125740"/>
            <a:ext cx="6950042" cy="480102"/>
          </a:xfrm>
          <a:prstGeom prst="rect">
            <a:avLst/>
          </a:prstGeom>
        </p:spPr>
      </p:pic>
      <p:pic>
        <p:nvPicPr>
          <p:cNvPr id="14" name="Picture 13">
            <a:extLst>
              <a:ext uri="{FF2B5EF4-FFF2-40B4-BE49-F238E27FC236}">
                <a16:creationId xmlns:a16="http://schemas.microsoft.com/office/drawing/2014/main" id="{3A1B8B90-6462-4406-3BEA-EE47B4D1385A}"/>
              </a:ext>
            </a:extLst>
          </p:cNvPr>
          <p:cNvPicPr>
            <a:picLocks noChangeAspect="1"/>
          </p:cNvPicPr>
          <p:nvPr/>
        </p:nvPicPr>
        <p:blipFill>
          <a:blip r:embed="rId5"/>
          <a:stretch>
            <a:fillRect/>
          </a:stretch>
        </p:blipFill>
        <p:spPr>
          <a:xfrm>
            <a:off x="808571" y="3604149"/>
            <a:ext cx="6911939" cy="480102"/>
          </a:xfrm>
          <a:prstGeom prst="rect">
            <a:avLst/>
          </a:prstGeom>
        </p:spPr>
      </p:pic>
      <p:pic>
        <p:nvPicPr>
          <p:cNvPr id="16" name="Picture 15">
            <a:extLst>
              <a:ext uri="{FF2B5EF4-FFF2-40B4-BE49-F238E27FC236}">
                <a16:creationId xmlns:a16="http://schemas.microsoft.com/office/drawing/2014/main" id="{98150898-007F-0529-9356-D8F58073B2C1}"/>
              </a:ext>
            </a:extLst>
          </p:cNvPr>
          <p:cNvPicPr>
            <a:picLocks noChangeAspect="1"/>
          </p:cNvPicPr>
          <p:nvPr/>
        </p:nvPicPr>
        <p:blipFill>
          <a:blip r:embed="rId6"/>
          <a:stretch>
            <a:fillRect/>
          </a:stretch>
        </p:blipFill>
        <p:spPr>
          <a:xfrm>
            <a:off x="818731" y="4126468"/>
            <a:ext cx="6911939" cy="441998"/>
          </a:xfrm>
          <a:prstGeom prst="rect">
            <a:avLst/>
          </a:prstGeom>
        </p:spPr>
      </p:pic>
    </p:spTree>
    <p:extLst>
      <p:ext uri="{BB962C8B-B14F-4D97-AF65-F5344CB8AC3E}">
        <p14:creationId xmlns:p14="http://schemas.microsoft.com/office/powerpoint/2010/main" val="33966168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Shell sort complexity</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pic>
        <p:nvPicPr>
          <p:cNvPr id="4" name="Picture 3">
            <a:extLst>
              <a:ext uri="{FF2B5EF4-FFF2-40B4-BE49-F238E27FC236}">
                <a16:creationId xmlns:a16="http://schemas.microsoft.com/office/drawing/2014/main" id="{8DC3299D-A9BA-263C-E907-FE16CC7B42CE}"/>
              </a:ext>
            </a:extLst>
          </p:cNvPr>
          <p:cNvPicPr>
            <a:picLocks noChangeAspect="1"/>
          </p:cNvPicPr>
          <p:nvPr/>
        </p:nvPicPr>
        <p:blipFill>
          <a:blip r:embed="rId3"/>
          <a:stretch>
            <a:fillRect/>
          </a:stretch>
        </p:blipFill>
        <p:spPr>
          <a:xfrm>
            <a:off x="304800" y="1762849"/>
            <a:ext cx="8161727" cy="2072820"/>
          </a:xfrm>
          <a:prstGeom prst="rect">
            <a:avLst/>
          </a:prstGeom>
        </p:spPr>
      </p:pic>
    </p:spTree>
    <p:extLst>
      <p:ext uri="{BB962C8B-B14F-4D97-AF65-F5344CB8AC3E}">
        <p14:creationId xmlns:p14="http://schemas.microsoft.com/office/powerpoint/2010/main" val="10869843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400" b="1" i="0" dirty="0">
                <a:solidFill>
                  <a:srgbClr val="4D5968"/>
                </a:solidFill>
                <a:effectLst/>
                <a:latin typeface="Nunito Sans" pitchFamily="2" charset="0"/>
              </a:rPr>
              <a:t>Best Case Complexity </a:t>
            </a:r>
            <a:r>
              <a:rPr lang="en-GB" sz="1400" b="0" i="0" dirty="0">
                <a:solidFill>
                  <a:srgbClr val="4D5968"/>
                </a:solidFill>
                <a:effectLst/>
                <a:latin typeface="Nunito Sans" pitchFamily="2" charset="0"/>
              </a:rPr>
              <a:t>- It occurs when there is no sorting required, i.e., the array is already sorted. The best-case time complexity of Shell sort </a:t>
            </a:r>
            <a:r>
              <a:rPr lang="en-GB" sz="1400" b="1" i="0" dirty="0">
                <a:solidFill>
                  <a:srgbClr val="4D5968"/>
                </a:solidFill>
                <a:effectLst/>
                <a:latin typeface="Nunito Sans" pitchFamily="2" charset="0"/>
              </a:rPr>
              <a:t>is O(n*</a:t>
            </a:r>
            <a:r>
              <a:rPr lang="en-GB" sz="1400" b="1" i="0" dirty="0" err="1">
                <a:solidFill>
                  <a:srgbClr val="4D5968"/>
                </a:solidFill>
                <a:effectLst/>
                <a:latin typeface="Nunito Sans" pitchFamily="2" charset="0"/>
              </a:rPr>
              <a:t>logn</a:t>
            </a:r>
            <a:r>
              <a:rPr lang="en-GB" sz="1400" b="1" i="0" dirty="0">
                <a:solidFill>
                  <a:srgbClr val="4D5968"/>
                </a:solidFill>
                <a:effectLst/>
                <a:latin typeface="Nunito Sans" pitchFamily="2" charset="0"/>
              </a:rPr>
              <a:t>).</a:t>
            </a:r>
          </a:p>
          <a:p>
            <a:pPr>
              <a:buFont typeface="Wingdings" panose="05000000000000000000" pitchFamily="2" charset="2"/>
              <a:buChar char="Ø"/>
            </a:pPr>
            <a:r>
              <a:rPr lang="en-GB" sz="1400" b="1" i="0" dirty="0">
                <a:solidFill>
                  <a:srgbClr val="4D5968"/>
                </a:solidFill>
                <a:effectLst/>
                <a:latin typeface="Nunito Sans" pitchFamily="2" charset="0"/>
              </a:rPr>
              <a:t>Average Case Complexity </a:t>
            </a:r>
            <a:r>
              <a:rPr lang="en-GB" sz="1400" i="0" dirty="0">
                <a:solidFill>
                  <a:srgbClr val="4D5968"/>
                </a:solidFill>
                <a:effectLst/>
                <a:latin typeface="Nunito Sans" pitchFamily="2" charset="0"/>
              </a:rPr>
              <a:t>- It occurs when the array elements are in jumbled order that is not properly ascending and not properly descending. The average case time complexity of Shell sort is </a:t>
            </a:r>
            <a:r>
              <a:rPr lang="en-GB" sz="1400" b="1" i="0" dirty="0">
                <a:solidFill>
                  <a:srgbClr val="4D5968"/>
                </a:solidFill>
                <a:effectLst/>
                <a:latin typeface="Nunito Sans" pitchFamily="2" charset="0"/>
              </a:rPr>
              <a:t>O(n*</a:t>
            </a:r>
            <a:r>
              <a:rPr lang="en-GB" sz="1400" b="1" i="0" dirty="0" err="1">
                <a:solidFill>
                  <a:srgbClr val="4D5968"/>
                </a:solidFill>
                <a:effectLst/>
                <a:latin typeface="Nunito Sans" pitchFamily="2" charset="0"/>
              </a:rPr>
              <a:t>logn</a:t>
            </a:r>
            <a:r>
              <a:rPr lang="en-GB" sz="1400" b="1" i="0" dirty="0">
                <a:solidFill>
                  <a:srgbClr val="4D5968"/>
                </a:solidFill>
                <a:effectLst/>
                <a:latin typeface="Nunito Sans" pitchFamily="2" charset="0"/>
              </a:rPr>
              <a:t>).</a:t>
            </a:r>
          </a:p>
          <a:p>
            <a:pPr>
              <a:buFont typeface="Wingdings" panose="05000000000000000000" pitchFamily="2" charset="2"/>
              <a:buChar char="Ø"/>
            </a:pPr>
            <a:r>
              <a:rPr lang="en-GB" sz="1400" b="1" i="0" dirty="0">
                <a:solidFill>
                  <a:srgbClr val="4D5968"/>
                </a:solidFill>
                <a:effectLst/>
                <a:latin typeface="Nunito Sans" pitchFamily="2" charset="0"/>
              </a:rPr>
              <a:t>Worst Case Complexity </a:t>
            </a:r>
            <a:r>
              <a:rPr lang="en-GB" sz="1400" i="0" dirty="0">
                <a:solidFill>
                  <a:srgbClr val="4D5968"/>
                </a:solidFill>
                <a:effectLst/>
                <a:latin typeface="Nunito Sans" pitchFamily="2" charset="0"/>
              </a:rPr>
              <a:t>- It occurs when the array elements are required to be sorted in reverse order. That means suppose you have to sort the array elements in ascending order, but its elements are in descending order. The worst-case time complexity of Shell sort is </a:t>
            </a:r>
            <a:r>
              <a:rPr lang="en-GB" sz="1400" b="1" i="0" dirty="0">
                <a:solidFill>
                  <a:srgbClr val="4D5968"/>
                </a:solidFill>
                <a:effectLst/>
                <a:latin typeface="Nunito Sans" pitchFamily="2" charset="0"/>
              </a:rPr>
              <a:t>O(n2).</a:t>
            </a:r>
          </a:p>
          <a:p>
            <a:pPr>
              <a:buFont typeface="Wingdings" panose="05000000000000000000" pitchFamily="2" charset="2"/>
              <a:buChar char="Ø"/>
            </a:pPr>
            <a:endParaRPr lang="en-US" sz="1200" b="1" dirty="0"/>
          </a:p>
        </p:txBody>
      </p:sp>
    </p:spTree>
    <p:extLst>
      <p:ext uri="{BB962C8B-B14F-4D97-AF65-F5344CB8AC3E}">
        <p14:creationId xmlns:p14="http://schemas.microsoft.com/office/powerpoint/2010/main" val="18524206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200" dirty="0">
                <a:latin typeface="Nunito Sans" pitchFamily="2" charset="0"/>
              </a:rPr>
              <a:t>The final array after interchanged the value as shown in the below figure as follows.</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graphicFrame>
        <p:nvGraphicFramePr>
          <p:cNvPr id="3" name="Table 3">
            <a:extLst>
              <a:ext uri="{FF2B5EF4-FFF2-40B4-BE49-F238E27FC236}">
                <a16:creationId xmlns:a16="http://schemas.microsoft.com/office/drawing/2014/main" id="{50D0B711-37C2-1522-D236-161A5BA7396A}"/>
              </a:ext>
            </a:extLst>
          </p:cNvPr>
          <p:cNvGraphicFramePr>
            <a:graphicFrameLocks noGrp="1"/>
          </p:cNvGraphicFramePr>
          <p:nvPr>
            <p:extLst>
              <p:ext uri="{D42A27DB-BD31-4B8C-83A1-F6EECF244321}">
                <p14:modId xmlns:p14="http://schemas.microsoft.com/office/powerpoint/2010/main" val="459317970"/>
              </p:ext>
            </p:extLst>
          </p:nvPr>
        </p:nvGraphicFramePr>
        <p:xfrm>
          <a:off x="1143000" y="2419350"/>
          <a:ext cx="6096000" cy="337820"/>
        </p:xfrm>
        <a:graphic>
          <a:graphicData uri="http://schemas.openxmlformats.org/drawingml/2006/table">
            <a:tbl>
              <a:tblPr firstRow="1" bandRow="1">
                <a:tableStyleId>{E27665BA-8202-44FC-AD62-C9F0E3EA811A}</a:tableStyleId>
              </a:tblPr>
              <a:tblGrid>
                <a:gridCol w="762000">
                  <a:extLst>
                    <a:ext uri="{9D8B030D-6E8A-4147-A177-3AD203B41FA5}">
                      <a16:colId xmlns:a16="http://schemas.microsoft.com/office/drawing/2014/main" val="2661129437"/>
                    </a:ext>
                  </a:extLst>
                </a:gridCol>
                <a:gridCol w="762000">
                  <a:extLst>
                    <a:ext uri="{9D8B030D-6E8A-4147-A177-3AD203B41FA5}">
                      <a16:colId xmlns:a16="http://schemas.microsoft.com/office/drawing/2014/main" val="1089127728"/>
                    </a:ext>
                  </a:extLst>
                </a:gridCol>
                <a:gridCol w="762000">
                  <a:extLst>
                    <a:ext uri="{9D8B030D-6E8A-4147-A177-3AD203B41FA5}">
                      <a16:colId xmlns:a16="http://schemas.microsoft.com/office/drawing/2014/main" val="3059385838"/>
                    </a:ext>
                  </a:extLst>
                </a:gridCol>
                <a:gridCol w="762000">
                  <a:extLst>
                    <a:ext uri="{9D8B030D-6E8A-4147-A177-3AD203B41FA5}">
                      <a16:colId xmlns:a16="http://schemas.microsoft.com/office/drawing/2014/main" val="115663917"/>
                    </a:ext>
                  </a:extLst>
                </a:gridCol>
                <a:gridCol w="762000">
                  <a:extLst>
                    <a:ext uri="{9D8B030D-6E8A-4147-A177-3AD203B41FA5}">
                      <a16:colId xmlns:a16="http://schemas.microsoft.com/office/drawing/2014/main" val="1305329463"/>
                    </a:ext>
                  </a:extLst>
                </a:gridCol>
                <a:gridCol w="762000">
                  <a:extLst>
                    <a:ext uri="{9D8B030D-6E8A-4147-A177-3AD203B41FA5}">
                      <a16:colId xmlns:a16="http://schemas.microsoft.com/office/drawing/2014/main" val="2425060979"/>
                    </a:ext>
                  </a:extLst>
                </a:gridCol>
                <a:gridCol w="762000">
                  <a:extLst>
                    <a:ext uri="{9D8B030D-6E8A-4147-A177-3AD203B41FA5}">
                      <a16:colId xmlns:a16="http://schemas.microsoft.com/office/drawing/2014/main" val="549304582"/>
                    </a:ext>
                  </a:extLst>
                </a:gridCol>
                <a:gridCol w="762000">
                  <a:extLst>
                    <a:ext uri="{9D8B030D-6E8A-4147-A177-3AD203B41FA5}">
                      <a16:colId xmlns:a16="http://schemas.microsoft.com/office/drawing/2014/main" val="3953238400"/>
                    </a:ext>
                  </a:extLst>
                </a:gridCol>
              </a:tblGrid>
              <a:tr h="337820">
                <a:tc>
                  <a:txBody>
                    <a:bodyPr/>
                    <a:lstStyle/>
                    <a:p>
                      <a:r>
                        <a:rPr lang="en-US" b="1" i="1" dirty="0">
                          <a:solidFill>
                            <a:srgbClr val="FE3802"/>
                          </a:solidFill>
                        </a:rPr>
                        <a:t>19</a:t>
                      </a:r>
                    </a:p>
                  </a:txBody>
                  <a:tcPr/>
                </a:tc>
                <a:tc>
                  <a:txBody>
                    <a:bodyPr/>
                    <a:lstStyle/>
                    <a:p>
                      <a:r>
                        <a:rPr lang="en-US" b="1" i="1" dirty="0">
                          <a:solidFill>
                            <a:srgbClr val="FE3802"/>
                          </a:solidFill>
                        </a:rPr>
                        <a:t>24</a:t>
                      </a:r>
                    </a:p>
                  </a:txBody>
                  <a:tcPr/>
                </a:tc>
                <a:tc>
                  <a:txBody>
                    <a:bodyPr/>
                    <a:lstStyle/>
                    <a:p>
                      <a:r>
                        <a:rPr lang="en-US" b="1" i="1" dirty="0">
                          <a:solidFill>
                            <a:srgbClr val="FE3802"/>
                          </a:solidFill>
                        </a:rPr>
                        <a:t>29</a:t>
                      </a:r>
                    </a:p>
                  </a:txBody>
                  <a:tcPr/>
                </a:tc>
                <a:tc>
                  <a:txBody>
                    <a:bodyPr/>
                    <a:lstStyle/>
                    <a:p>
                      <a:r>
                        <a:rPr lang="en-US" b="1" i="1" dirty="0">
                          <a:solidFill>
                            <a:srgbClr val="FF0000"/>
                          </a:solidFill>
                        </a:rPr>
                        <a:t>35</a:t>
                      </a:r>
                    </a:p>
                  </a:txBody>
                  <a:tcPr/>
                </a:tc>
                <a:tc>
                  <a:txBody>
                    <a:bodyPr/>
                    <a:lstStyle/>
                    <a:p>
                      <a:r>
                        <a:rPr lang="en-US" b="1" i="1" dirty="0">
                          <a:solidFill>
                            <a:srgbClr val="FF0000"/>
                          </a:solidFill>
                        </a:rPr>
                        <a:t>37</a:t>
                      </a:r>
                    </a:p>
                  </a:txBody>
                  <a:tcPr/>
                </a:tc>
                <a:tc>
                  <a:txBody>
                    <a:bodyPr/>
                    <a:lstStyle/>
                    <a:p>
                      <a:r>
                        <a:rPr lang="en-US" b="1" i="1" dirty="0">
                          <a:solidFill>
                            <a:srgbClr val="FF0000"/>
                          </a:solidFill>
                        </a:rPr>
                        <a:t>45</a:t>
                      </a:r>
                    </a:p>
                  </a:txBody>
                  <a:tcPr/>
                </a:tc>
                <a:tc>
                  <a:txBody>
                    <a:bodyPr/>
                    <a:lstStyle/>
                    <a:p>
                      <a:r>
                        <a:rPr lang="en-US" b="1" i="1" dirty="0">
                          <a:solidFill>
                            <a:srgbClr val="FF0000"/>
                          </a:solidFill>
                        </a:rPr>
                        <a:t>52</a:t>
                      </a:r>
                    </a:p>
                  </a:txBody>
                  <a:tcPr/>
                </a:tc>
                <a:tc>
                  <a:txBody>
                    <a:bodyPr/>
                    <a:lstStyle/>
                    <a:p>
                      <a:r>
                        <a:rPr lang="en-US" b="1" i="1" dirty="0">
                          <a:solidFill>
                            <a:srgbClr val="FF0000"/>
                          </a:solidFill>
                        </a:rPr>
                        <a:t>54</a:t>
                      </a:r>
                    </a:p>
                  </a:txBody>
                  <a:tcPr/>
                </a:tc>
                <a:extLst>
                  <a:ext uri="{0D108BD9-81ED-4DB2-BD59-A6C34878D82A}">
                    <a16:rowId xmlns:a16="http://schemas.microsoft.com/office/drawing/2014/main" val="2646258507"/>
                  </a:ext>
                </a:extLst>
              </a:tr>
            </a:tbl>
          </a:graphicData>
        </a:graphic>
      </p:graphicFrame>
      <p:pic>
        <p:nvPicPr>
          <p:cNvPr id="15" name="Picture 14">
            <a:extLst>
              <a:ext uri="{FF2B5EF4-FFF2-40B4-BE49-F238E27FC236}">
                <a16:creationId xmlns:a16="http://schemas.microsoft.com/office/drawing/2014/main" id="{9837C499-029C-2573-C027-1DB3AF16C58F}"/>
              </a:ext>
            </a:extLst>
          </p:cNvPr>
          <p:cNvPicPr>
            <a:picLocks noChangeAspect="1"/>
          </p:cNvPicPr>
          <p:nvPr/>
        </p:nvPicPr>
        <p:blipFill>
          <a:blip r:embed="rId3"/>
          <a:stretch>
            <a:fillRect/>
          </a:stretch>
        </p:blipFill>
        <p:spPr>
          <a:xfrm>
            <a:off x="533083" y="3654167"/>
            <a:ext cx="7315834" cy="1112616"/>
          </a:xfrm>
          <a:prstGeom prst="rect">
            <a:avLst/>
          </a:prstGeom>
        </p:spPr>
      </p:pic>
    </p:spTree>
    <p:extLst>
      <p:ext uri="{BB962C8B-B14F-4D97-AF65-F5344CB8AC3E}">
        <p14:creationId xmlns:p14="http://schemas.microsoft.com/office/powerpoint/2010/main" val="26148262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400" dirty="0">
                <a:solidFill>
                  <a:srgbClr val="4D5968"/>
                </a:solidFill>
                <a:latin typeface="Nunito Sans" pitchFamily="2" charset="0"/>
              </a:rPr>
              <a:t>We start by comparing elements that are at a certain distance apart. So, if there are </a:t>
            </a:r>
            <a:r>
              <a:rPr lang="en-GB" sz="1400" b="1" dirty="0">
                <a:solidFill>
                  <a:srgbClr val="4D5968"/>
                </a:solidFill>
                <a:latin typeface="Nunito Sans" pitchFamily="2" charset="0"/>
              </a:rPr>
              <a:t>N</a:t>
            </a:r>
            <a:r>
              <a:rPr lang="en-GB" sz="1400" dirty="0">
                <a:solidFill>
                  <a:srgbClr val="4D5968"/>
                </a:solidFill>
                <a:latin typeface="Nunito Sans" pitchFamily="2" charset="0"/>
              </a:rPr>
              <a:t> elements then we start with a value </a:t>
            </a:r>
          </a:p>
          <a:p>
            <a:pPr marL="76200" indent="0">
              <a:buNone/>
            </a:pPr>
            <a:r>
              <a:rPr lang="en-GB" sz="1400" dirty="0">
                <a:solidFill>
                  <a:srgbClr val="4D5968"/>
                </a:solidFill>
                <a:latin typeface="Nunito Sans" pitchFamily="2" charset="0"/>
              </a:rPr>
              <a:t>	gap &lt; </a:t>
            </a:r>
            <a:r>
              <a:rPr lang="en-GB" sz="1400" b="1" dirty="0">
                <a:solidFill>
                  <a:srgbClr val="4D5968"/>
                </a:solidFill>
                <a:latin typeface="Nunito Sans" pitchFamily="2" charset="0"/>
              </a:rPr>
              <a:t>N</a:t>
            </a:r>
            <a:r>
              <a:rPr lang="en-GB" sz="1400" dirty="0">
                <a:solidFill>
                  <a:srgbClr val="4D5968"/>
                </a:solidFill>
                <a:latin typeface="Nunito Sans" pitchFamily="2" charset="0"/>
              </a:rPr>
              <a:t>.</a:t>
            </a:r>
            <a:endParaRPr lang="en-GB" sz="1400" b="1" dirty="0">
              <a:solidFill>
                <a:srgbClr val="4D5968"/>
              </a:solidFill>
              <a:latin typeface="Nunito Sans" pitchFamily="2" charset="0"/>
            </a:endParaRPr>
          </a:p>
          <a:p>
            <a:pPr>
              <a:buFont typeface="Wingdings" panose="05000000000000000000" pitchFamily="2" charset="2"/>
              <a:buChar char="Ø"/>
            </a:pPr>
            <a:r>
              <a:rPr lang="en-GB" sz="1400" b="1" dirty="0">
                <a:solidFill>
                  <a:srgbClr val="4D5968"/>
                </a:solidFill>
                <a:latin typeface="Nunito Sans" pitchFamily="2" charset="0"/>
              </a:rPr>
              <a:t>Interval (gap) = floor[N/2]</a:t>
            </a:r>
          </a:p>
          <a:p>
            <a:pPr lvl="1">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pic>
        <p:nvPicPr>
          <p:cNvPr id="4" name="Picture 3">
            <a:extLst>
              <a:ext uri="{FF2B5EF4-FFF2-40B4-BE49-F238E27FC236}">
                <a16:creationId xmlns:a16="http://schemas.microsoft.com/office/drawing/2014/main" id="{7C6174D8-B55D-8F37-69FD-51A51BA1C6FC}"/>
              </a:ext>
            </a:extLst>
          </p:cNvPr>
          <p:cNvPicPr>
            <a:picLocks noChangeAspect="1"/>
          </p:cNvPicPr>
          <p:nvPr/>
        </p:nvPicPr>
        <p:blipFill>
          <a:blip r:embed="rId3"/>
          <a:stretch>
            <a:fillRect/>
          </a:stretch>
        </p:blipFill>
        <p:spPr>
          <a:xfrm>
            <a:off x="1355094" y="3422663"/>
            <a:ext cx="5945124" cy="324612"/>
          </a:xfrm>
          <a:prstGeom prst="rect">
            <a:avLst/>
          </a:prstGeom>
        </p:spPr>
      </p:pic>
      <p:pic>
        <p:nvPicPr>
          <p:cNvPr id="6" name="Picture 5">
            <a:extLst>
              <a:ext uri="{FF2B5EF4-FFF2-40B4-BE49-F238E27FC236}">
                <a16:creationId xmlns:a16="http://schemas.microsoft.com/office/drawing/2014/main" id="{68F486E7-D56C-8F5D-AC23-6D62A273A73A}"/>
              </a:ext>
            </a:extLst>
          </p:cNvPr>
          <p:cNvPicPr>
            <a:picLocks noChangeAspect="1"/>
          </p:cNvPicPr>
          <p:nvPr/>
        </p:nvPicPr>
        <p:blipFill>
          <a:blip r:embed="rId4"/>
          <a:stretch>
            <a:fillRect/>
          </a:stretch>
        </p:blipFill>
        <p:spPr>
          <a:xfrm>
            <a:off x="1672876" y="3710789"/>
            <a:ext cx="5945124" cy="324612"/>
          </a:xfrm>
          <a:prstGeom prst="rect">
            <a:avLst/>
          </a:prstGeom>
        </p:spPr>
      </p:pic>
    </p:spTree>
    <p:extLst>
      <p:ext uri="{BB962C8B-B14F-4D97-AF65-F5344CB8AC3E}">
        <p14:creationId xmlns:p14="http://schemas.microsoft.com/office/powerpoint/2010/main" val="22085383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Algorithm for shell sort as follows:</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200" b="1" dirty="0">
                <a:latin typeface="Nunito Sans" pitchFamily="2" charset="0"/>
              </a:rPr>
              <a:t>Step</a:t>
            </a:r>
            <a:r>
              <a:rPr lang="en-GB" sz="1200" dirty="0">
                <a:latin typeface="Nunito Sans" pitchFamily="2" charset="0"/>
              </a:rPr>
              <a:t> 1: Initialize the size of the array.</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r>
              <a:rPr lang="en-GB" sz="1200" b="1" dirty="0">
                <a:latin typeface="Nunito Sans" pitchFamily="2" charset="0"/>
              </a:rPr>
              <a:t>Step</a:t>
            </a:r>
            <a:r>
              <a:rPr lang="en-GB" sz="1200" dirty="0">
                <a:latin typeface="Nunito Sans" pitchFamily="2" charset="0"/>
              </a:rPr>
              <a:t> 2: After that, we need to divide the array list into the sub list of the same 	  interval.</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r>
              <a:rPr lang="en-GB" sz="1200" b="1" dirty="0">
                <a:latin typeface="Nunito Sans" pitchFamily="2" charset="0"/>
              </a:rPr>
              <a:t>Step</a:t>
            </a:r>
            <a:r>
              <a:rPr lang="en-GB" sz="1200" dirty="0">
                <a:latin typeface="Nunito Sans" pitchFamily="2" charset="0"/>
              </a:rPr>
              <a:t> 3: Sort array list by using insertion sort.</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r>
              <a:rPr lang="en-GB" sz="1200" b="1" dirty="0">
                <a:latin typeface="Nunito Sans" pitchFamily="2" charset="0"/>
              </a:rPr>
              <a:t>Step</a:t>
            </a:r>
            <a:r>
              <a:rPr lang="en-GB" sz="1200" dirty="0">
                <a:latin typeface="Nunito Sans" pitchFamily="2" charset="0"/>
              </a:rPr>
              <a:t> 4: Repeat all steps until the list is sorted.</a:t>
            </a:r>
            <a:endParaRPr lang="en-US" sz="1200" dirty="0">
              <a:latin typeface="Nunito Sans" pitchFamily="2" charset="0"/>
            </a:endParaRPr>
          </a:p>
          <a:p>
            <a:pPr>
              <a:buFont typeface="Wingdings" panose="05000000000000000000" pitchFamily="2" charset="2"/>
              <a:buChar char="Ø"/>
            </a:pPr>
            <a:endParaRPr lang="en-US" sz="1200" dirty="0">
              <a:latin typeface="Nunito Sans" pitchFamily="2" charset="0"/>
            </a:endParaRPr>
          </a:p>
        </p:txBody>
      </p:sp>
    </p:spTree>
    <p:extLst>
      <p:ext uri="{BB962C8B-B14F-4D97-AF65-F5344CB8AC3E}">
        <p14:creationId xmlns:p14="http://schemas.microsoft.com/office/powerpoint/2010/main" val="4401985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Algorithm for shell sort as follows:</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r>
              <a:rPr lang="en-GB" sz="1200" b="1" dirty="0" err="1">
                <a:latin typeface="Nunito Sans" pitchFamily="2" charset="0"/>
              </a:rPr>
              <a:t>ShellSort</a:t>
            </a:r>
            <a:r>
              <a:rPr lang="en-GB" sz="1200" b="1" dirty="0">
                <a:latin typeface="Nunito Sans" pitchFamily="2" charset="0"/>
              </a:rPr>
              <a:t>(a, n) </a:t>
            </a:r>
            <a:r>
              <a:rPr lang="en-GB" sz="1200" i="1" dirty="0">
                <a:latin typeface="Nunito Sans" pitchFamily="2" charset="0"/>
              </a:rPr>
              <a:t>// 'a' is the given array, 'n' is the size of array  </a:t>
            </a:r>
          </a:p>
          <a:p>
            <a:pPr marL="76200" indent="0">
              <a:buNone/>
            </a:pPr>
            <a:r>
              <a:rPr lang="en-GB" sz="1200" b="1" dirty="0">
                <a:latin typeface="Nunito Sans" pitchFamily="2" charset="0"/>
              </a:rPr>
              <a:t>for (</a:t>
            </a:r>
            <a:r>
              <a:rPr lang="en-GB" sz="1200" b="1" dirty="0">
                <a:solidFill>
                  <a:srgbClr val="FF0000"/>
                </a:solidFill>
                <a:latin typeface="Nunito Sans" pitchFamily="2" charset="0"/>
              </a:rPr>
              <a:t>gap</a:t>
            </a:r>
            <a:r>
              <a:rPr lang="en-GB" sz="1200" b="1" dirty="0">
                <a:latin typeface="Nunito Sans" pitchFamily="2" charset="0"/>
              </a:rPr>
              <a:t> = n/2; </a:t>
            </a:r>
            <a:r>
              <a:rPr lang="en-GB" sz="1200" b="1" dirty="0">
                <a:solidFill>
                  <a:srgbClr val="FF0000"/>
                </a:solidFill>
                <a:latin typeface="Nunito Sans" pitchFamily="2" charset="0"/>
              </a:rPr>
              <a:t>gap</a:t>
            </a:r>
            <a:r>
              <a:rPr lang="en-GB" sz="1200" b="1" dirty="0">
                <a:latin typeface="Nunito Sans" pitchFamily="2" charset="0"/>
              </a:rPr>
              <a:t> &gt; 0; </a:t>
            </a:r>
            <a:r>
              <a:rPr lang="en-GB" sz="1200" b="1" dirty="0">
                <a:solidFill>
                  <a:srgbClr val="FF0000"/>
                </a:solidFill>
                <a:latin typeface="Nunito Sans" pitchFamily="2" charset="0"/>
              </a:rPr>
              <a:t>gap</a:t>
            </a:r>
            <a:r>
              <a:rPr lang="en-GB" sz="1200" b="1" dirty="0">
                <a:latin typeface="Nunito Sans" pitchFamily="2" charset="0"/>
              </a:rPr>
              <a:t> /= 2)  </a:t>
            </a:r>
          </a:p>
          <a:p>
            <a:pPr marL="76200" indent="0">
              <a:buNone/>
            </a:pPr>
            <a:r>
              <a:rPr lang="en-GB" sz="1200" b="1" dirty="0">
                <a:latin typeface="Nunito Sans" pitchFamily="2" charset="0"/>
              </a:rPr>
              <a:t>for ( </a:t>
            </a:r>
            <a:r>
              <a:rPr lang="en-GB" sz="1200" b="1" dirty="0" err="1">
                <a:latin typeface="Nunito Sans" pitchFamily="2" charset="0"/>
              </a:rPr>
              <a:t>i</a:t>
            </a:r>
            <a:r>
              <a:rPr lang="en-GB" sz="1200" b="1" dirty="0">
                <a:latin typeface="Nunito Sans" pitchFamily="2" charset="0"/>
              </a:rPr>
              <a:t> = </a:t>
            </a:r>
            <a:r>
              <a:rPr lang="en-GB" sz="1200" b="1" dirty="0">
                <a:solidFill>
                  <a:srgbClr val="FF0000"/>
                </a:solidFill>
                <a:latin typeface="Nunito Sans" pitchFamily="2" charset="0"/>
              </a:rPr>
              <a:t>gap</a:t>
            </a:r>
            <a:r>
              <a:rPr lang="en-GB" sz="1200" b="1" dirty="0">
                <a:latin typeface="Nunito Sans" pitchFamily="2" charset="0"/>
              </a:rPr>
              <a:t>; </a:t>
            </a:r>
            <a:r>
              <a:rPr lang="en-GB" sz="1200" b="1" dirty="0" err="1">
                <a:latin typeface="Nunito Sans" pitchFamily="2" charset="0"/>
              </a:rPr>
              <a:t>i</a:t>
            </a:r>
            <a:r>
              <a:rPr lang="en-GB" sz="1200" b="1" dirty="0">
                <a:latin typeface="Nunito Sans" pitchFamily="2" charset="0"/>
              </a:rPr>
              <a:t> &lt; n; </a:t>
            </a:r>
            <a:r>
              <a:rPr lang="en-GB" sz="1200" b="1" dirty="0" err="1">
                <a:latin typeface="Nunito Sans" pitchFamily="2" charset="0"/>
              </a:rPr>
              <a:t>i</a:t>
            </a:r>
            <a:r>
              <a:rPr lang="en-GB" sz="1200" b="1" dirty="0">
                <a:latin typeface="Nunito Sans" pitchFamily="2" charset="0"/>
              </a:rPr>
              <a:t> ++)  </a:t>
            </a:r>
          </a:p>
          <a:p>
            <a:pPr marL="76200" indent="0">
              <a:buNone/>
            </a:pPr>
            <a:r>
              <a:rPr lang="en-GB" sz="1200" b="1" dirty="0">
                <a:latin typeface="Nunito Sans" pitchFamily="2" charset="0"/>
              </a:rPr>
              <a:t>temp = a[</a:t>
            </a:r>
            <a:r>
              <a:rPr lang="en-GB" sz="1200" b="1" dirty="0" err="1">
                <a:latin typeface="Nunito Sans" pitchFamily="2" charset="0"/>
              </a:rPr>
              <a:t>i</a:t>
            </a:r>
            <a:r>
              <a:rPr lang="en-GB" sz="1200" b="1" dirty="0">
                <a:latin typeface="Nunito Sans" pitchFamily="2" charset="0"/>
              </a:rPr>
              <a:t>];  </a:t>
            </a:r>
          </a:p>
          <a:p>
            <a:pPr marL="76200" indent="0">
              <a:buNone/>
            </a:pPr>
            <a:r>
              <a:rPr lang="en-GB" sz="1200" b="1" dirty="0">
                <a:latin typeface="Nunito Sans" pitchFamily="2" charset="0"/>
              </a:rPr>
              <a:t>for (j = </a:t>
            </a:r>
            <a:r>
              <a:rPr lang="en-GB" sz="1200" b="1" dirty="0" err="1">
                <a:latin typeface="Nunito Sans" pitchFamily="2" charset="0"/>
              </a:rPr>
              <a:t>i</a:t>
            </a:r>
            <a:r>
              <a:rPr lang="en-GB" sz="1200" b="1" dirty="0">
                <a:latin typeface="Nunito Sans" pitchFamily="2" charset="0"/>
              </a:rPr>
              <a:t>; j &gt;= </a:t>
            </a:r>
            <a:r>
              <a:rPr lang="en-GB" sz="1200" b="1" dirty="0">
                <a:solidFill>
                  <a:srgbClr val="FF0000"/>
                </a:solidFill>
                <a:latin typeface="Nunito Sans" pitchFamily="2" charset="0"/>
              </a:rPr>
              <a:t>gap</a:t>
            </a:r>
            <a:r>
              <a:rPr lang="en-GB" sz="1200" b="1" dirty="0">
                <a:latin typeface="Nunito Sans" pitchFamily="2" charset="0"/>
              </a:rPr>
              <a:t> &amp;&amp; a[j - </a:t>
            </a:r>
            <a:r>
              <a:rPr lang="en-GB" sz="1200" b="1" dirty="0">
                <a:solidFill>
                  <a:srgbClr val="FF0000"/>
                </a:solidFill>
                <a:latin typeface="Nunito Sans" pitchFamily="2" charset="0"/>
              </a:rPr>
              <a:t>gap</a:t>
            </a:r>
            <a:r>
              <a:rPr lang="en-GB" sz="1200" b="1" dirty="0">
                <a:latin typeface="Nunito Sans" pitchFamily="2" charset="0"/>
              </a:rPr>
              <a:t>] &gt; temp; j -= interval)  </a:t>
            </a:r>
          </a:p>
          <a:p>
            <a:pPr marL="76200" indent="0">
              <a:buNone/>
            </a:pPr>
            <a:r>
              <a:rPr lang="en-GB" sz="1200" b="1" dirty="0">
                <a:latin typeface="Nunito Sans" pitchFamily="2" charset="0"/>
              </a:rPr>
              <a:t>a[j] = a[j - interval];   </a:t>
            </a:r>
          </a:p>
          <a:p>
            <a:pPr marL="76200" indent="0">
              <a:buNone/>
            </a:pPr>
            <a:r>
              <a:rPr lang="en-GB" sz="1200" b="1" dirty="0">
                <a:latin typeface="Nunito Sans" pitchFamily="2" charset="0"/>
              </a:rPr>
              <a:t>a[j] = temp;  </a:t>
            </a:r>
          </a:p>
          <a:p>
            <a:pPr marL="76200" indent="0">
              <a:buNone/>
            </a:pPr>
            <a:r>
              <a:rPr lang="en-GB" sz="1200" b="1" dirty="0">
                <a:latin typeface="Nunito Sans" pitchFamily="2" charset="0"/>
              </a:rPr>
              <a:t>End </a:t>
            </a:r>
            <a:r>
              <a:rPr lang="en-GB" sz="1200" b="1" dirty="0" err="1">
                <a:latin typeface="Nunito Sans" pitchFamily="2" charset="0"/>
              </a:rPr>
              <a:t>ShellSort</a:t>
            </a:r>
            <a:r>
              <a:rPr lang="en-GB" sz="1200" b="1" dirty="0">
                <a:latin typeface="Nunito Sans" pitchFamily="2" charset="0"/>
              </a:rPr>
              <a:t> </a:t>
            </a:r>
            <a:endParaRPr lang="en-US" sz="1200" dirty="0">
              <a:latin typeface="Nunito Sans" pitchFamily="2" charset="0"/>
            </a:endParaRPr>
          </a:p>
        </p:txBody>
      </p:sp>
    </p:spTree>
    <p:extLst>
      <p:ext uri="{BB962C8B-B14F-4D97-AF65-F5344CB8AC3E}">
        <p14:creationId xmlns:p14="http://schemas.microsoft.com/office/powerpoint/2010/main" val="2089392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How to Perform Shell Sort in Data Structure?</a:t>
            </a:r>
            <a:br>
              <a:rPr lang="en-GB" dirty="0"/>
            </a:br>
            <a:r>
              <a:rPr lang="en-GB" sz="1100" i="1" dirty="0">
                <a:solidFill>
                  <a:schemeClr val="accent1">
                    <a:lumMod val="20000"/>
                    <a:lumOff val="80000"/>
                  </a:schemeClr>
                </a:solidFill>
              </a:rPr>
              <a:t>Now let’s see how shell sort works in a data structure as follows</a:t>
            </a:r>
            <a:endParaRPr lang="en-GB" i="1" dirty="0">
              <a:solidFill>
                <a:schemeClr val="accent1">
                  <a:lumMod val="20000"/>
                  <a:lumOff val="80000"/>
                </a:schemeClr>
              </a:solidFill>
            </a:endParaRP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r>
              <a:rPr lang="en-GB" sz="1200" b="1" dirty="0">
                <a:latin typeface="Nunito Sans" pitchFamily="2" charset="0"/>
              </a:rPr>
              <a:t>Stage 1</a:t>
            </a:r>
            <a:r>
              <a:rPr lang="en-GB" sz="1200" dirty="0">
                <a:latin typeface="Nunito Sans" pitchFamily="2" charset="0"/>
              </a:rPr>
              <a:t>: Arrange the components in the table structure and sort the columns by utilizing insertion sort.</a:t>
            </a:r>
          </a:p>
          <a:p>
            <a:pPr marL="76200" indent="0">
              <a:buNone/>
            </a:pPr>
            <a:endParaRPr lang="en-GB" sz="1200" dirty="0">
              <a:latin typeface="Nunito Sans" pitchFamily="2" charset="0"/>
            </a:endParaRPr>
          </a:p>
          <a:p>
            <a:pPr marL="76200" indent="0">
              <a:buNone/>
            </a:pPr>
            <a:r>
              <a:rPr lang="en-GB" sz="1200" b="1" dirty="0">
                <a:latin typeface="Nunito Sans" pitchFamily="2" charset="0"/>
              </a:rPr>
              <a:t>Stage 2</a:t>
            </a:r>
            <a:r>
              <a:rPr lang="en-GB" sz="1200" dirty="0">
                <a:latin typeface="Nunito Sans" pitchFamily="2" charset="0"/>
              </a:rPr>
              <a:t>: Repeat Stage 1 each time with a more modest number of longer columns so that toward the end, there is just a single column of information to be sorted.</a:t>
            </a:r>
            <a:endParaRPr lang="en-US" sz="1200" dirty="0">
              <a:latin typeface="Nunito Sans" pitchFamily="2" charset="0"/>
            </a:endParaRPr>
          </a:p>
        </p:txBody>
      </p:sp>
    </p:spTree>
    <p:extLst>
      <p:ext uri="{BB962C8B-B14F-4D97-AF65-F5344CB8AC3E}">
        <p14:creationId xmlns:p14="http://schemas.microsoft.com/office/powerpoint/2010/main" val="30272475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US" sz="1200" b="1" i="1" dirty="0">
                <a:solidFill>
                  <a:srgbClr val="FE3802"/>
                </a:solidFill>
                <a:latin typeface="Nunito Sans" pitchFamily="2" charset="0"/>
              </a:rPr>
              <a:t>Example</a:t>
            </a:r>
            <a:r>
              <a:rPr lang="en-US" sz="1200" dirty="0">
                <a:latin typeface="Nunito Sans" pitchFamily="2" charset="0"/>
              </a:rPr>
              <a:t>:</a:t>
            </a:r>
          </a:p>
          <a:p>
            <a:pPr>
              <a:buFont typeface="Wingdings" panose="05000000000000000000" pitchFamily="2" charset="2"/>
              <a:buChar char="Ø"/>
            </a:pPr>
            <a:r>
              <a:rPr lang="en-GB" sz="1200" dirty="0">
                <a:latin typeface="Nunito Sans" pitchFamily="2" charset="0"/>
              </a:rPr>
              <a:t>Now consider a simple example for a better understanding of shell sort, which means how it works.</a:t>
            </a:r>
          </a:p>
          <a:p>
            <a:pPr>
              <a:buFont typeface="Wingdings" panose="05000000000000000000" pitchFamily="2" charset="2"/>
              <a:buChar char="Ø"/>
            </a:pPr>
            <a:r>
              <a:rPr lang="en-GB" sz="1200" dirty="0">
                <a:latin typeface="Nunito Sans" pitchFamily="2" charset="0"/>
              </a:rPr>
              <a:t>Now take array {</a:t>
            </a:r>
            <a:r>
              <a:rPr lang="en-GB" sz="1200" b="1" i="1" dirty="0">
                <a:solidFill>
                  <a:srgbClr val="FE3802"/>
                </a:solidFill>
                <a:latin typeface="Nunito Sans" pitchFamily="2" charset="0"/>
              </a:rPr>
              <a:t>45, 35, 52, 19, 24, 29, 37, 54</a:t>
            </a:r>
            <a:r>
              <a:rPr lang="en-GB" sz="1200" dirty="0">
                <a:latin typeface="Nunito Sans" pitchFamily="2" charset="0"/>
              </a:rPr>
              <a:t>}.  </a:t>
            </a:r>
            <a:r>
              <a:rPr lang="en-GB" sz="1200" b="1" u="sng" dirty="0">
                <a:latin typeface="Nunito Sans" pitchFamily="2" charset="0"/>
              </a:rPr>
              <a:t>Gap = 8/2 = 4</a:t>
            </a:r>
          </a:p>
          <a:p>
            <a:pPr marL="76200" indent="0">
              <a:buNone/>
            </a:pPr>
            <a:r>
              <a:rPr lang="en-GB" sz="1200" dirty="0">
                <a:latin typeface="Nunito Sans" pitchFamily="2" charset="0"/>
              </a:rPr>
              <a:t>	Now divide the given array into the interval here we make 4 intervals of 4 	positions that means virtual sub list of array as below. </a:t>
            </a:r>
            <a:r>
              <a:rPr lang="en-GB" sz="1200" b="1" dirty="0">
                <a:solidFill>
                  <a:schemeClr val="tx1"/>
                </a:solidFill>
                <a:latin typeface="Nunito Sans" pitchFamily="2" charset="0"/>
              </a:rPr>
              <a:t>{</a:t>
            </a:r>
            <a:r>
              <a:rPr lang="en-GB" sz="1200" b="1" i="1" dirty="0">
                <a:solidFill>
                  <a:srgbClr val="00B0F0"/>
                </a:solidFill>
                <a:latin typeface="Nunito Sans" pitchFamily="2" charset="0"/>
              </a:rPr>
              <a:t>45, 24</a:t>
            </a:r>
            <a:r>
              <a:rPr lang="en-GB" sz="1200" b="1" i="1" dirty="0">
                <a:solidFill>
                  <a:schemeClr val="tx1"/>
                </a:solidFill>
                <a:latin typeface="Nunito Sans" pitchFamily="2" charset="0"/>
              </a:rPr>
              <a:t>}, {</a:t>
            </a:r>
            <a:r>
              <a:rPr lang="en-GB" sz="1200" b="1" i="1" dirty="0">
                <a:solidFill>
                  <a:srgbClr val="00B0F0"/>
                </a:solidFill>
                <a:latin typeface="Nunito Sans" pitchFamily="2" charset="0"/>
              </a:rPr>
              <a:t>35, 29</a:t>
            </a:r>
            <a:r>
              <a:rPr lang="en-GB" sz="1200" b="1" dirty="0">
                <a:latin typeface="Nunito Sans" pitchFamily="2" charset="0"/>
              </a:rPr>
              <a:t>}, 	{</a:t>
            </a:r>
            <a:r>
              <a:rPr lang="en-GB" sz="1200" b="1" i="1" dirty="0">
                <a:solidFill>
                  <a:srgbClr val="00B0F0"/>
                </a:solidFill>
                <a:latin typeface="Nunito Sans" pitchFamily="2" charset="0"/>
              </a:rPr>
              <a:t>52, 37</a:t>
            </a:r>
            <a:r>
              <a:rPr lang="en-GB" sz="1200" b="1" dirty="0">
                <a:latin typeface="Nunito Sans" pitchFamily="2" charset="0"/>
              </a:rPr>
              <a:t>}, {</a:t>
            </a:r>
            <a:r>
              <a:rPr lang="en-GB" sz="1200" b="1" i="1" dirty="0">
                <a:solidFill>
                  <a:srgbClr val="00B0F0"/>
                </a:solidFill>
                <a:latin typeface="Nunito Sans" pitchFamily="2" charset="0"/>
              </a:rPr>
              <a:t>19, 54</a:t>
            </a:r>
            <a:r>
              <a:rPr lang="en-GB" sz="1200" b="1" dirty="0">
                <a:latin typeface="Nunito Sans" pitchFamily="2" charset="0"/>
              </a:rPr>
              <a:t>}</a:t>
            </a:r>
          </a:p>
          <a:p>
            <a:pPr marL="76200" indent="0">
              <a:buNone/>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p>
          <a:p>
            <a:pPr marL="76200" indent="0">
              <a:buNone/>
            </a:pPr>
            <a:endParaRPr lang="en-US" sz="1200" dirty="0"/>
          </a:p>
          <a:p>
            <a:pPr>
              <a:buFont typeface="Wingdings" panose="05000000000000000000" pitchFamily="2" charset="2"/>
              <a:buChar char="Ø"/>
            </a:pPr>
            <a:endParaRPr lang="en-US" sz="1200" dirty="0"/>
          </a:p>
        </p:txBody>
      </p:sp>
      <p:graphicFrame>
        <p:nvGraphicFramePr>
          <p:cNvPr id="3" name="Table 3">
            <a:extLst>
              <a:ext uri="{FF2B5EF4-FFF2-40B4-BE49-F238E27FC236}">
                <a16:creationId xmlns:a16="http://schemas.microsoft.com/office/drawing/2014/main" id="{50D0B711-37C2-1522-D236-161A5BA7396A}"/>
              </a:ext>
            </a:extLst>
          </p:cNvPr>
          <p:cNvGraphicFramePr>
            <a:graphicFrameLocks noGrp="1"/>
          </p:cNvGraphicFramePr>
          <p:nvPr>
            <p:extLst>
              <p:ext uri="{D42A27DB-BD31-4B8C-83A1-F6EECF244321}">
                <p14:modId xmlns:p14="http://schemas.microsoft.com/office/powerpoint/2010/main" val="3450538861"/>
              </p:ext>
            </p:extLst>
          </p:nvPr>
        </p:nvGraphicFramePr>
        <p:xfrm>
          <a:off x="1186438" y="3486150"/>
          <a:ext cx="6096000" cy="370840"/>
        </p:xfrm>
        <a:graphic>
          <a:graphicData uri="http://schemas.openxmlformats.org/drawingml/2006/table">
            <a:tbl>
              <a:tblPr firstRow="1" bandRow="1">
                <a:tableStyleId>{E27665BA-8202-44FC-AD62-C9F0E3EA811A}</a:tableStyleId>
              </a:tblPr>
              <a:tblGrid>
                <a:gridCol w="762000">
                  <a:extLst>
                    <a:ext uri="{9D8B030D-6E8A-4147-A177-3AD203B41FA5}">
                      <a16:colId xmlns:a16="http://schemas.microsoft.com/office/drawing/2014/main" val="2661129437"/>
                    </a:ext>
                  </a:extLst>
                </a:gridCol>
                <a:gridCol w="762000">
                  <a:extLst>
                    <a:ext uri="{9D8B030D-6E8A-4147-A177-3AD203B41FA5}">
                      <a16:colId xmlns:a16="http://schemas.microsoft.com/office/drawing/2014/main" val="1089127728"/>
                    </a:ext>
                  </a:extLst>
                </a:gridCol>
                <a:gridCol w="762000">
                  <a:extLst>
                    <a:ext uri="{9D8B030D-6E8A-4147-A177-3AD203B41FA5}">
                      <a16:colId xmlns:a16="http://schemas.microsoft.com/office/drawing/2014/main" val="3059385838"/>
                    </a:ext>
                  </a:extLst>
                </a:gridCol>
                <a:gridCol w="762000">
                  <a:extLst>
                    <a:ext uri="{9D8B030D-6E8A-4147-A177-3AD203B41FA5}">
                      <a16:colId xmlns:a16="http://schemas.microsoft.com/office/drawing/2014/main" val="115663917"/>
                    </a:ext>
                  </a:extLst>
                </a:gridCol>
                <a:gridCol w="762000">
                  <a:extLst>
                    <a:ext uri="{9D8B030D-6E8A-4147-A177-3AD203B41FA5}">
                      <a16:colId xmlns:a16="http://schemas.microsoft.com/office/drawing/2014/main" val="1305329463"/>
                    </a:ext>
                  </a:extLst>
                </a:gridCol>
                <a:gridCol w="762000">
                  <a:extLst>
                    <a:ext uri="{9D8B030D-6E8A-4147-A177-3AD203B41FA5}">
                      <a16:colId xmlns:a16="http://schemas.microsoft.com/office/drawing/2014/main" val="2425060979"/>
                    </a:ext>
                  </a:extLst>
                </a:gridCol>
                <a:gridCol w="762000">
                  <a:extLst>
                    <a:ext uri="{9D8B030D-6E8A-4147-A177-3AD203B41FA5}">
                      <a16:colId xmlns:a16="http://schemas.microsoft.com/office/drawing/2014/main" val="549304582"/>
                    </a:ext>
                  </a:extLst>
                </a:gridCol>
                <a:gridCol w="762000">
                  <a:extLst>
                    <a:ext uri="{9D8B030D-6E8A-4147-A177-3AD203B41FA5}">
                      <a16:colId xmlns:a16="http://schemas.microsoft.com/office/drawing/2014/main" val="3953238400"/>
                    </a:ext>
                  </a:extLst>
                </a:gridCol>
              </a:tblGrid>
              <a:tr h="370840">
                <a:tc>
                  <a:txBody>
                    <a:bodyPr/>
                    <a:lstStyle/>
                    <a:p>
                      <a:r>
                        <a:rPr lang="en-US" b="1" i="1" dirty="0">
                          <a:solidFill>
                            <a:schemeClr val="tx1"/>
                          </a:solidFill>
                        </a:rPr>
                        <a:t>45</a:t>
                      </a:r>
                    </a:p>
                  </a:txBody>
                  <a:tcPr/>
                </a:tc>
                <a:tc>
                  <a:txBody>
                    <a:bodyPr/>
                    <a:lstStyle/>
                    <a:p>
                      <a:r>
                        <a:rPr lang="en-US" b="1" i="1" dirty="0">
                          <a:solidFill>
                            <a:schemeClr val="tx1"/>
                          </a:solidFill>
                        </a:rPr>
                        <a:t>35</a:t>
                      </a:r>
                    </a:p>
                  </a:txBody>
                  <a:tcPr/>
                </a:tc>
                <a:tc>
                  <a:txBody>
                    <a:bodyPr/>
                    <a:lstStyle/>
                    <a:p>
                      <a:r>
                        <a:rPr lang="en-US" b="1" i="1" dirty="0">
                          <a:solidFill>
                            <a:schemeClr val="tx1"/>
                          </a:solidFill>
                        </a:rPr>
                        <a:t>52</a:t>
                      </a:r>
                    </a:p>
                  </a:txBody>
                  <a:tcPr/>
                </a:tc>
                <a:tc>
                  <a:txBody>
                    <a:bodyPr/>
                    <a:lstStyle/>
                    <a:p>
                      <a:r>
                        <a:rPr lang="en-US" b="1" i="1" dirty="0">
                          <a:solidFill>
                            <a:schemeClr val="tx1"/>
                          </a:solidFill>
                        </a:rPr>
                        <a:t>19</a:t>
                      </a:r>
                    </a:p>
                  </a:txBody>
                  <a:tcPr/>
                </a:tc>
                <a:tc>
                  <a:txBody>
                    <a:bodyPr/>
                    <a:lstStyle/>
                    <a:p>
                      <a:r>
                        <a:rPr lang="en-US" b="1" i="1" dirty="0">
                          <a:solidFill>
                            <a:schemeClr val="tx1"/>
                          </a:solidFill>
                        </a:rPr>
                        <a:t>24</a:t>
                      </a:r>
                    </a:p>
                  </a:txBody>
                  <a:tcPr/>
                </a:tc>
                <a:tc>
                  <a:txBody>
                    <a:bodyPr/>
                    <a:lstStyle/>
                    <a:p>
                      <a:r>
                        <a:rPr lang="en-US" b="1" i="1" dirty="0">
                          <a:solidFill>
                            <a:schemeClr val="tx1"/>
                          </a:solidFill>
                        </a:rPr>
                        <a:t>29</a:t>
                      </a:r>
                    </a:p>
                  </a:txBody>
                  <a:tcPr/>
                </a:tc>
                <a:tc>
                  <a:txBody>
                    <a:bodyPr/>
                    <a:lstStyle/>
                    <a:p>
                      <a:r>
                        <a:rPr lang="en-US" b="1" i="1" dirty="0">
                          <a:solidFill>
                            <a:schemeClr val="tx1"/>
                          </a:solidFill>
                        </a:rPr>
                        <a:t>37</a:t>
                      </a:r>
                    </a:p>
                  </a:txBody>
                  <a:tcPr/>
                </a:tc>
                <a:tc>
                  <a:txBody>
                    <a:bodyPr/>
                    <a:lstStyle/>
                    <a:p>
                      <a:r>
                        <a:rPr lang="en-US" b="1" i="1" dirty="0">
                          <a:solidFill>
                            <a:schemeClr val="tx1"/>
                          </a:solidFill>
                        </a:rPr>
                        <a:t>54</a:t>
                      </a:r>
                    </a:p>
                  </a:txBody>
                  <a:tcPr/>
                </a:tc>
                <a:extLst>
                  <a:ext uri="{0D108BD9-81ED-4DB2-BD59-A6C34878D82A}">
                    <a16:rowId xmlns:a16="http://schemas.microsoft.com/office/drawing/2014/main" val="2646258507"/>
                  </a:ext>
                </a:extLst>
              </a:tr>
            </a:tbl>
          </a:graphicData>
        </a:graphic>
      </p:graphicFrame>
      <p:sp>
        <p:nvSpPr>
          <p:cNvPr id="5" name="Freeform: Shape 4">
            <a:extLst>
              <a:ext uri="{FF2B5EF4-FFF2-40B4-BE49-F238E27FC236}">
                <a16:creationId xmlns:a16="http://schemas.microsoft.com/office/drawing/2014/main" id="{72109717-319C-F82D-F344-0B585A10F75C}"/>
              </a:ext>
            </a:extLst>
          </p:cNvPr>
          <p:cNvSpPr/>
          <p:nvPr/>
        </p:nvSpPr>
        <p:spPr>
          <a:xfrm>
            <a:off x="1374987" y="3887893"/>
            <a:ext cx="3258366" cy="415103"/>
          </a:xfrm>
          <a:custGeom>
            <a:avLst/>
            <a:gdLst>
              <a:gd name="connsiteX0" fmla="*/ 0 w 3258366"/>
              <a:gd name="connsiteY0" fmla="*/ 13547 h 415103"/>
              <a:gd name="connsiteX1" fmla="*/ 40640 w 3258366"/>
              <a:gd name="connsiteY1" fmla="*/ 40640 h 415103"/>
              <a:gd name="connsiteX2" fmla="*/ 121920 w 3258366"/>
              <a:gd name="connsiteY2" fmla="*/ 108374 h 415103"/>
              <a:gd name="connsiteX3" fmla="*/ 270933 w 3258366"/>
              <a:gd name="connsiteY3" fmla="*/ 169334 h 415103"/>
              <a:gd name="connsiteX4" fmla="*/ 338666 w 3258366"/>
              <a:gd name="connsiteY4" fmla="*/ 203200 h 415103"/>
              <a:gd name="connsiteX5" fmla="*/ 372533 w 3258366"/>
              <a:gd name="connsiteY5" fmla="*/ 209974 h 415103"/>
              <a:gd name="connsiteX6" fmla="*/ 453813 w 3258366"/>
              <a:gd name="connsiteY6" fmla="*/ 237067 h 415103"/>
              <a:gd name="connsiteX7" fmla="*/ 480906 w 3258366"/>
              <a:gd name="connsiteY7" fmla="*/ 243840 h 415103"/>
              <a:gd name="connsiteX8" fmla="*/ 514773 w 3258366"/>
              <a:gd name="connsiteY8" fmla="*/ 250614 h 415103"/>
              <a:gd name="connsiteX9" fmla="*/ 568960 w 3258366"/>
              <a:gd name="connsiteY9" fmla="*/ 270934 h 415103"/>
              <a:gd name="connsiteX10" fmla="*/ 602826 w 3258366"/>
              <a:gd name="connsiteY10" fmla="*/ 277707 h 415103"/>
              <a:gd name="connsiteX11" fmla="*/ 697653 w 3258366"/>
              <a:gd name="connsiteY11" fmla="*/ 298027 h 415103"/>
              <a:gd name="connsiteX12" fmla="*/ 738293 w 3258366"/>
              <a:gd name="connsiteY12" fmla="*/ 311574 h 415103"/>
              <a:gd name="connsiteX13" fmla="*/ 812800 w 3258366"/>
              <a:gd name="connsiteY13" fmla="*/ 318347 h 415103"/>
              <a:gd name="connsiteX14" fmla="*/ 2655146 w 3258366"/>
              <a:gd name="connsiteY14" fmla="*/ 325120 h 415103"/>
              <a:gd name="connsiteX15" fmla="*/ 2695786 w 3258366"/>
              <a:gd name="connsiteY15" fmla="*/ 311574 h 415103"/>
              <a:gd name="connsiteX16" fmla="*/ 2749973 w 3258366"/>
              <a:gd name="connsiteY16" fmla="*/ 298027 h 415103"/>
              <a:gd name="connsiteX17" fmla="*/ 2810933 w 3258366"/>
              <a:gd name="connsiteY17" fmla="*/ 270934 h 415103"/>
              <a:gd name="connsiteX18" fmla="*/ 2892213 w 3258366"/>
              <a:gd name="connsiteY18" fmla="*/ 243840 h 415103"/>
              <a:gd name="connsiteX19" fmla="*/ 2973493 w 3258366"/>
              <a:gd name="connsiteY19" fmla="*/ 203200 h 415103"/>
              <a:gd name="connsiteX20" fmla="*/ 3054773 w 3258366"/>
              <a:gd name="connsiteY20" fmla="*/ 176107 h 415103"/>
              <a:gd name="connsiteX21" fmla="*/ 3156373 w 3258366"/>
              <a:gd name="connsiteY21" fmla="*/ 121920 h 415103"/>
              <a:gd name="connsiteX22" fmla="*/ 3210560 w 3258366"/>
              <a:gd name="connsiteY22" fmla="*/ 94827 h 415103"/>
              <a:gd name="connsiteX23" fmla="*/ 3230880 w 3258366"/>
              <a:gd name="connsiteY23" fmla="*/ 60960 h 415103"/>
              <a:gd name="connsiteX24" fmla="*/ 3257973 w 3258366"/>
              <a:gd name="connsiteY24" fmla="*/ 13547 h 415103"/>
              <a:gd name="connsiteX25" fmla="*/ 3257973 w 3258366"/>
              <a:gd name="connsiteY25" fmla="*/ 0 h 41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258366" h="415103">
                <a:moveTo>
                  <a:pt x="0" y="13547"/>
                </a:moveTo>
                <a:cubicBezTo>
                  <a:pt x="13547" y="22578"/>
                  <a:pt x="27927" y="30469"/>
                  <a:pt x="40640" y="40640"/>
                </a:cubicBezTo>
                <a:cubicBezTo>
                  <a:pt x="82047" y="73766"/>
                  <a:pt x="60434" y="77631"/>
                  <a:pt x="121920" y="108374"/>
                </a:cubicBezTo>
                <a:cubicBezTo>
                  <a:pt x="169921" y="132374"/>
                  <a:pt x="222932" y="145334"/>
                  <a:pt x="270933" y="169334"/>
                </a:cubicBezTo>
                <a:cubicBezTo>
                  <a:pt x="293511" y="180623"/>
                  <a:pt x="315229" y="193825"/>
                  <a:pt x="338666" y="203200"/>
                </a:cubicBezTo>
                <a:cubicBezTo>
                  <a:pt x="349355" y="207476"/>
                  <a:pt x="361488" y="206726"/>
                  <a:pt x="372533" y="209974"/>
                </a:cubicBezTo>
                <a:cubicBezTo>
                  <a:pt x="399931" y="218032"/>
                  <a:pt x="426107" y="230141"/>
                  <a:pt x="453813" y="237067"/>
                </a:cubicBezTo>
                <a:cubicBezTo>
                  <a:pt x="462844" y="239325"/>
                  <a:pt x="471819" y="241821"/>
                  <a:pt x="480906" y="243840"/>
                </a:cubicBezTo>
                <a:cubicBezTo>
                  <a:pt x="492144" y="246337"/>
                  <a:pt x="503604" y="247822"/>
                  <a:pt x="514773" y="250614"/>
                </a:cubicBezTo>
                <a:cubicBezTo>
                  <a:pt x="541111" y="257199"/>
                  <a:pt x="537859" y="261604"/>
                  <a:pt x="568960" y="270934"/>
                </a:cubicBezTo>
                <a:cubicBezTo>
                  <a:pt x="579987" y="274242"/>
                  <a:pt x="591537" y="275449"/>
                  <a:pt x="602826" y="277707"/>
                </a:cubicBezTo>
                <a:cubicBezTo>
                  <a:pt x="674983" y="306570"/>
                  <a:pt x="592144" y="276925"/>
                  <a:pt x="697653" y="298027"/>
                </a:cubicBezTo>
                <a:cubicBezTo>
                  <a:pt x="711655" y="300827"/>
                  <a:pt x="724746" y="307058"/>
                  <a:pt x="738293" y="311574"/>
                </a:cubicBezTo>
                <a:cubicBezTo>
                  <a:pt x="761951" y="319460"/>
                  <a:pt x="787964" y="316089"/>
                  <a:pt x="812800" y="318347"/>
                </a:cubicBezTo>
                <a:cubicBezTo>
                  <a:pt x="1422281" y="521512"/>
                  <a:pt x="877496" y="344726"/>
                  <a:pt x="2655146" y="325120"/>
                </a:cubicBezTo>
                <a:cubicBezTo>
                  <a:pt x="2669425" y="324963"/>
                  <a:pt x="2682056" y="315497"/>
                  <a:pt x="2695786" y="311574"/>
                </a:cubicBezTo>
                <a:cubicBezTo>
                  <a:pt x="2713688" y="306459"/>
                  <a:pt x="2732416" y="304224"/>
                  <a:pt x="2749973" y="298027"/>
                </a:cubicBezTo>
                <a:cubicBezTo>
                  <a:pt x="2770942" y="290626"/>
                  <a:pt x="2790153" y="278850"/>
                  <a:pt x="2810933" y="270934"/>
                </a:cubicBezTo>
                <a:cubicBezTo>
                  <a:pt x="2837621" y="260767"/>
                  <a:pt x="2865851" y="254824"/>
                  <a:pt x="2892213" y="243840"/>
                </a:cubicBezTo>
                <a:cubicBezTo>
                  <a:pt x="2920174" y="232189"/>
                  <a:pt x="2945532" y="214850"/>
                  <a:pt x="2973493" y="203200"/>
                </a:cubicBezTo>
                <a:cubicBezTo>
                  <a:pt x="2999855" y="192216"/>
                  <a:pt x="3029808" y="189977"/>
                  <a:pt x="3054773" y="176107"/>
                </a:cubicBezTo>
                <a:cubicBezTo>
                  <a:pt x="3086542" y="158458"/>
                  <a:pt x="3122588" y="137276"/>
                  <a:pt x="3156373" y="121920"/>
                </a:cubicBezTo>
                <a:cubicBezTo>
                  <a:pt x="3208452" y="98248"/>
                  <a:pt x="3172991" y="119874"/>
                  <a:pt x="3210560" y="94827"/>
                </a:cubicBezTo>
                <a:cubicBezTo>
                  <a:pt x="3217333" y="83538"/>
                  <a:pt x="3223577" y="71914"/>
                  <a:pt x="3230880" y="60960"/>
                </a:cubicBezTo>
                <a:cubicBezTo>
                  <a:pt x="3247311" y="36314"/>
                  <a:pt x="3252799" y="39417"/>
                  <a:pt x="3257973" y="13547"/>
                </a:cubicBezTo>
                <a:cubicBezTo>
                  <a:pt x="3258859" y="9119"/>
                  <a:pt x="3257973" y="4516"/>
                  <a:pt x="3257973"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2A4AFD61-A5E7-97E8-6911-BEB76D2445D1}"/>
              </a:ext>
            </a:extLst>
          </p:cNvPr>
          <p:cNvSpPr/>
          <p:nvPr/>
        </p:nvSpPr>
        <p:spPr>
          <a:xfrm>
            <a:off x="2302933" y="3881066"/>
            <a:ext cx="3002012" cy="467414"/>
          </a:xfrm>
          <a:custGeom>
            <a:avLst/>
            <a:gdLst>
              <a:gd name="connsiteX0" fmla="*/ 0 w 3002012"/>
              <a:gd name="connsiteY0" fmla="*/ 6827 h 467414"/>
              <a:gd name="connsiteX1" fmla="*/ 33867 w 3002012"/>
              <a:gd name="connsiteY1" fmla="*/ 20374 h 467414"/>
              <a:gd name="connsiteX2" fmla="*/ 88054 w 3002012"/>
              <a:gd name="connsiteY2" fmla="*/ 47467 h 467414"/>
              <a:gd name="connsiteX3" fmla="*/ 216747 w 3002012"/>
              <a:gd name="connsiteY3" fmla="*/ 101654 h 467414"/>
              <a:gd name="connsiteX4" fmla="*/ 304800 w 3002012"/>
              <a:gd name="connsiteY4" fmla="*/ 155841 h 467414"/>
              <a:gd name="connsiteX5" fmla="*/ 406400 w 3002012"/>
              <a:gd name="connsiteY5" fmla="*/ 189707 h 467414"/>
              <a:gd name="connsiteX6" fmla="*/ 568960 w 3002012"/>
              <a:gd name="connsiteY6" fmla="*/ 216801 h 467414"/>
              <a:gd name="connsiteX7" fmla="*/ 609600 w 3002012"/>
              <a:gd name="connsiteY7" fmla="*/ 223574 h 467414"/>
              <a:gd name="connsiteX8" fmla="*/ 690880 w 3002012"/>
              <a:gd name="connsiteY8" fmla="*/ 237121 h 467414"/>
              <a:gd name="connsiteX9" fmla="*/ 785707 w 3002012"/>
              <a:gd name="connsiteY9" fmla="*/ 257441 h 467414"/>
              <a:gd name="connsiteX10" fmla="*/ 853440 w 3002012"/>
              <a:gd name="connsiteY10" fmla="*/ 277761 h 467414"/>
              <a:gd name="connsiteX11" fmla="*/ 907627 w 3002012"/>
              <a:gd name="connsiteY11" fmla="*/ 284534 h 467414"/>
              <a:gd name="connsiteX12" fmla="*/ 948267 w 3002012"/>
              <a:gd name="connsiteY12" fmla="*/ 291307 h 467414"/>
              <a:gd name="connsiteX13" fmla="*/ 1009227 w 3002012"/>
              <a:gd name="connsiteY13" fmla="*/ 311627 h 467414"/>
              <a:gd name="connsiteX14" fmla="*/ 1097280 w 3002012"/>
              <a:gd name="connsiteY14" fmla="*/ 325174 h 467414"/>
              <a:gd name="connsiteX15" fmla="*/ 1117600 w 3002012"/>
              <a:gd name="connsiteY15" fmla="*/ 338721 h 467414"/>
              <a:gd name="connsiteX16" fmla="*/ 1144694 w 3002012"/>
              <a:gd name="connsiteY16" fmla="*/ 345494 h 467414"/>
              <a:gd name="connsiteX17" fmla="*/ 1239520 w 3002012"/>
              <a:gd name="connsiteY17" fmla="*/ 372587 h 467414"/>
              <a:gd name="connsiteX18" fmla="*/ 1314027 w 3002012"/>
              <a:gd name="connsiteY18" fmla="*/ 392907 h 467414"/>
              <a:gd name="connsiteX19" fmla="*/ 1395307 w 3002012"/>
              <a:gd name="connsiteY19" fmla="*/ 406454 h 467414"/>
              <a:gd name="connsiteX20" fmla="*/ 1584960 w 3002012"/>
              <a:gd name="connsiteY20" fmla="*/ 447094 h 467414"/>
              <a:gd name="connsiteX21" fmla="*/ 1761067 w 3002012"/>
              <a:gd name="connsiteY21" fmla="*/ 467414 h 467414"/>
              <a:gd name="connsiteX22" fmla="*/ 2018454 w 3002012"/>
              <a:gd name="connsiteY22" fmla="*/ 453867 h 467414"/>
              <a:gd name="connsiteX23" fmla="*/ 2059094 w 3002012"/>
              <a:gd name="connsiteY23" fmla="*/ 447094 h 467414"/>
              <a:gd name="connsiteX24" fmla="*/ 2235200 w 3002012"/>
              <a:gd name="connsiteY24" fmla="*/ 392907 h 467414"/>
              <a:gd name="connsiteX25" fmla="*/ 2357120 w 3002012"/>
              <a:gd name="connsiteY25" fmla="*/ 345494 h 467414"/>
              <a:gd name="connsiteX26" fmla="*/ 2506134 w 3002012"/>
              <a:gd name="connsiteY26" fmla="*/ 291307 h 467414"/>
              <a:gd name="connsiteX27" fmla="*/ 2614507 w 3002012"/>
              <a:gd name="connsiteY27" fmla="*/ 237121 h 467414"/>
              <a:gd name="connsiteX28" fmla="*/ 2804160 w 3002012"/>
              <a:gd name="connsiteY28" fmla="*/ 155841 h 467414"/>
              <a:gd name="connsiteX29" fmla="*/ 2865120 w 3002012"/>
              <a:gd name="connsiteY29" fmla="*/ 128747 h 467414"/>
              <a:gd name="connsiteX30" fmla="*/ 2953174 w 3002012"/>
              <a:gd name="connsiteY30" fmla="*/ 74561 h 467414"/>
              <a:gd name="connsiteX31" fmla="*/ 2993814 w 3002012"/>
              <a:gd name="connsiteY31" fmla="*/ 20374 h 467414"/>
              <a:gd name="connsiteX32" fmla="*/ 2993814 w 3002012"/>
              <a:gd name="connsiteY32" fmla="*/ 54 h 46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2012" h="467414">
                <a:moveTo>
                  <a:pt x="0" y="6827"/>
                </a:moveTo>
                <a:cubicBezTo>
                  <a:pt x="11289" y="11343"/>
                  <a:pt x="22827" y="15279"/>
                  <a:pt x="33867" y="20374"/>
                </a:cubicBezTo>
                <a:cubicBezTo>
                  <a:pt x="52203" y="28837"/>
                  <a:pt x="68896" y="41081"/>
                  <a:pt x="88054" y="47467"/>
                </a:cubicBezTo>
                <a:cubicBezTo>
                  <a:pt x="117665" y="57337"/>
                  <a:pt x="195023" y="79930"/>
                  <a:pt x="216747" y="101654"/>
                </a:cubicBezTo>
                <a:cubicBezTo>
                  <a:pt x="247677" y="132584"/>
                  <a:pt x="247576" y="136767"/>
                  <a:pt x="304800" y="155841"/>
                </a:cubicBezTo>
                <a:cubicBezTo>
                  <a:pt x="338667" y="167130"/>
                  <a:pt x="371187" y="183838"/>
                  <a:pt x="406400" y="189707"/>
                </a:cubicBezTo>
                <a:lnTo>
                  <a:pt x="568960" y="216801"/>
                </a:lnTo>
                <a:cubicBezTo>
                  <a:pt x="582507" y="219059"/>
                  <a:pt x="596571" y="219231"/>
                  <a:pt x="609600" y="223574"/>
                </a:cubicBezTo>
                <a:cubicBezTo>
                  <a:pt x="649316" y="236812"/>
                  <a:pt x="622824" y="229558"/>
                  <a:pt x="690880" y="237121"/>
                </a:cubicBezTo>
                <a:cubicBezTo>
                  <a:pt x="795715" y="272064"/>
                  <a:pt x="657531" y="228957"/>
                  <a:pt x="785707" y="257441"/>
                </a:cubicBezTo>
                <a:cubicBezTo>
                  <a:pt x="808717" y="262555"/>
                  <a:pt x="830430" y="272648"/>
                  <a:pt x="853440" y="277761"/>
                </a:cubicBezTo>
                <a:cubicBezTo>
                  <a:pt x="871209" y="281710"/>
                  <a:pt x="889607" y="281960"/>
                  <a:pt x="907627" y="284534"/>
                </a:cubicBezTo>
                <a:cubicBezTo>
                  <a:pt x="921222" y="286476"/>
                  <a:pt x="934720" y="289049"/>
                  <a:pt x="948267" y="291307"/>
                </a:cubicBezTo>
                <a:cubicBezTo>
                  <a:pt x="968587" y="298080"/>
                  <a:pt x="988340" y="306880"/>
                  <a:pt x="1009227" y="311627"/>
                </a:cubicBezTo>
                <a:cubicBezTo>
                  <a:pt x="1038185" y="318208"/>
                  <a:pt x="1068470" y="317971"/>
                  <a:pt x="1097280" y="325174"/>
                </a:cubicBezTo>
                <a:cubicBezTo>
                  <a:pt x="1105178" y="327148"/>
                  <a:pt x="1110118" y="335514"/>
                  <a:pt x="1117600" y="338721"/>
                </a:cubicBezTo>
                <a:cubicBezTo>
                  <a:pt x="1126157" y="342388"/>
                  <a:pt x="1135663" y="343236"/>
                  <a:pt x="1144694" y="345494"/>
                </a:cubicBezTo>
                <a:cubicBezTo>
                  <a:pt x="1218631" y="382462"/>
                  <a:pt x="1149855" y="353710"/>
                  <a:pt x="1239520" y="372587"/>
                </a:cubicBezTo>
                <a:cubicBezTo>
                  <a:pt x="1264711" y="377890"/>
                  <a:pt x="1288872" y="387438"/>
                  <a:pt x="1314027" y="392907"/>
                </a:cubicBezTo>
                <a:cubicBezTo>
                  <a:pt x="1340867" y="398742"/>
                  <a:pt x="1368373" y="401067"/>
                  <a:pt x="1395307" y="406454"/>
                </a:cubicBezTo>
                <a:cubicBezTo>
                  <a:pt x="1538386" y="435070"/>
                  <a:pt x="1429317" y="420259"/>
                  <a:pt x="1584960" y="447094"/>
                </a:cubicBezTo>
                <a:cubicBezTo>
                  <a:pt x="1666312" y="461120"/>
                  <a:pt x="1682357" y="460855"/>
                  <a:pt x="1761067" y="467414"/>
                </a:cubicBezTo>
                <a:cubicBezTo>
                  <a:pt x="2079260" y="457772"/>
                  <a:pt x="1898649" y="475650"/>
                  <a:pt x="2018454" y="453867"/>
                </a:cubicBezTo>
                <a:cubicBezTo>
                  <a:pt x="2031966" y="451410"/>
                  <a:pt x="2045771" y="450425"/>
                  <a:pt x="2059094" y="447094"/>
                </a:cubicBezTo>
                <a:cubicBezTo>
                  <a:pt x="2106966" y="435126"/>
                  <a:pt x="2187381" y="410441"/>
                  <a:pt x="2235200" y="392907"/>
                </a:cubicBezTo>
                <a:cubicBezTo>
                  <a:pt x="2276140" y="377896"/>
                  <a:pt x="2316349" y="360959"/>
                  <a:pt x="2357120" y="345494"/>
                </a:cubicBezTo>
                <a:cubicBezTo>
                  <a:pt x="2357132" y="345490"/>
                  <a:pt x="2506123" y="291313"/>
                  <a:pt x="2506134" y="291307"/>
                </a:cubicBezTo>
                <a:cubicBezTo>
                  <a:pt x="2542258" y="273245"/>
                  <a:pt x="2577008" y="252121"/>
                  <a:pt x="2614507" y="237121"/>
                </a:cubicBezTo>
                <a:cubicBezTo>
                  <a:pt x="2866725" y="136233"/>
                  <a:pt x="2665782" y="220961"/>
                  <a:pt x="2804160" y="155841"/>
                </a:cubicBezTo>
                <a:cubicBezTo>
                  <a:pt x="2824280" y="146373"/>
                  <a:pt x="2845231" y="138692"/>
                  <a:pt x="2865120" y="128747"/>
                </a:cubicBezTo>
                <a:cubicBezTo>
                  <a:pt x="2900296" y="111159"/>
                  <a:pt x="2920978" y="96025"/>
                  <a:pt x="2953174" y="74561"/>
                </a:cubicBezTo>
                <a:cubicBezTo>
                  <a:pt x="2966721" y="56499"/>
                  <a:pt x="2986675" y="41793"/>
                  <a:pt x="2993814" y="20374"/>
                </a:cubicBezTo>
                <a:cubicBezTo>
                  <a:pt x="3001301" y="-2088"/>
                  <a:pt x="3007727" y="54"/>
                  <a:pt x="2993814" y="5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7F06A8F5-3536-B15C-52D2-78E7AC63E53A}"/>
              </a:ext>
            </a:extLst>
          </p:cNvPr>
          <p:cNvSpPr/>
          <p:nvPr/>
        </p:nvSpPr>
        <p:spPr>
          <a:xfrm>
            <a:off x="3048000" y="3840480"/>
            <a:ext cx="2987040" cy="711200"/>
          </a:xfrm>
          <a:custGeom>
            <a:avLst/>
            <a:gdLst>
              <a:gd name="connsiteX0" fmla="*/ 0 w 2987040"/>
              <a:gd name="connsiteY0" fmla="*/ 0 h 711200"/>
              <a:gd name="connsiteX1" fmla="*/ 33867 w 2987040"/>
              <a:gd name="connsiteY1" fmla="*/ 27093 h 711200"/>
              <a:gd name="connsiteX2" fmla="*/ 155787 w 2987040"/>
              <a:gd name="connsiteY2" fmla="*/ 94827 h 711200"/>
              <a:gd name="connsiteX3" fmla="*/ 250613 w 2987040"/>
              <a:gd name="connsiteY3" fmla="*/ 169333 h 711200"/>
              <a:gd name="connsiteX4" fmla="*/ 318347 w 2987040"/>
              <a:gd name="connsiteY4" fmla="*/ 203200 h 711200"/>
              <a:gd name="connsiteX5" fmla="*/ 345440 w 2987040"/>
              <a:gd name="connsiteY5" fmla="*/ 223520 h 711200"/>
              <a:gd name="connsiteX6" fmla="*/ 386080 w 2987040"/>
              <a:gd name="connsiteY6" fmla="*/ 250613 h 711200"/>
              <a:gd name="connsiteX7" fmla="*/ 433493 w 2987040"/>
              <a:gd name="connsiteY7" fmla="*/ 291253 h 711200"/>
              <a:gd name="connsiteX8" fmla="*/ 453813 w 2987040"/>
              <a:gd name="connsiteY8" fmla="*/ 311573 h 711200"/>
              <a:gd name="connsiteX9" fmla="*/ 487680 w 2987040"/>
              <a:gd name="connsiteY9" fmla="*/ 331893 h 711200"/>
              <a:gd name="connsiteX10" fmla="*/ 589280 w 2987040"/>
              <a:gd name="connsiteY10" fmla="*/ 406400 h 711200"/>
              <a:gd name="connsiteX11" fmla="*/ 636693 w 2987040"/>
              <a:gd name="connsiteY11" fmla="*/ 447040 h 711200"/>
              <a:gd name="connsiteX12" fmla="*/ 690880 w 2987040"/>
              <a:gd name="connsiteY12" fmla="*/ 487680 h 711200"/>
              <a:gd name="connsiteX13" fmla="*/ 731520 w 2987040"/>
              <a:gd name="connsiteY13" fmla="*/ 528320 h 711200"/>
              <a:gd name="connsiteX14" fmla="*/ 900853 w 2987040"/>
              <a:gd name="connsiteY14" fmla="*/ 609600 h 711200"/>
              <a:gd name="connsiteX15" fmla="*/ 948267 w 2987040"/>
              <a:gd name="connsiteY15" fmla="*/ 623147 h 711200"/>
              <a:gd name="connsiteX16" fmla="*/ 1022773 w 2987040"/>
              <a:gd name="connsiteY16" fmla="*/ 650240 h 711200"/>
              <a:gd name="connsiteX17" fmla="*/ 1165013 w 2987040"/>
              <a:gd name="connsiteY17" fmla="*/ 677333 h 711200"/>
              <a:gd name="connsiteX18" fmla="*/ 1225973 w 2987040"/>
              <a:gd name="connsiteY18" fmla="*/ 690880 h 711200"/>
              <a:gd name="connsiteX19" fmla="*/ 1327573 w 2987040"/>
              <a:gd name="connsiteY19" fmla="*/ 711200 h 711200"/>
              <a:gd name="connsiteX20" fmla="*/ 1706880 w 2987040"/>
              <a:gd name="connsiteY20" fmla="*/ 697653 h 711200"/>
              <a:gd name="connsiteX21" fmla="*/ 1767840 w 2987040"/>
              <a:gd name="connsiteY21" fmla="*/ 684107 h 711200"/>
              <a:gd name="connsiteX22" fmla="*/ 1984587 w 2987040"/>
              <a:gd name="connsiteY22" fmla="*/ 643467 h 711200"/>
              <a:gd name="connsiteX23" fmla="*/ 2187787 w 2987040"/>
              <a:gd name="connsiteY23" fmla="*/ 596053 h 711200"/>
              <a:gd name="connsiteX24" fmla="*/ 2255520 w 2987040"/>
              <a:gd name="connsiteY24" fmla="*/ 589280 h 711200"/>
              <a:gd name="connsiteX25" fmla="*/ 2336800 w 2987040"/>
              <a:gd name="connsiteY25" fmla="*/ 568960 h 711200"/>
              <a:gd name="connsiteX26" fmla="*/ 2418080 w 2987040"/>
              <a:gd name="connsiteY26" fmla="*/ 541867 h 711200"/>
              <a:gd name="connsiteX27" fmla="*/ 2512907 w 2987040"/>
              <a:gd name="connsiteY27" fmla="*/ 521547 h 711200"/>
              <a:gd name="connsiteX28" fmla="*/ 2628053 w 2987040"/>
              <a:gd name="connsiteY28" fmla="*/ 467360 h 711200"/>
              <a:gd name="connsiteX29" fmla="*/ 2729653 w 2987040"/>
              <a:gd name="connsiteY29" fmla="*/ 419947 h 711200"/>
              <a:gd name="connsiteX30" fmla="*/ 2783840 w 2987040"/>
              <a:gd name="connsiteY30" fmla="*/ 372533 h 711200"/>
              <a:gd name="connsiteX31" fmla="*/ 2858347 w 2987040"/>
              <a:gd name="connsiteY31" fmla="*/ 318347 h 711200"/>
              <a:gd name="connsiteX32" fmla="*/ 2905760 w 2987040"/>
              <a:gd name="connsiteY32" fmla="*/ 216747 h 711200"/>
              <a:gd name="connsiteX33" fmla="*/ 2932853 w 2987040"/>
              <a:gd name="connsiteY33" fmla="*/ 149013 h 711200"/>
              <a:gd name="connsiteX34" fmla="*/ 2939627 w 2987040"/>
              <a:gd name="connsiteY34" fmla="*/ 67733 h 711200"/>
              <a:gd name="connsiteX35" fmla="*/ 2966720 w 2987040"/>
              <a:gd name="connsiteY35" fmla="*/ 33867 h 711200"/>
              <a:gd name="connsiteX36" fmla="*/ 2987040 w 2987040"/>
              <a:gd name="connsiteY36" fmla="*/ 6773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7040" h="711200">
                <a:moveTo>
                  <a:pt x="0" y="0"/>
                </a:moveTo>
                <a:cubicBezTo>
                  <a:pt x="11289" y="9031"/>
                  <a:pt x="21518" y="19576"/>
                  <a:pt x="33867" y="27093"/>
                </a:cubicBezTo>
                <a:cubicBezTo>
                  <a:pt x="73579" y="51266"/>
                  <a:pt x="119231" y="66104"/>
                  <a:pt x="155787" y="94827"/>
                </a:cubicBezTo>
                <a:cubicBezTo>
                  <a:pt x="187396" y="119662"/>
                  <a:pt x="217166" y="147035"/>
                  <a:pt x="250613" y="169333"/>
                </a:cubicBezTo>
                <a:cubicBezTo>
                  <a:pt x="271616" y="183335"/>
                  <a:pt x="296430" y="190676"/>
                  <a:pt x="318347" y="203200"/>
                </a:cubicBezTo>
                <a:cubicBezTo>
                  <a:pt x="328148" y="208801"/>
                  <a:pt x="336192" y="217046"/>
                  <a:pt x="345440" y="223520"/>
                </a:cubicBezTo>
                <a:cubicBezTo>
                  <a:pt x="358778" y="232857"/>
                  <a:pt x="372533" y="241582"/>
                  <a:pt x="386080" y="250613"/>
                </a:cubicBezTo>
                <a:cubicBezTo>
                  <a:pt x="426851" y="304976"/>
                  <a:pt x="383429" y="255494"/>
                  <a:pt x="433493" y="291253"/>
                </a:cubicBezTo>
                <a:cubicBezTo>
                  <a:pt x="441288" y="296821"/>
                  <a:pt x="446150" y="305826"/>
                  <a:pt x="453813" y="311573"/>
                </a:cubicBezTo>
                <a:cubicBezTo>
                  <a:pt x="464345" y="319472"/>
                  <a:pt x="476895" y="324343"/>
                  <a:pt x="487680" y="331893"/>
                </a:cubicBezTo>
                <a:cubicBezTo>
                  <a:pt x="522085" y="355977"/>
                  <a:pt x="557393" y="379068"/>
                  <a:pt x="589280" y="406400"/>
                </a:cubicBezTo>
                <a:cubicBezTo>
                  <a:pt x="605084" y="419947"/>
                  <a:pt x="620439" y="434037"/>
                  <a:pt x="636693" y="447040"/>
                </a:cubicBezTo>
                <a:cubicBezTo>
                  <a:pt x="654323" y="461144"/>
                  <a:pt x="673738" y="472987"/>
                  <a:pt x="690880" y="487680"/>
                </a:cubicBezTo>
                <a:cubicBezTo>
                  <a:pt x="705426" y="500148"/>
                  <a:pt x="714385" y="519752"/>
                  <a:pt x="731520" y="528320"/>
                </a:cubicBezTo>
                <a:cubicBezTo>
                  <a:pt x="761689" y="543405"/>
                  <a:pt x="881484" y="604066"/>
                  <a:pt x="900853" y="609600"/>
                </a:cubicBezTo>
                <a:cubicBezTo>
                  <a:pt x="916658" y="614116"/>
                  <a:pt x="932673" y="617949"/>
                  <a:pt x="948267" y="623147"/>
                </a:cubicBezTo>
                <a:cubicBezTo>
                  <a:pt x="973337" y="631504"/>
                  <a:pt x="997461" y="642646"/>
                  <a:pt x="1022773" y="650240"/>
                </a:cubicBezTo>
                <a:cubicBezTo>
                  <a:pt x="1064997" y="662907"/>
                  <a:pt x="1123304" y="669389"/>
                  <a:pt x="1165013" y="677333"/>
                </a:cubicBezTo>
                <a:cubicBezTo>
                  <a:pt x="1185461" y="681228"/>
                  <a:pt x="1205595" y="686635"/>
                  <a:pt x="1225973" y="690880"/>
                </a:cubicBezTo>
                <a:lnTo>
                  <a:pt x="1327573" y="711200"/>
                </a:lnTo>
                <a:cubicBezTo>
                  <a:pt x="1454009" y="706684"/>
                  <a:pt x="1580603" y="705424"/>
                  <a:pt x="1706880" y="697653"/>
                </a:cubicBezTo>
                <a:cubicBezTo>
                  <a:pt x="1727656" y="696374"/>
                  <a:pt x="1747410" y="688093"/>
                  <a:pt x="1767840" y="684107"/>
                </a:cubicBezTo>
                <a:cubicBezTo>
                  <a:pt x="1839987" y="670030"/>
                  <a:pt x="1913274" y="661296"/>
                  <a:pt x="1984587" y="643467"/>
                </a:cubicBezTo>
                <a:cubicBezTo>
                  <a:pt x="2037946" y="630127"/>
                  <a:pt x="2131537" y="605428"/>
                  <a:pt x="2187787" y="596053"/>
                </a:cubicBezTo>
                <a:cubicBezTo>
                  <a:pt x="2210169" y="592323"/>
                  <a:pt x="2232942" y="591538"/>
                  <a:pt x="2255520" y="589280"/>
                </a:cubicBezTo>
                <a:cubicBezTo>
                  <a:pt x="2282613" y="582507"/>
                  <a:pt x="2309990" y="576780"/>
                  <a:pt x="2336800" y="568960"/>
                </a:cubicBezTo>
                <a:cubicBezTo>
                  <a:pt x="2364217" y="560964"/>
                  <a:pt x="2390503" y="549291"/>
                  <a:pt x="2418080" y="541867"/>
                </a:cubicBezTo>
                <a:cubicBezTo>
                  <a:pt x="2449295" y="533463"/>
                  <a:pt x="2481298" y="528320"/>
                  <a:pt x="2512907" y="521547"/>
                </a:cubicBezTo>
                <a:cubicBezTo>
                  <a:pt x="2551289" y="503485"/>
                  <a:pt x="2588334" y="482254"/>
                  <a:pt x="2628053" y="467360"/>
                </a:cubicBezTo>
                <a:cubicBezTo>
                  <a:pt x="2668560" y="452170"/>
                  <a:pt x="2694482" y="445739"/>
                  <a:pt x="2729653" y="419947"/>
                </a:cubicBezTo>
                <a:cubicBezTo>
                  <a:pt x="2749007" y="405754"/>
                  <a:pt x="2765002" y="387405"/>
                  <a:pt x="2783840" y="372533"/>
                </a:cubicBezTo>
                <a:cubicBezTo>
                  <a:pt x="2807943" y="353504"/>
                  <a:pt x="2833511" y="336409"/>
                  <a:pt x="2858347" y="318347"/>
                </a:cubicBezTo>
                <a:cubicBezTo>
                  <a:pt x="2891177" y="263629"/>
                  <a:pt x="2873778" y="296702"/>
                  <a:pt x="2905760" y="216747"/>
                </a:cubicBezTo>
                <a:lnTo>
                  <a:pt x="2932853" y="149013"/>
                </a:lnTo>
                <a:cubicBezTo>
                  <a:pt x="2935111" y="121920"/>
                  <a:pt x="2931956" y="93815"/>
                  <a:pt x="2939627" y="67733"/>
                </a:cubicBezTo>
                <a:cubicBezTo>
                  <a:pt x="2943706" y="53864"/>
                  <a:pt x="2957845" y="45278"/>
                  <a:pt x="2966720" y="33867"/>
                </a:cubicBezTo>
                <a:cubicBezTo>
                  <a:pt x="2973651" y="24956"/>
                  <a:pt x="2980267" y="15804"/>
                  <a:pt x="2987040" y="67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AF4BB9-597E-0F9F-B89E-6B4E00F835C5}"/>
              </a:ext>
            </a:extLst>
          </p:cNvPr>
          <p:cNvSpPr/>
          <p:nvPr/>
        </p:nvSpPr>
        <p:spPr>
          <a:xfrm>
            <a:off x="3705013" y="3847253"/>
            <a:ext cx="3129280" cy="745067"/>
          </a:xfrm>
          <a:custGeom>
            <a:avLst/>
            <a:gdLst>
              <a:gd name="connsiteX0" fmla="*/ 0 w 3129280"/>
              <a:gd name="connsiteY0" fmla="*/ 0 h 745067"/>
              <a:gd name="connsiteX1" fmla="*/ 40640 w 3129280"/>
              <a:gd name="connsiteY1" fmla="*/ 33867 h 745067"/>
              <a:gd name="connsiteX2" fmla="*/ 108374 w 3129280"/>
              <a:gd name="connsiteY2" fmla="*/ 74507 h 745067"/>
              <a:gd name="connsiteX3" fmla="*/ 209974 w 3129280"/>
              <a:gd name="connsiteY3" fmla="*/ 121920 h 745067"/>
              <a:gd name="connsiteX4" fmla="*/ 291254 w 3129280"/>
              <a:gd name="connsiteY4" fmla="*/ 182880 h 745067"/>
              <a:gd name="connsiteX5" fmla="*/ 392854 w 3129280"/>
              <a:gd name="connsiteY5" fmla="*/ 264160 h 745067"/>
              <a:gd name="connsiteX6" fmla="*/ 467360 w 3129280"/>
              <a:gd name="connsiteY6" fmla="*/ 325120 h 745067"/>
              <a:gd name="connsiteX7" fmla="*/ 575734 w 3129280"/>
              <a:gd name="connsiteY7" fmla="*/ 386080 h 745067"/>
              <a:gd name="connsiteX8" fmla="*/ 657014 w 3129280"/>
              <a:gd name="connsiteY8" fmla="*/ 433494 h 745067"/>
              <a:gd name="connsiteX9" fmla="*/ 724747 w 3129280"/>
              <a:gd name="connsiteY9" fmla="*/ 480907 h 745067"/>
              <a:gd name="connsiteX10" fmla="*/ 758614 w 3129280"/>
              <a:gd name="connsiteY10" fmla="*/ 494454 h 745067"/>
              <a:gd name="connsiteX11" fmla="*/ 799254 w 3129280"/>
              <a:gd name="connsiteY11" fmla="*/ 521547 h 745067"/>
              <a:gd name="connsiteX12" fmla="*/ 894080 w 3129280"/>
              <a:gd name="connsiteY12" fmla="*/ 568960 h 745067"/>
              <a:gd name="connsiteX13" fmla="*/ 927947 w 3129280"/>
              <a:gd name="connsiteY13" fmla="*/ 575734 h 745067"/>
              <a:gd name="connsiteX14" fmla="*/ 1076960 w 3129280"/>
              <a:gd name="connsiteY14" fmla="*/ 636694 h 745067"/>
              <a:gd name="connsiteX15" fmla="*/ 1137920 w 3129280"/>
              <a:gd name="connsiteY15" fmla="*/ 663787 h 745067"/>
              <a:gd name="connsiteX16" fmla="*/ 1178560 w 3129280"/>
              <a:gd name="connsiteY16" fmla="*/ 670560 h 745067"/>
              <a:gd name="connsiteX17" fmla="*/ 1314027 w 3129280"/>
              <a:gd name="connsiteY17" fmla="*/ 690880 h 745067"/>
              <a:gd name="connsiteX18" fmla="*/ 1517227 w 3129280"/>
              <a:gd name="connsiteY18" fmla="*/ 738294 h 745067"/>
              <a:gd name="connsiteX19" fmla="*/ 1666240 w 3129280"/>
              <a:gd name="connsiteY19" fmla="*/ 745067 h 745067"/>
              <a:gd name="connsiteX20" fmla="*/ 1889760 w 3129280"/>
              <a:gd name="connsiteY20" fmla="*/ 738294 h 745067"/>
              <a:gd name="connsiteX21" fmla="*/ 2032000 w 3129280"/>
              <a:gd name="connsiteY21" fmla="*/ 711200 h 745067"/>
              <a:gd name="connsiteX22" fmla="*/ 2174240 w 3129280"/>
              <a:gd name="connsiteY22" fmla="*/ 690880 h 745067"/>
              <a:gd name="connsiteX23" fmla="*/ 2350347 w 3129280"/>
              <a:gd name="connsiteY23" fmla="*/ 650240 h 745067"/>
              <a:gd name="connsiteX24" fmla="*/ 2499360 w 3129280"/>
              <a:gd name="connsiteY24" fmla="*/ 609600 h 745067"/>
              <a:gd name="connsiteX25" fmla="*/ 2573867 w 3129280"/>
              <a:gd name="connsiteY25" fmla="*/ 575734 h 745067"/>
              <a:gd name="connsiteX26" fmla="*/ 2607734 w 3129280"/>
              <a:gd name="connsiteY26" fmla="*/ 541867 h 745067"/>
              <a:gd name="connsiteX27" fmla="*/ 2763520 w 3129280"/>
              <a:gd name="connsiteY27" fmla="*/ 440267 h 745067"/>
              <a:gd name="connsiteX28" fmla="*/ 2831254 w 3129280"/>
              <a:gd name="connsiteY28" fmla="*/ 399627 h 745067"/>
              <a:gd name="connsiteX29" fmla="*/ 2959947 w 3129280"/>
              <a:gd name="connsiteY29" fmla="*/ 325120 h 745067"/>
              <a:gd name="connsiteX30" fmla="*/ 3000587 w 3129280"/>
              <a:gd name="connsiteY30" fmla="*/ 291254 h 745067"/>
              <a:gd name="connsiteX31" fmla="*/ 3054774 w 3129280"/>
              <a:gd name="connsiteY31" fmla="*/ 230294 h 745067"/>
              <a:gd name="connsiteX32" fmla="*/ 3075094 w 3129280"/>
              <a:gd name="connsiteY32" fmla="*/ 196427 h 745067"/>
              <a:gd name="connsiteX33" fmla="*/ 3102187 w 3129280"/>
              <a:gd name="connsiteY33" fmla="*/ 142240 h 745067"/>
              <a:gd name="connsiteX34" fmla="*/ 3108960 w 3129280"/>
              <a:gd name="connsiteY34" fmla="*/ 108374 h 745067"/>
              <a:gd name="connsiteX35" fmla="*/ 3122507 w 3129280"/>
              <a:gd name="connsiteY35" fmla="*/ 74507 h 745067"/>
              <a:gd name="connsiteX36" fmla="*/ 3129280 w 3129280"/>
              <a:gd name="connsiteY36" fmla="*/ 20320 h 74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29280" h="745067">
                <a:moveTo>
                  <a:pt x="0" y="0"/>
                </a:moveTo>
                <a:cubicBezTo>
                  <a:pt x="13547" y="11289"/>
                  <a:pt x="26109" y="23877"/>
                  <a:pt x="40640" y="33867"/>
                </a:cubicBezTo>
                <a:cubicBezTo>
                  <a:pt x="62337" y="48784"/>
                  <a:pt x="85259" y="61899"/>
                  <a:pt x="108374" y="74507"/>
                </a:cubicBezTo>
                <a:cubicBezTo>
                  <a:pt x="177257" y="112079"/>
                  <a:pt x="165344" y="107044"/>
                  <a:pt x="209974" y="121920"/>
                </a:cubicBezTo>
                <a:cubicBezTo>
                  <a:pt x="253488" y="150930"/>
                  <a:pt x="218255" y="126727"/>
                  <a:pt x="291254" y="182880"/>
                </a:cubicBezTo>
                <a:cubicBezTo>
                  <a:pt x="352915" y="230312"/>
                  <a:pt x="284319" y="173714"/>
                  <a:pt x="392854" y="264160"/>
                </a:cubicBezTo>
                <a:cubicBezTo>
                  <a:pt x="410461" y="278832"/>
                  <a:pt x="444428" y="310378"/>
                  <a:pt x="467360" y="325120"/>
                </a:cubicBezTo>
                <a:cubicBezTo>
                  <a:pt x="579475" y="397193"/>
                  <a:pt x="493486" y="340386"/>
                  <a:pt x="575734" y="386080"/>
                </a:cubicBezTo>
                <a:cubicBezTo>
                  <a:pt x="603153" y="401313"/>
                  <a:pt x="630416" y="416870"/>
                  <a:pt x="657014" y="433494"/>
                </a:cubicBezTo>
                <a:cubicBezTo>
                  <a:pt x="707313" y="464931"/>
                  <a:pt x="660031" y="445608"/>
                  <a:pt x="724747" y="480907"/>
                </a:cubicBezTo>
                <a:cubicBezTo>
                  <a:pt x="735421" y="486729"/>
                  <a:pt x="747940" y="488632"/>
                  <a:pt x="758614" y="494454"/>
                </a:cubicBezTo>
                <a:cubicBezTo>
                  <a:pt x="772907" y="502250"/>
                  <a:pt x="785293" y="513170"/>
                  <a:pt x="799254" y="521547"/>
                </a:cubicBezTo>
                <a:cubicBezTo>
                  <a:pt x="824905" y="536937"/>
                  <a:pt x="862658" y="559533"/>
                  <a:pt x="894080" y="568960"/>
                </a:cubicBezTo>
                <a:cubicBezTo>
                  <a:pt x="905107" y="572268"/>
                  <a:pt x="916658" y="573476"/>
                  <a:pt x="927947" y="575734"/>
                </a:cubicBezTo>
                <a:cubicBezTo>
                  <a:pt x="1070909" y="639272"/>
                  <a:pt x="892824" y="561366"/>
                  <a:pt x="1076960" y="636694"/>
                </a:cubicBezTo>
                <a:cubicBezTo>
                  <a:pt x="1097541" y="645113"/>
                  <a:pt x="1116825" y="656755"/>
                  <a:pt x="1137920" y="663787"/>
                </a:cubicBezTo>
                <a:cubicBezTo>
                  <a:pt x="1150949" y="668130"/>
                  <a:pt x="1165062" y="668029"/>
                  <a:pt x="1178560" y="670560"/>
                </a:cubicBezTo>
                <a:cubicBezTo>
                  <a:pt x="1281402" y="689843"/>
                  <a:pt x="1210712" y="680549"/>
                  <a:pt x="1314027" y="690880"/>
                </a:cubicBezTo>
                <a:cubicBezTo>
                  <a:pt x="1377739" y="708256"/>
                  <a:pt x="1453750" y="730553"/>
                  <a:pt x="1517227" y="738294"/>
                </a:cubicBezTo>
                <a:cubicBezTo>
                  <a:pt x="1566584" y="744313"/>
                  <a:pt x="1616569" y="742809"/>
                  <a:pt x="1666240" y="745067"/>
                </a:cubicBezTo>
                <a:cubicBezTo>
                  <a:pt x="1740747" y="742809"/>
                  <a:pt x="1815392" y="743365"/>
                  <a:pt x="1889760" y="738294"/>
                </a:cubicBezTo>
                <a:cubicBezTo>
                  <a:pt x="1905986" y="737188"/>
                  <a:pt x="2013338" y="714593"/>
                  <a:pt x="2032000" y="711200"/>
                </a:cubicBezTo>
                <a:cubicBezTo>
                  <a:pt x="2111695" y="696710"/>
                  <a:pt x="2102172" y="698888"/>
                  <a:pt x="2174240" y="690880"/>
                </a:cubicBezTo>
                <a:cubicBezTo>
                  <a:pt x="2290193" y="652229"/>
                  <a:pt x="2181322" y="685211"/>
                  <a:pt x="2350347" y="650240"/>
                </a:cubicBezTo>
                <a:cubicBezTo>
                  <a:pt x="2406279" y="638668"/>
                  <a:pt x="2445574" y="625736"/>
                  <a:pt x="2499360" y="609600"/>
                </a:cubicBezTo>
                <a:cubicBezTo>
                  <a:pt x="2611075" y="525816"/>
                  <a:pt x="2411538" y="670425"/>
                  <a:pt x="2573867" y="575734"/>
                </a:cubicBezTo>
                <a:cubicBezTo>
                  <a:pt x="2587657" y="567690"/>
                  <a:pt x="2594743" y="551147"/>
                  <a:pt x="2607734" y="541867"/>
                </a:cubicBezTo>
                <a:cubicBezTo>
                  <a:pt x="2658182" y="505832"/>
                  <a:pt x="2711216" y="473551"/>
                  <a:pt x="2763520" y="440267"/>
                </a:cubicBezTo>
                <a:cubicBezTo>
                  <a:pt x="2785734" y="426131"/>
                  <a:pt x="2808393" y="412690"/>
                  <a:pt x="2831254" y="399627"/>
                </a:cubicBezTo>
                <a:cubicBezTo>
                  <a:pt x="2876512" y="373765"/>
                  <a:pt x="2917871" y="355174"/>
                  <a:pt x="2959947" y="325120"/>
                </a:cubicBezTo>
                <a:cubicBezTo>
                  <a:pt x="2974296" y="314871"/>
                  <a:pt x="2987480" y="303050"/>
                  <a:pt x="3000587" y="291254"/>
                </a:cubicBezTo>
                <a:cubicBezTo>
                  <a:pt x="3020370" y="273450"/>
                  <a:pt x="3039547" y="252047"/>
                  <a:pt x="3054774" y="230294"/>
                </a:cubicBezTo>
                <a:cubicBezTo>
                  <a:pt x="3062324" y="219509"/>
                  <a:pt x="3068853" y="208019"/>
                  <a:pt x="3075094" y="196427"/>
                </a:cubicBezTo>
                <a:cubicBezTo>
                  <a:pt x="3084668" y="178647"/>
                  <a:pt x="3102187" y="142240"/>
                  <a:pt x="3102187" y="142240"/>
                </a:cubicBezTo>
                <a:cubicBezTo>
                  <a:pt x="3104445" y="130951"/>
                  <a:pt x="3105652" y="119401"/>
                  <a:pt x="3108960" y="108374"/>
                </a:cubicBezTo>
                <a:cubicBezTo>
                  <a:pt x="3112454" y="96728"/>
                  <a:pt x="3119773" y="86354"/>
                  <a:pt x="3122507" y="74507"/>
                </a:cubicBezTo>
                <a:cubicBezTo>
                  <a:pt x="3126600" y="56770"/>
                  <a:pt x="3129280" y="20320"/>
                  <a:pt x="3129280" y="2032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6A76D9A-60E0-702F-8739-29CEFE9207EB}"/>
              </a:ext>
            </a:extLst>
          </p:cNvPr>
          <p:cNvSpPr txBox="1"/>
          <p:nvPr/>
        </p:nvSpPr>
        <p:spPr>
          <a:xfrm>
            <a:off x="1450746" y="3754375"/>
            <a:ext cx="225214" cy="307777"/>
          </a:xfrm>
          <a:prstGeom prst="rect">
            <a:avLst/>
          </a:prstGeom>
          <a:noFill/>
        </p:spPr>
        <p:txBody>
          <a:bodyPr wrap="square" rtlCol="0">
            <a:spAutoFit/>
          </a:bodyPr>
          <a:lstStyle/>
          <a:p>
            <a:r>
              <a:rPr lang="en-US" dirty="0"/>
              <a:t>0</a:t>
            </a:r>
          </a:p>
        </p:txBody>
      </p:sp>
      <p:sp>
        <p:nvSpPr>
          <p:cNvPr id="16" name="TextBox 15">
            <a:extLst>
              <a:ext uri="{FF2B5EF4-FFF2-40B4-BE49-F238E27FC236}">
                <a16:creationId xmlns:a16="http://schemas.microsoft.com/office/drawing/2014/main" id="{997C03DA-6F3B-E581-5BDF-39368A123190}"/>
              </a:ext>
            </a:extLst>
          </p:cNvPr>
          <p:cNvSpPr txBox="1"/>
          <p:nvPr/>
        </p:nvSpPr>
        <p:spPr>
          <a:xfrm>
            <a:off x="2879929" y="3781532"/>
            <a:ext cx="225214" cy="307777"/>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0C58EB08-108B-B808-6237-F4255C041B17}"/>
              </a:ext>
            </a:extLst>
          </p:cNvPr>
          <p:cNvSpPr txBox="1"/>
          <p:nvPr/>
        </p:nvSpPr>
        <p:spPr>
          <a:xfrm>
            <a:off x="2120958" y="3762045"/>
            <a:ext cx="225214" cy="307777"/>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D0A19AB7-65B8-1189-0776-036CC0E4A592}"/>
              </a:ext>
            </a:extLst>
          </p:cNvPr>
          <p:cNvSpPr txBox="1"/>
          <p:nvPr/>
        </p:nvSpPr>
        <p:spPr>
          <a:xfrm>
            <a:off x="3613892" y="3752453"/>
            <a:ext cx="225214" cy="307777"/>
          </a:xfrm>
          <a:prstGeom prst="rect">
            <a:avLst/>
          </a:prstGeom>
          <a:noFill/>
        </p:spPr>
        <p:txBody>
          <a:bodyPr wrap="square" rtlCol="0">
            <a:spAutoFit/>
          </a:bodyPr>
          <a:lstStyle/>
          <a:p>
            <a:r>
              <a:rPr lang="en-US" dirty="0"/>
              <a:t>3</a:t>
            </a:r>
          </a:p>
        </p:txBody>
      </p:sp>
      <p:sp>
        <p:nvSpPr>
          <p:cNvPr id="19" name="TextBox 18">
            <a:extLst>
              <a:ext uri="{FF2B5EF4-FFF2-40B4-BE49-F238E27FC236}">
                <a16:creationId xmlns:a16="http://schemas.microsoft.com/office/drawing/2014/main" id="{7D2DE398-96CE-8A23-DE1A-456258506D45}"/>
              </a:ext>
            </a:extLst>
          </p:cNvPr>
          <p:cNvSpPr txBox="1"/>
          <p:nvPr/>
        </p:nvSpPr>
        <p:spPr>
          <a:xfrm>
            <a:off x="4497298" y="3781535"/>
            <a:ext cx="225214" cy="307777"/>
          </a:xfrm>
          <a:prstGeom prst="rect">
            <a:avLst/>
          </a:prstGeom>
          <a:noFill/>
        </p:spPr>
        <p:txBody>
          <a:bodyPr wrap="square" rtlCol="0">
            <a:spAutoFit/>
          </a:bodyPr>
          <a:lstStyle/>
          <a:p>
            <a:r>
              <a:rPr lang="en-US" dirty="0"/>
              <a:t>4</a:t>
            </a:r>
          </a:p>
        </p:txBody>
      </p:sp>
      <p:sp>
        <p:nvSpPr>
          <p:cNvPr id="21" name="TextBox 20">
            <a:extLst>
              <a:ext uri="{FF2B5EF4-FFF2-40B4-BE49-F238E27FC236}">
                <a16:creationId xmlns:a16="http://schemas.microsoft.com/office/drawing/2014/main" id="{0119F5F8-9279-A90F-E9FF-9D9840CAB64B}"/>
              </a:ext>
            </a:extLst>
          </p:cNvPr>
          <p:cNvSpPr txBox="1"/>
          <p:nvPr/>
        </p:nvSpPr>
        <p:spPr>
          <a:xfrm>
            <a:off x="5210855" y="3781534"/>
            <a:ext cx="225214" cy="307777"/>
          </a:xfrm>
          <a:prstGeom prst="rect">
            <a:avLst/>
          </a:prstGeom>
          <a:noFill/>
        </p:spPr>
        <p:txBody>
          <a:bodyPr wrap="square" rtlCol="0">
            <a:spAutoFit/>
          </a:bodyPr>
          <a:lstStyle/>
          <a:p>
            <a:r>
              <a:rPr lang="en-US" dirty="0"/>
              <a:t>5</a:t>
            </a:r>
          </a:p>
        </p:txBody>
      </p:sp>
      <p:sp>
        <p:nvSpPr>
          <p:cNvPr id="25" name="TextBox 24">
            <a:extLst>
              <a:ext uri="{FF2B5EF4-FFF2-40B4-BE49-F238E27FC236}">
                <a16:creationId xmlns:a16="http://schemas.microsoft.com/office/drawing/2014/main" id="{81FCF996-3E6D-4AA5-5BAB-D9627F5FF3AB}"/>
              </a:ext>
            </a:extLst>
          </p:cNvPr>
          <p:cNvSpPr txBox="1"/>
          <p:nvPr/>
        </p:nvSpPr>
        <p:spPr>
          <a:xfrm>
            <a:off x="5956947" y="3774672"/>
            <a:ext cx="225214" cy="307777"/>
          </a:xfrm>
          <a:prstGeom prst="rect">
            <a:avLst/>
          </a:prstGeom>
          <a:noFill/>
        </p:spPr>
        <p:txBody>
          <a:bodyPr wrap="square" rtlCol="0">
            <a:spAutoFit/>
          </a:bodyPr>
          <a:lstStyle/>
          <a:p>
            <a:r>
              <a:rPr lang="en-US" dirty="0"/>
              <a:t>6</a:t>
            </a:r>
          </a:p>
        </p:txBody>
      </p:sp>
      <p:sp>
        <p:nvSpPr>
          <p:cNvPr id="26" name="TextBox 25">
            <a:extLst>
              <a:ext uri="{FF2B5EF4-FFF2-40B4-BE49-F238E27FC236}">
                <a16:creationId xmlns:a16="http://schemas.microsoft.com/office/drawing/2014/main" id="{73F79A35-A6B0-F801-D9EF-1A7246AD796B}"/>
              </a:ext>
            </a:extLst>
          </p:cNvPr>
          <p:cNvSpPr txBox="1"/>
          <p:nvPr/>
        </p:nvSpPr>
        <p:spPr>
          <a:xfrm>
            <a:off x="6812807" y="3781533"/>
            <a:ext cx="225214" cy="307777"/>
          </a:xfrm>
          <a:prstGeom prst="rect">
            <a:avLst/>
          </a:prstGeom>
          <a:noFill/>
        </p:spPr>
        <p:txBody>
          <a:bodyPr wrap="square" rtlCol="0">
            <a:spAutoFit/>
          </a:bodyPr>
          <a:lstStyle/>
          <a:p>
            <a:r>
              <a:rPr lang="en-US" dirty="0"/>
              <a:t>7</a:t>
            </a:r>
          </a:p>
        </p:txBody>
      </p:sp>
      <p:sp>
        <p:nvSpPr>
          <p:cNvPr id="27" name="TextBox 26">
            <a:extLst>
              <a:ext uri="{FF2B5EF4-FFF2-40B4-BE49-F238E27FC236}">
                <a16:creationId xmlns:a16="http://schemas.microsoft.com/office/drawing/2014/main" id="{FE88B480-E1B4-AE3C-1265-6A875E947DDA}"/>
              </a:ext>
            </a:extLst>
          </p:cNvPr>
          <p:cNvSpPr txBox="1"/>
          <p:nvPr/>
        </p:nvSpPr>
        <p:spPr>
          <a:xfrm>
            <a:off x="4799560" y="3530350"/>
            <a:ext cx="194806" cy="307777"/>
          </a:xfrm>
          <a:prstGeom prst="rect">
            <a:avLst/>
          </a:prstGeom>
          <a:noFill/>
        </p:spPr>
        <p:txBody>
          <a:bodyPr wrap="square" rtlCol="0">
            <a:spAutoFit/>
          </a:bodyPr>
          <a:lstStyle/>
          <a:p>
            <a:r>
              <a:rPr lang="en-US" b="1" dirty="0">
                <a:solidFill>
                  <a:srgbClr val="00B050"/>
                </a:solidFill>
              </a:rPr>
              <a:t>j</a:t>
            </a:r>
          </a:p>
        </p:txBody>
      </p:sp>
      <p:sp>
        <p:nvSpPr>
          <p:cNvPr id="28" name="TextBox 27">
            <a:extLst>
              <a:ext uri="{FF2B5EF4-FFF2-40B4-BE49-F238E27FC236}">
                <a16:creationId xmlns:a16="http://schemas.microsoft.com/office/drawing/2014/main" id="{BEE546A0-8BFA-CED4-D90C-60FA8A4A4E6D}"/>
              </a:ext>
            </a:extLst>
          </p:cNvPr>
          <p:cNvSpPr txBox="1"/>
          <p:nvPr/>
        </p:nvSpPr>
        <p:spPr>
          <a:xfrm>
            <a:off x="1748955" y="3530350"/>
            <a:ext cx="225214" cy="307777"/>
          </a:xfrm>
          <a:prstGeom prst="rect">
            <a:avLst/>
          </a:prstGeom>
          <a:noFill/>
        </p:spPr>
        <p:txBody>
          <a:bodyPr wrap="square" rtlCol="0">
            <a:spAutoFit/>
          </a:bodyPr>
          <a:lstStyle/>
          <a:p>
            <a:r>
              <a:rPr lang="en-US" b="1" dirty="0">
                <a:solidFill>
                  <a:srgbClr val="00B050"/>
                </a:solidFill>
              </a:rPr>
              <a:t>i</a:t>
            </a:r>
          </a:p>
        </p:txBody>
      </p:sp>
    </p:spTree>
    <p:extLst>
      <p:ext uri="{BB962C8B-B14F-4D97-AF65-F5344CB8AC3E}">
        <p14:creationId xmlns:p14="http://schemas.microsoft.com/office/powerpoint/2010/main" val="5933219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200" dirty="0">
                <a:latin typeface="Nunito Sans" pitchFamily="2" charset="0"/>
              </a:rPr>
              <a:t>The array after interchanged  (24&lt;45) swapping would be done the value as shown in the below figure as follows.</a:t>
            </a: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a:buFont typeface="Wingdings" panose="05000000000000000000" pitchFamily="2" charset="2"/>
              <a:buChar char="Ø"/>
            </a:pPr>
            <a:r>
              <a:rPr lang="en-GB" sz="1200" dirty="0">
                <a:latin typeface="Nunito Sans" pitchFamily="2" charset="0"/>
              </a:rPr>
              <a:t>Now I and j would be incremented by 1 .And compare (29&lt;35).So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GB" sz="1200" dirty="0">
              <a:latin typeface="Nunito Sans" pitchFamily="2" charset="0"/>
            </a:endParaRPr>
          </a:p>
          <a:p>
            <a:pPr marL="76200" indent="0">
              <a:buNone/>
            </a:pPr>
            <a:endParaRPr lang="en-GB" sz="1200" dirty="0">
              <a:latin typeface="Nunito Sans" pitchFamily="2" charset="0"/>
            </a:endParaRPr>
          </a:p>
          <a:p>
            <a:pPr>
              <a:buFont typeface="Wingdings" panose="05000000000000000000" pitchFamily="2" charset="2"/>
              <a:buChar char="Ø"/>
            </a:pPr>
            <a:r>
              <a:rPr lang="en-GB" sz="1200" dirty="0">
                <a:latin typeface="Nunito Sans" pitchFamily="2" charset="0"/>
              </a:rPr>
              <a:t>Now I and j would be incremented by 1 .And compare (37&lt;52).So </a:t>
            </a:r>
            <a:r>
              <a:rPr lang="en-GB" sz="1200" dirty="0">
                <a:solidFill>
                  <a:srgbClr val="0070C0"/>
                </a:solidFill>
                <a:latin typeface="Nunito Sans" pitchFamily="2" charset="0"/>
              </a:rPr>
              <a:t>no swapping </a:t>
            </a:r>
            <a:r>
              <a:rPr lang="en-GB" sz="1200" dirty="0">
                <a:latin typeface="Nunito Sans" pitchFamily="2" charset="0"/>
              </a:rPr>
              <a:t>would be done. And array be like: </a:t>
            </a:r>
          </a:p>
          <a:p>
            <a:pPr>
              <a:buFont typeface="Wingdings" panose="05000000000000000000" pitchFamily="2" charset="2"/>
              <a:buChar char="Ø"/>
            </a:pPr>
            <a:endParaRPr lang="en-GB"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pic>
        <p:nvPicPr>
          <p:cNvPr id="16" name="Picture 15">
            <a:extLst>
              <a:ext uri="{FF2B5EF4-FFF2-40B4-BE49-F238E27FC236}">
                <a16:creationId xmlns:a16="http://schemas.microsoft.com/office/drawing/2014/main" id="{84EBE8C5-A8C2-AC8F-AC7F-D92E815C00F5}"/>
              </a:ext>
            </a:extLst>
          </p:cNvPr>
          <p:cNvPicPr>
            <a:picLocks noChangeAspect="1"/>
          </p:cNvPicPr>
          <p:nvPr/>
        </p:nvPicPr>
        <p:blipFill>
          <a:blip r:embed="rId3"/>
          <a:stretch>
            <a:fillRect/>
          </a:stretch>
        </p:blipFill>
        <p:spPr>
          <a:xfrm>
            <a:off x="1107320" y="1998078"/>
            <a:ext cx="6741280" cy="533446"/>
          </a:xfrm>
          <a:prstGeom prst="rect">
            <a:avLst/>
          </a:prstGeom>
        </p:spPr>
      </p:pic>
      <p:pic>
        <p:nvPicPr>
          <p:cNvPr id="18" name="Picture 17">
            <a:extLst>
              <a:ext uri="{FF2B5EF4-FFF2-40B4-BE49-F238E27FC236}">
                <a16:creationId xmlns:a16="http://schemas.microsoft.com/office/drawing/2014/main" id="{EDF68CDC-0ADD-BEC8-052C-6185934DDB80}"/>
              </a:ext>
            </a:extLst>
          </p:cNvPr>
          <p:cNvPicPr>
            <a:picLocks noChangeAspect="1"/>
          </p:cNvPicPr>
          <p:nvPr/>
        </p:nvPicPr>
        <p:blipFill>
          <a:blip r:embed="rId4"/>
          <a:stretch>
            <a:fillRect/>
          </a:stretch>
        </p:blipFill>
        <p:spPr>
          <a:xfrm>
            <a:off x="1066800" y="2917779"/>
            <a:ext cx="6858000" cy="570247"/>
          </a:xfrm>
          <a:prstGeom prst="rect">
            <a:avLst/>
          </a:prstGeom>
        </p:spPr>
      </p:pic>
      <p:pic>
        <p:nvPicPr>
          <p:cNvPr id="10" name="Picture 9">
            <a:extLst>
              <a:ext uri="{FF2B5EF4-FFF2-40B4-BE49-F238E27FC236}">
                <a16:creationId xmlns:a16="http://schemas.microsoft.com/office/drawing/2014/main" id="{EC6C2C57-7E01-5E23-241A-AA1A9BE2A921}"/>
              </a:ext>
            </a:extLst>
          </p:cNvPr>
          <p:cNvPicPr>
            <a:picLocks noChangeAspect="1"/>
          </p:cNvPicPr>
          <p:nvPr/>
        </p:nvPicPr>
        <p:blipFill>
          <a:blip r:embed="rId5"/>
          <a:stretch>
            <a:fillRect/>
          </a:stretch>
        </p:blipFill>
        <p:spPr>
          <a:xfrm>
            <a:off x="1023924" y="3874281"/>
            <a:ext cx="6943752" cy="662688"/>
          </a:xfrm>
          <a:prstGeom prst="rect">
            <a:avLst/>
          </a:prstGeom>
        </p:spPr>
      </p:pic>
      <p:sp>
        <p:nvSpPr>
          <p:cNvPr id="21" name="TextBox 20">
            <a:extLst>
              <a:ext uri="{FF2B5EF4-FFF2-40B4-BE49-F238E27FC236}">
                <a16:creationId xmlns:a16="http://schemas.microsoft.com/office/drawing/2014/main" id="{EF009D20-3471-DA5A-CEEE-8B6D56D4BD10}"/>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1</a:t>
            </a:r>
          </a:p>
          <a:p>
            <a:r>
              <a:rPr lang="en-US" b="1" dirty="0">
                <a:solidFill>
                  <a:srgbClr val="C00000"/>
                </a:solidFill>
              </a:rPr>
              <a:t>Gap = 4</a:t>
            </a:r>
          </a:p>
        </p:txBody>
      </p:sp>
    </p:spTree>
    <p:extLst>
      <p:ext uri="{BB962C8B-B14F-4D97-AF65-F5344CB8AC3E}">
        <p14:creationId xmlns:p14="http://schemas.microsoft.com/office/powerpoint/2010/main" val="36285614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814275" y="1327350"/>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GB" sz="1200" dirty="0">
                <a:latin typeface="Nunito Sans" pitchFamily="2" charset="0"/>
              </a:rPr>
              <a:t>The final array after interchanged the value as shown in the below figure as follows.</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marL="76200" indent="0">
              <a:buNone/>
            </a:pPr>
            <a:endParaRPr lang="en-GB" sz="1200" b="1"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r>
              <a:rPr lang="en-GB" sz="1200" dirty="0">
                <a:latin typeface="Nunito Sans" pitchFamily="2" charset="0"/>
              </a:rPr>
              <a:t>Now I =24 and j = 19.  And compare (19&lt;24).So </a:t>
            </a:r>
            <a:r>
              <a:rPr lang="en-GB" sz="1200" dirty="0">
                <a:solidFill>
                  <a:srgbClr val="0070C0"/>
                </a:solidFill>
                <a:latin typeface="Nunito Sans" pitchFamily="2" charset="0"/>
              </a:rPr>
              <a:t>swapping</a:t>
            </a:r>
            <a:r>
              <a:rPr lang="en-GB" sz="1200" dirty="0">
                <a:latin typeface="Nunito Sans" pitchFamily="2" charset="0"/>
              </a:rPr>
              <a:t> would be done. And array be like: </a:t>
            </a:r>
            <a:r>
              <a:rPr lang="en-GB" sz="1200" b="1" i="1" dirty="0">
                <a:solidFill>
                  <a:srgbClr val="FF0000"/>
                </a:solidFill>
                <a:latin typeface="Nunito Sans" pitchFamily="2" charset="0"/>
              </a:rPr>
              <a:t>We have a previous element which is at gap of 4</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marL="76200" indent="0">
              <a:buNone/>
            </a:pPr>
            <a:endParaRPr lang="en-GB" sz="1200" dirty="0">
              <a:latin typeface="Nunito Sans" pitchFamily="2" charset="0"/>
            </a:endParaRPr>
          </a:p>
        </p:txBody>
      </p:sp>
      <p:pic>
        <p:nvPicPr>
          <p:cNvPr id="13" name="Picture 12">
            <a:extLst>
              <a:ext uri="{FF2B5EF4-FFF2-40B4-BE49-F238E27FC236}">
                <a16:creationId xmlns:a16="http://schemas.microsoft.com/office/drawing/2014/main" id="{81C6E347-FD63-1715-9E7D-893A9511CA05}"/>
              </a:ext>
            </a:extLst>
          </p:cNvPr>
          <p:cNvPicPr>
            <a:picLocks noChangeAspect="1"/>
          </p:cNvPicPr>
          <p:nvPr/>
        </p:nvPicPr>
        <p:blipFill>
          <a:blip r:embed="rId3"/>
          <a:stretch>
            <a:fillRect/>
          </a:stretch>
        </p:blipFill>
        <p:spPr>
          <a:xfrm>
            <a:off x="914770" y="2725346"/>
            <a:ext cx="7011008" cy="609653"/>
          </a:xfrm>
          <a:prstGeom prst="rect">
            <a:avLst/>
          </a:prstGeom>
        </p:spPr>
      </p:pic>
      <p:pic>
        <p:nvPicPr>
          <p:cNvPr id="15" name="Picture 14">
            <a:extLst>
              <a:ext uri="{FF2B5EF4-FFF2-40B4-BE49-F238E27FC236}">
                <a16:creationId xmlns:a16="http://schemas.microsoft.com/office/drawing/2014/main" id="{FF0EB529-521D-608C-7A37-3BA9D49479CC}"/>
              </a:ext>
            </a:extLst>
          </p:cNvPr>
          <p:cNvPicPr>
            <a:picLocks noChangeAspect="1"/>
          </p:cNvPicPr>
          <p:nvPr/>
        </p:nvPicPr>
        <p:blipFill>
          <a:blip r:embed="rId4"/>
          <a:stretch>
            <a:fillRect/>
          </a:stretch>
        </p:blipFill>
        <p:spPr>
          <a:xfrm>
            <a:off x="960494" y="3860134"/>
            <a:ext cx="6919560" cy="472481"/>
          </a:xfrm>
          <a:prstGeom prst="rect">
            <a:avLst/>
          </a:prstGeom>
        </p:spPr>
      </p:pic>
      <p:pic>
        <p:nvPicPr>
          <p:cNvPr id="19" name="Picture 18">
            <a:extLst>
              <a:ext uri="{FF2B5EF4-FFF2-40B4-BE49-F238E27FC236}">
                <a16:creationId xmlns:a16="http://schemas.microsoft.com/office/drawing/2014/main" id="{D5FB7DBA-68FF-773D-55DC-610792D19FEC}"/>
              </a:ext>
            </a:extLst>
          </p:cNvPr>
          <p:cNvPicPr>
            <a:picLocks noChangeAspect="1"/>
          </p:cNvPicPr>
          <p:nvPr/>
        </p:nvPicPr>
        <p:blipFill>
          <a:blip r:embed="rId5"/>
          <a:stretch>
            <a:fillRect/>
          </a:stretch>
        </p:blipFill>
        <p:spPr>
          <a:xfrm>
            <a:off x="990977" y="2095816"/>
            <a:ext cx="6934801" cy="426757"/>
          </a:xfrm>
          <a:prstGeom prst="rect">
            <a:avLst/>
          </a:prstGeom>
        </p:spPr>
      </p:pic>
      <p:sp>
        <p:nvSpPr>
          <p:cNvPr id="21" name="TextBox 20">
            <a:extLst>
              <a:ext uri="{FF2B5EF4-FFF2-40B4-BE49-F238E27FC236}">
                <a16:creationId xmlns:a16="http://schemas.microsoft.com/office/drawing/2014/main" id="{5671825B-959C-0514-C56F-0A0D5C22B11B}"/>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1</a:t>
            </a:r>
          </a:p>
          <a:p>
            <a:r>
              <a:rPr lang="en-US" b="1" dirty="0">
                <a:solidFill>
                  <a:srgbClr val="C00000"/>
                </a:solidFill>
              </a:rPr>
              <a:t>Gap = 4</a:t>
            </a:r>
          </a:p>
        </p:txBody>
      </p:sp>
    </p:spTree>
    <p:extLst>
      <p:ext uri="{BB962C8B-B14F-4D97-AF65-F5344CB8AC3E}">
        <p14:creationId xmlns:p14="http://schemas.microsoft.com/office/powerpoint/2010/main" val="4783044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 to Shell Sort in Data Structure</a:t>
            </a:r>
          </a:p>
        </p:txBody>
      </p:sp>
      <p:sp>
        <p:nvSpPr>
          <p:cNvPr id="20" name="Text Placeholder 19"/>
          <p:cNvSpPr>
            <a:spLocks noGrp="1"/>
          </p:cNvSpPr>
          <p:nvPr>
            <p:ph type="body" idx="1"/>
          </p:nvPr>
        </p:nvSpPr>
        <p:spPr>
          <a:xfrm>
            <a:off x="45324" y="1426881"/>
            <a:ext cx="5920348" cy="3530400"/>
          </a:xfrm>
        </p:spPr>
        <p:txBody>
          <a:bodyPr/>
          <a:lstStyle/>
          <a:p>
            <a:pPr>
              <a:buFont typeface="Wingdings" panose="05000000000000000000" pitchFamily="2" charset="2"/>
              <a:buChar char="Ø"/>
            </a:pPr>
            <a:endParaRPr lang="en-US" sz="1800" dirty="0"/>
          </a:p>
          <a:p>
            <a:pPr>
              <a:buFont typeface="Wingdings" panose="05000000000000000000" pitchFamily="2" charset="2"/>
              <a:buChar char="Ø"/>
            </a:pPr>
            <a:endParaRPr lang="en-US" sz="1200" dirty="0"/>
          </a:p>
        </p:txBody>
      </p:sp>
      <p:sp>
        <p:nvSpPr>
          <p:cNvPr id="321" name="Google Shape;321;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1" name="TextBox 10">
            <a:extLst>
              <a:ext uri="{FF2B5EF4-FFF2-40B4-BE49-F238E27FC236}">
                <a16:creationId xmlns:a16="http://schemas.microsoft.com/office/drawing/2014/main" id="{D8FBA1CE-76BB-75C2-1925-A2FDA9C49FBF}"/>
              </a:ext>
            </a:extLst>
          </p:cNvPr>
          <p:cNvSpPr txBox="1"/>
          <p:nvPr/>
        </p:nvSpPr>
        <p:spPr>
          <a:xfrm>
            <a:off x="7511151" y="4921844"/>
            <a:ext cx="1587525" cy="261610"/>
          </a:xfrm>
          <a:prstGeom prst="rect">
            <a:avLst/>
          </a:prstGeom>
          <a:noFill/>
        </p:spPr>
        <p:txBody>
          <a:bodyPr wrap="square">
            <a:spAutoFit/>
          </a:bodyPr>
          <a:lstStyle/>
          <a:p>
            <a:pPr algn="ctr"/>
            <a:r>
              <a:rPr lang="en-US" sz="1100" b="1" dirty="0">
                <a:solidFill>
                  <a:schemeClr val="tx1">
                    <a:lumMod val="50000"/>
                  </a:schemeClr>
                </a:solidFill>
                <a:latin typeface="Roboto Condensed" charset="0"/>
                <a:ea typeface="Roboto Condensed" charset="0"/>
              </a:rPr>
              <a:t>Presented by Manmohan</a:t>
            </a:r>
          </a:p>
        </p:txBody>
      </p:sp>
      <p:sp>
        <p:nvSpPr>
          <p:cNvPr id="2" name="Text Placeholder 19">
            <a:extLst>
              <a:ext uri="{FF2B5EF4-FFF2-40B4-BE49-F238E27FC236}">
                <a16:creationId xmlns:a16="http://schemas.microsoft.com/office/drawing/2014/main" id="{453E17C2-8DA5-1038-2943-A7C14DFAAC3E}"/>
              </a:ext>
            </a:extLst>
          </p:cNvPr>
          <p:cNvSpPr txBox="1">
            <a:spLocks/>
          </p:cNvSpPr>
          <p:nvPr/>
        </p:nvSpPr>
        <p:spPr>
          <a:xfrm>
            <a:off x="793955" y="1358847"/>
            <a:ext cx="6132600" cy="3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buNone/>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r>
              <a:rPr lang="en-GB" sz="1200" dirty="0">
                <a:latin typeface="Nunito Sans" pitchFamily="2" charset="0"/>
              </a:rPr>
              <a:t>Now I =19  and j = 37 .And compare (19&lt;37 ).So no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a:buFont typeface="Wingdings" panose="05000000000000000000" pitchFamily="2" charset="2"/>
              <a:buChar char="Ø"/>
            </a:pPr>
            <a:endParaRPr lang="en-GB" sz="1200" dirty="0">
              <a:latin typeface="Nunito Sans" pitchFamily="2" charset="0"/>
            </a:endParaRPr>
          </a:p>
          <a:p>
            <a:pPr marL="76200" indent="0">
              <a:buNone/>
            </a:pPr>
            <a:endParaRPr lang="en-GB" sz="1200" dirty="0">
              <a:latin typeface="Nunito Sans" pitchFamily="2" charset="0"/>
            </a:endParaRPr>
          </a:p>
          <a:p>
            <a:pPr>
              <a:buFont typeface="Wingdings" panose="05000000000000000000" pitchFamily="2" charset="2"/>
              <a:buChar char="Ø"/>
            </a:pPr>
            <a:r>
              <a:rPr lang="en-GB" sz="1200" dirty="0">
                <a:latin typeface="Nunito Sans" pitchFamily="2" charset="0"/>
              </a:rPr>
              <a:t>Now I and j would be incremented by 1 .And compare (29&lt;35).So </a:t>
            </a:r>
            <a:r>
              <a:rPr lang="en-GB" sz="1200" dirty="0">
                <a:solidFill>
                  <a:srgbClr val="0070C0"/>
                </a:solidFill>
                <a:latin typeface="Nunito Sans" pitchFamily="2" charset="0"/>
              </a:rPr>
              <a:t>swapping</a:t>
            </a:r>
            <a:r>
              <a:rPr lang="en-GB" sz="1200" dirty="0">
                <a:latin typeface="Nunito Sans" pitchFamily="2" charset="0"/>
              </a:rPr>
              <a:t> would be done. And array be like:</a:t>
            </a:r>
          </a:p>
          <a:p>
            <a:pPr marL="76200" indent="0">
              <a:buNone/>
            </a:pPr>
            <a:endParaRPr lang="en-GB" sz="1200" dirty="0">
              <a:latin typeface="Nunito Sans" pitchFamily="2" charset="0"/>
            </a:endParaRPr>
          </a:p>
          <a:p>
            <a:pPr marL="76200" indent="0">
              <a:buNone/>
            </a:pPr>
            <a:endParaRPr lang="en-US" sz="1200" dirty="0"/>
          </a:p>
          <a:p>
            <a:pPr marL="76200" indent="0">
              <a:buNone/>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pic>
        <p:nvPicPr>
          <p:cNvPr id="8" name="Picture 7">
            <a:extLst>
              <a:ext uri="{FF2B5EF4-FFF2-40B4-BE49-F238E27FC236}">
                <a16:creationId xmlns:a16="http://schemas.microsoft.com/office/drawing/2014/main" id="{0CB79F0E-C1C9-531A-FB57-7ED750D13086}"/>
              </a:ext>
            </a:extLst>
          </p:cNvPr>
          <p:cNvPicPr>
            <a:picLocks noChangeAspect="1"/>
          </p:cNvPicPr>
          <p:nvPr/>
        </p:nvPicPr>
        <p:blipFill>
          <a:blip r:embed="rId3"/>
          <a:stretch>
            <a:fillRect/>
          </a:stretch>
        </p:blipFill>
        <p:spPr>
          <a:xfrm>
            <a:off x="1077927" y="2114550"/>
            <a:ext cx="6988146" cy="541067"/>
          </a:xfrm>
          <a:prstGeom prst="rect">
            <a:avLst/>
          </a:prstGeom>
        </p:spPr>
      </p:pic>
      <p:pic>
        <p:nvPicPr>
          <p:cNvPr id="10" name="Picture 9">
            <a:extLst>
              <a:ext uri="{FF2B5EF4-FFF2-40B4-BE49-F238E27FC236}">
                <a16:creationId xmlns:a16="http://schemas.microsoft.com/office/drawing/2014/main" id="{2DAE98D6-69CE-6757-FD9E-CE114391A393}"/>
              </a:ext>
            </a:extLst>
          </p:cNvPr>
          <p:cNvPicPr>
            <a:picLocks noChangeAspect="1"/>
          </p:cNvPicPr>
          <p:nvPr/>
        </p:nvPicPr>
        <p:blipFill>
          <a:blip r:embed="rId4"/>
          <a:stretch>
            <a:fillRect/>
          </a:stretch>
        </p:blipFill>
        <p:spPr>
          <a:xfrm>
            <a:off x="1086394" y="2577074"/>
            <a:ext cx="6942422" cy="464860"/>
          </a:xfrm>
          <a:prstGeom prst="rect">
            <a:avLst/>
          </a:prstGeom>
        </p:spPr>
      </p:pic>
      <p:pic>
        <p:nvPicPr>
          <p:cNvPr id="13" name="Picture 12">
            <a:extLst>
              <a:ext uri="{FF2B5EF4-FFF2-40B4-BE49-F238E27FC236}">
                <a16:creationId xmlns:a16="http://schemas.microsoft.com/office/drawing/2014/main" id="{7BBDD6C0-7471-6B84-D489-9640A44F2FBA}"/>
              </a:ext>
            </a:extLst>
          </p:cNvPr>
          <p:cNvPicPr>
            <a:picLocks noChangeAspect="1"/>
          </p:cNvPicPr>
          <p:nvPr/>
        </p:nvPicPr>
        <p:blipFill>
          <a:blip r:embed="rId5"/>
          <a:stretch>
            <a:fillRect/>
          </a:stretch>
        </p:blipFill>
        <p:spPr>
          <a:xfrm>
            <a:off x="1063532" y="3504458"/>
            <a:ext cx="6988146" cy="541067"/>
          </a:xfrm>
          <a:prstGeom prst="rect">
            <a:avLst/>
          </a:prstGeom>
        </p:spPr>
      </p:pic>
      <p:pic>
        <p:nvPicPr>
          <p:cNvPr id="15" name="Picture 14">
            <a:extLst>
              <a:ext uri="{FF2B5EF4-FFF2-40B4-BE49-F238E27FC236}">
                <a16:creationId xmlns:a16="http://schemas.microsoft.com/office/drawing/2014/main" id="{30349D8A-89C4-FA7B-AAF9-B99934266359}"/>
              </a:ext>
            </a:extLst>
          </p:cNvPr>
          <p:cNvPicPr>
            <a:picLocks noChangeAspect="1"/>
          </p:cNvPicPr>
          <p:nvPr/>
        </p:nvPicPr>
        <p:blipFill>
          <a:blip r:embed="rId6"/>
          <a:stretch>
            <a:fillRect/>
          </a:stretch>
        </p:blipFill>
        <p:spPr>
          <a:xfrm>
            <a:off x="1073696" y="4032375"/>
            <a:ext cx="6919560" cy="472481"/>
          </a:xfrm>
          <a:prstGeom prst="rect">
            <a:avLst/>
          </a:prstGeom>
        </p:spPr>
      </p:pic>
      <p:sp>
        <p:nvSpPr>
          <p:cNvPr id="16" name="TextBox 15">
            <a:extLst>
              <a:ext uri="{FF2B5EF4-FFF2-40B4-BE49-F238E27FC236}">
                <a16:creationId xmlns:a16="http://schemas.microsoft.com/office/drawing/2014/main" id="{1332FB82-F2AC-D0A6-4434-4F575E96C5BC}"/>
              </a:ext>
            </a:extLst>
          </p:cNvPr>
          <p:cNvSpPr txBox="1"/>
          <p:nvPr/>
        </p:nvSpPr>
        <p:spPr>
          <a:xfrm>
            <a:off x="0" y="1358847"/>
            <a:ext cx="914400" cy="523220"/>
          </a:xfrm>
          <a:prstGeom prst="rect">
            <a:avLst/>
          </a:prstGeom>
          <a:noFill/>
        </p:spPr>
        <p:txBody>
          <a:bodyPr wrap="square" rtlCol="0">
            <a:spAutoFit/>
          </a:bodyPr>
          <a:lstStyle/>
          <a:p>
            <a:r>
              <a:rPr lang="en-US" b="1" dirty="0">
                <a:solidFill>
                  <a:srgbClr val="C00000"/>
                </a:solidFill>
              </a:rPr>
              <a:t>Pass 2 Gap = 2</a:t>
            </a:r>
          </a:p>
        </p:txBody>
      </p:sp>
    </p:spTree>
    <p:extLst>
      <p:ext uri="{BB962C8B-B14F-4D97-AF65-F5344CB8AC3E}">
        <p14:creationId xmlns:p14="http://schemas.microsoft.com/office/powerpoint/2010/main" val="2009887632"/>
      </p:ext>
    </p:extLst>
  </p:cSld>
  <p:clrMapOvr>
    <a:masterClrMapping/>
  </p:clrMapOvr>
  <p:transition spd="slow">
    <p:push dir="u"/>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1693</TotalTime>
  <Words>1154</Words>
  <Application>Microsoft Office PowerPoint</Application>
  <PresentationFormat>On-screen Show (16:9)</PresentationFormat>
  <Paragraphs>185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Condensed Light</vt:lpstr>
      <vt:lpstr>Arvo</vt:lpstr>
      <vt:lpstr>Nunito Sans</vt:lpstr>
      <vt:lpstr>Arial</vt:lpstr>
      <vt:lpstr>Roboto Condensed</vt:lpstr>
      <vt:lpstr>Wingdings</vt:lpstr>
      <vt:lpstr>Salerio template</vt:lpstr>
      <vt:lpstr>Introduction to Shell Sort in Data Structure</vt:lpstr>
      <vt:lpstr>Introduction to Shell Sort in Data Structure</vt:lpstr>
      <vt:lpstr>Algorithm for shell sort as follows:</vt:lpstr>
      <vt:lpstr>Algorithm for shell sort as follows:</vt:lpstr>
      <vt:lpstr>How to Perform Shell Sort in Data Structure? Now let’s see how shell sort works in a data structure as follows</vt:lpstr>
      <vt:lpstr>Introduction to Shell Sort in Data Structure</vt:lpstr>
      <vt:lpstr>Introduction to Shell Sort in Data Structure</vt:lpstr>
      <vt:lpstr>Introduction to Shell Sort in Data Structure</vt:lpstr>
      <vt:lpstr>Introduction to Shell Sort in Data Structure</vt:lpstr>
      <vt:lpstr>Introduction to Shell Sort in Data Structure</vt:lpstr>
      <vt:lpstr>Introduction to Shell Sort in Data Structure</vt:lpstr>
      <vt:lpstr>Introduction to Shell Sort in Data Structure</vt:lpstr>
      <vt:lpstr>Shell sort complexity</vt:lpstr>
      <vt:lpstr>Introduction to Shell Sort in Data Structure</vt:lpstr>
      <vt:lpstr>Introduction to Shell Sort in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Manmohan Ayer</cp:lastModifiedBy>
  <cp:revision>63</cp:revision>
  <dcterms:modified xsi:type="dcterms:W3CDTF">2022-09-04T17:37:10Z</dcterms:modified>
</cp:coreProperties>
</file>