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0" r:id="rId1"/>
  </p:sldMasterIdLst>
  <p:notesMasterIdLst>
    <p:notesMasterId r:id="rId28"/>
  </p:notesMasterIdLst>
  <p:sldIdLst>
    <p:sldId id="263" r:id="rId2"/>
    <p:sldId id="257" r:id="rId3"/>
    <p:sldId id="259" r:id="rId4"/>
    <p:sldId id="260" r:id="rId5"/>
    <p:sldId id="261" r:id="rId6"/>
    <p:sldId id="262" r:id="rId7"/>
    <p:sldId id="268" r:id="rId8"/>
    <p:sldId id="269" r:id="rId9"/>
    <p:sldId id="270" r:id="rId10"/>
    <p:sldId id="304" r:id="rId11"/>
    <p:sldId id="280" r:id="rId12"/>
    <p:sldId id="284" r:id="rId13"/>
    <p:sldId id="281" r:id="rId14"/>
    <p:sldId id="273" r:id="rId15"/>
    <p:sldId id="282" r:id="rId16"/>
    <p:sldId id="274" r:id="rId17"/>
    <p:sldId id="264" r:id="rId18"/>
    <p:sldId id="258" r:id="rId19"/>
    <p:sldId id="265" r:id="rId20"/>
    <p:sldId id="266" r:id="rId21"/>
    <p:sldId id="267" r:id="rId22"/>
    <p:sldId id="275" r:id="rId23"/>
    <p:sldId id="276" r:id="rId24"/>
    <p:sldId id="277" r:id="rId25"/>
    <p:sldId id="278" r:id="rId26"/>
    <p:sldId id="279"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91" autoAdjust="0"/>
    <p:restoredTop sz="94696"/>
  </p:normalViewPr>
  <p:slideViewPr>
    <p:cSldViewPr snapToGrid="0" snapToObjects="1">
      <p:cViewPr varScale="1">
        <p:scale>
          <a:sx n="68" d="100"/>
          <a:sy n="68" d="100"/>
        </p:scale>
        <p:origin x="69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BE437A-175C-4C30-9296-F4979E19131C}" type="doc">
      <dgm:prSet loTypeId="urn:microsoft.com/office/officeart/2005/8/layout/vList2" loCatId="list" qsTypeId="urn:microsoft.com/office/officeart/2005/8/quickstyle/simple4" qsCatId="simple" csTypeId="urn:microsoft.com/office/officeart/2005/8/colors/accent6_2" csCatId="accent6"/>
      <dgm:spPr/>
      <dgm:t>
        <a:bodyPr/>
        <a:lstStyle/>
        <a:p>
          <a:endParaRPr lang="en-US"/>
        </a:p>
      </dgm:t>
    </dgm:pt>
    <dgm:pt modelId="{07ACF7CF-5A76-445C-92F7-CB1670503251}">
      <dgm:prSet/>
      <dgm:spPr/>
      <dgm:t>
        <a:bodyPr/>
        <a:lstStyle/>
        <a:p>
          <a:r>
            <a:rPr lang="en-US"/>
            <a:t>Background</a:t>
          </a:r>
        </a:p>
      </dgm:t>
    </dgm:pt>
    <dgm:pt modelId="{DF99DAEE-C823-44CB-B932-F60E76461E84}" type="parTrans" cxnId="{FC482D55-B131-4405-BE5E-0A4BA3F1406A}">
      <dgm:prSet/>
      <dgm:spPr/>
      <dgm:t>
        <a:bodyPr/>
        <a:lstStyle/>
        <a:p>
          <a:endParaRPr lang="en-US"/>
        </a:p>
      </dgm:t>
    </dgm:pt>
    <dgm:pt modelId="{93716A13-CE8D-4A1D-A4DC-4C35F7B5976B}" type="sibTrans" cxnId="{FC482D55-B131-4405-BE5E-0A4BA3F1406A}">
      <dgm:prSet/>
      <dgm:spPr/>
      <dgm:t>
        <a:bodyPr/>
        <a:lstStyle/>
        <a:p>
          <a:endParaRPr lang="en-US"/>
        </a:p>
      </dgm:t>
    </dgm:pt>
    <dgm:pt modelId="{02149318-3FCE-4B00-B2C1-E9BB6CC1F5F6}">
      <dgm:prSet/>
      <dgm:spPr/>
      <dgm:t>
        <a:bodyPr/>
        <a:lstStyle/>
        <a:p>
          <a:r>
            <a:rPr lang="en-US" dirty="0"/>
            <a:t>Sorting is the process of placing of elements from a collection using some kind of order</a:t>
          </a:r>
        </a:p>
      </dgm:t>
    </dgm:pt>
    <dgm:pt modelId="{ED8A2C71-9839-4429-AFA0-A5974360EF20}" type="parTrans" cxnId="{1514C95C-ED75-4C25-A9BB-4101A6F16018}">
      <dgm:prSet/>
      <dgm:spPr/>
      <dgm:t>
        <a:bodyPr/>
        <a:lstStyle/>
        <a:p>
          <a:endParaRPr lang="en-US"/>
        </a:p>
      </dgm:t>
    </dgm:pt>
    <dgm:pt modelId="{908B5312-7711-4B95-8728-1B6FCDBAC005}" type="sibTrans" cxnId="{1514C95C-ED75-4C25-A9BB-4101A6F16018}">
      <dgm:prSet/>
      <dgm:spPr/>
      <dgm:t>
        <a:bodyPr/>
        <a:lstStyle/>
        <a:p>
          <a:endParaRPr lang="en-US"/>
        </a:p>
      </dgm:t>
    </dgm:pt>
    <dgm:pt modelId="{5A4507B7-384C-4A42-855B-B884E071426B}">
      <dgm:prSet/>
      <dgm:spPr/>
      <dgm:t>
        <a:bodyPr/>
        <a:lstStyle/>
        <a:p>
          <a:r>
            <a:rPr lang="en-US" dirty="0"/>
            <a:t>It can be ascending or descending, based on degree of links and more so.</a:t>
          </a:r>
        </a:p>
      </dgm:t>
    </dgm:pt>
    <dgm:pt modelId="{7700DBFE-135F-4F1F-B37F-D27FDA1A937E}" type="parTrans" cxnId="{86093414-4629-4381-B1A6-1B6DA6911415}">
      <dgm:prSet/>
      <dgm:spPr/>
      <dgm:t>
        <a:bodyPr/>
        <a:lstStyle/>
        <a:p>
          <a:endParaRPr lang="en-US"/>
        </a:p>
      </dgm:t>
    </dgm:pt>
    <dgm:pt modelId="{72A09295-A88B-42C9-87D6-D2C940EC175B}" type="sibTrans" cxnId="{86093414-4629-4381-B1A6-1B6DA6911415}">
      <dgm:prSet/>
      <dgm:spPr/>
      <dgm:t>
        <a:bodyPr/>
        <a:lstStyle/>
        <a:p>
          <a:endParaRPr lang="en-US"/>
        </a:p>
      </dgm:t>
    </dgm:pt>
    <dgm:pt modelId="{E1B12C46-3FBE-4303-A167-1356F29FCF06}">
      <dgm:prSet/>
      <dgm:spPr/>
      <dgm:t>
        <a:bodyPr/>
        <a:lstStyle/>
        <a:p>
          <a:r>
            <a:rPr lang="en-US" dirty="0"/>
            <a:t>Sorting is done so that it becomes easy to search. For example, phone book, chapters, etc.</a:t>
          </a:r>
        </a:p>
      </dgm:t>
    </dgm:pt>
    <dgm:pt modelId="{0E52E86E-EC4E-42FC-8A5D-A6C19DA965EC}" type="parTrans" cxnId="{97838D4A-0E7E-4DF9-9245-B430D8E9DB4A}">
      <dgm:prSet/>
      <dgm:spPr/>
      <dgm:t>
        <a:bodyPr/>
        <a:lstStyle/>
        <a:p>
          <a:endParaRPr lang="en-US"/>
        </a:p>
      </dgm:t>
    </dgm:pt>
    <dgm:pt modelId="{62DE5F65-F88F-4B3A-90A6-E6DB0A119AA6}" type="sibTrans" cxnId="{97838D4A-0E7E-4DF9-9245-B430D8E9DB4A}">
      <dgm:prSet/>
      <dgm:spPr/>
      <dgm:t>
        <a:bodyPr/>
        <a:lstStyle/>
        <a:p>
          <a:endParaRPr lang="en-US"/>
        </a:p>
      </dgm:t>
    </dgm:pt>
    <dgm:pt modelId="{F52B06A3-9D51-4C97-8D15-55DD0F011DDF}">
      <dgm:prSet/>
      <dgm:spPr/>
      <dgm:t>
        <a:bodyPr/>
        <a:lstStyle/>
        <a:p>
          <a:r>
            <a:rPr lang="en-US" dirty="0"/>
            <a:t>Many sorting algorithms in place such as Bubble sort, Insertion sort, Shell sort and so on..</a:t>
          </a:r>
        </a:p>
      </dgm:t>
    </dgm:pt>
    <dgm:pt modelId="{7107B05E-DEF3-4F6E-BA02-80E453AA9106}" type="parTrans" cxnId="{AC423137-A09E-4D15-BF2E-E3373AF6D88F}">
      <dgm:prSet/>
      <dgm:spPr/>
      <dgm:t>
        <a:bodyPr/>
        <a:lstStyle/>
        <a:p>
          <a:endParaRPr lang="en-US"/>
        </a:p>
      </dgm:t>
    </dgm:pt>
    <dgm:pt modelId="{C5D37FD2-E7B2-4A27-A577-0D64FDB7580B}" type="sibTrans" cxnId="{AC423137-A09E-4D15-BF2E-E3373AF6D88F}">
      <dgm:prSet/>
      <dgm:spPr/>
      <dgm:t>
        <a:bodyPr/>
        <a:lstStyle/>
        <a:p>
          <a:endParaRPr lang="en-US"/>
        </a:p>
      </dgm:t>
    </dgm:pt>
    <dgm:pt modelId="{C9B47200-7F75-E041-AC44-DAF4698B1B50}" type="pres">
      <dgm:prSet presAssocID="{A8BE437A-175C-4C30-9296-F4979E19131C}" presName="linear" presStyleCnt="0">
        <dgm:presLayoutVars>
          <dgm:animLvl val="lvl"/>
          <dgm:resizeHandles val="exact"/>
        </dgm:presLayoutVars>
      </dgm:prSet>
      <dgm:spPr/>
    </dgm:pt>
    <dgm:pt modelId="{878AD053-3C41-4C46-B605-9D4C6AC838BE}" type="pres">
      <dgm:prSet presAssocID="{07ACF7CF-5A76-445C-92F7-CB1670503251}" presName="parentText" presStyleLbl="node1" presStyleIdx="0" presStyleCnt="1">
        <dgm:presLayoutVars>
          <dgm:chMax val="0"/>
          <dgm:bulletEnabled val="1"/>
        </dgm:presLayoutVars>
      </dgm:prSet>
      <dgm:spPr/>
    </dgm:pt>
    <dgm:pt modelId="{60086549-6CCE-6449-A655-67192494CC78}" type="pres">
      <dgm:prSet presAssocID="{07ACF7CF-5A76-445C-92F7-CB1670503251}" presName="childText" presStyleLbl="revTx" presStyleIdx="0" presStyleCnt="1">
        <dgm:presLayoutVars>
          <dgm:bulletEnabled val="1"/>
        </dgm:presLayoutVars>
      </dgm:prSet>
      <dgm:spPr/>
    </dgm:pt>
  </dgm:ptLst>
  <dgm:cxnLst>
    <dgm:cxn modelId="{7EF04101-8DEF-DD44-9CB5-4A77F6632960}" type="presOf" srcId="{02149318-3FCE-4B00-B2C1-E9BB6CC1F5F6}" destId="{60086549-6CCE-6449-A655-67192494CC78}" srcOrd="0" destOrd="0" presId="urn:microsoft.com/office/officeart/2005/8/layout/vList2"/>
    <dgm:cxn modelId="{86093414-4629-4381-B1A6-1B6DA6911415}" srcId="{07ACF7CF-5A76-445C-92F7-CB1670503251}" destId="{5A4507B7-384C-4A42-855B-B884E071426B}" srcOrd="1" destOrd="0" parTransId="{7700DBFE-135F-4F1F-B37F-D27FDA1A937E}" sibTransId="{72A09295-A88B-42C9-87D6-D2C940EC175B}"/>
    <dgm:cxn modelId="{B3CF3333-3BE6-3641-81D1-739ABDC90AD2}" type="presOf" srcId="{E1B12C46-3FBE-4303-A167-1356F29FCF06}" destId="{60086549-6CCE-6449-A655-67192494CC78}" srcOrd="0" destOrd="2" presId="urn:microsoft.com/office/officeart/2005/8/layout/vList2"/>
    <dgm:cxn modelId="{AC423137-A09E-4D15-BF2E-E3373AF6D88F}" srcId="{07ACF7CF-5A76-445C-92F7-CB1670503251}" destId="{F52B06A3-9D51-4C97-8D15-55DD0F011DDF}" srcOrd="3" destOrd="0" parTransId="{7107B05E-DEF3-4F6E-BA02-80E453AA9106}" sibTransId="{C5D37FD2-E7B2-4A27-A577-0D64FDB7580B}"/>
    <dgm:cxn modelId="{1514C95C-ED75-4C25-A9BB-4101A6F16018}" srcId="{07ACF7CF-5A76-445C-92F7-CB1670503251}" destId="{02149318-3FCE-4B00-B2C1-E9BB6CC1F5F6}" srcOrd="0" destOrd="0" parTransId="{ED8A2C71-9839-4429-AFA0-A5974360EF20}" sibTransId="{908B5312-7711-4B95-8728-1B6FCDBAC005}"/>
    <dgm:cxn modelId="{97838D4A-0E7E-4DF9-9245-B430D8E9DB4A}" srcId="{07ACF7CF-5A76-445C-92F7-CB1670503251}" destId="{E1B12C46-3FBE-4303-A167-1356F29FCF06}" srcOrd="2" destOrd="0" parTransId="{0E52E86E-EC4E-42FC-8A5D-A6C19DA965EC}" sibTransId="{62DE5F65-F88F-4B3A-90A6-E6DB0A119AA6}"/>
    <dgm:cxn modelId="{FC482D55-B131-4405-BE5E-0A4BA3F1406A}" srcId="{A8BE437A-175C-4C30-9296-F4979E19131C}" destId="{07ACF7CF-5A76-445C-92F7-CB1670503251}" srcOrd="0" destOrd="0" parTransId="{DF99DAEE-C823-44CB-B932-F60E76461E84}" sibTransId="{93716A13-CE8D-4A1D-A4DC-4C35F7B5976B}"/>
    <dgm:cxn modelId="{F69BFB80-2C7E-3848-8A48-4BE02A2CF8A3}" type="presOf" srcId="{07ACF7CF-5A76-445C-92F7-CB1670503251}" destId="{878AD053-3C41-4C46-B605-9D4C6AC838BE}" srcOrd="0" destOrd="0" presId="urn:microsoft.com/office/officeart/2005/8/layout/vList2"/>
    <dgm:cxn modelId="{39F6DA97-7F81-AC47-9639-DFD0B86DAD04}" type="presOf" srcId="{A8BE437A-175C-4C30-9296-F4979E19131C}" destId="{C9B47200-7F75-E041-AC44-DAF4698B1B50}" srcOrd="0" destOrd="0" presId="urn:microsoft.com/office/officeart/2005/8/layout/vList2"/>
    <dgm:cxn modelId="{0CCF009A-82FB-794D-9D43-BC20D157924D}" type="presOf" srcId="{5A4507B7-384C-4A42-855B-B884E071426B}" destId="{60086549-6CCE-6449-A655-67192494CC78}" srcOrd="0" destOrd="1" presId="urn:microsoft.com/office/officeart/2005/8/layout/vList2"/>
    <dgm:cxn modelId="{2614BCA5-907E-A24E-90FF-DAC97530D822}" type="presOf" srcId="{F52B06A3-9D51-4C97-8D15-55DD0F011DDF}" destId="{60086549-6CCE-6449-A655-67192494CC78}" srcOrd="0" destOrd="3" presId="urn:microsoft.com/office/officeart/2005/8/layout/vList2"/>
    <dgm:cxn modelId="{FEE7D0DE-EED3-CF4B-BE38-0F6D42A69D4D}" type="presParOf" srcId="{C9B47200-7F75-E041-AC44-DAF4698B1B50}" destId="{878AD053-3C41-4C46-B605-9D4C6AC838BE}" srcOrd="0" destOrd="0" presId="urn:microsoft.com/office/officeart/2005/8/layout/vList2"/>
    <dgm:cxn modelId="{FFBC017B-87B2-4D44-B10A-20E87171D0E6}" type="presParOf" srcId="{C9B47200-7F75-E041-AC44-DAF4698B1B50}" destId="{60086549-6CCE-6449-A655-67192494CC78}"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8AD053-3C41-4C46-B605-9D4C6AC838BE}">
      <dsp:nvSpPr>
        <dsp:cNvPr id="0" name=""/>
        <dsp:cNvSpPr/>
      </dsp:nvSpPr>
      <dsp:spPr>
        <a:xfrm>
          <a:off x="0" y="44966"/>
          <a:ext cx="6456458" cy="702000"/>
        </a:xfrm>
        <a:prstGeom prst="roundRect">
          <a:avLst/>
        </a:prstGeom>
        <a:gradFill rotWithShape="0">
          <a:gsLst>
            <a:gs pos="0">
              <a:schemeClr val="accent6">
                <a:hueOff val="0"/>
                <a:satOff val="0"/>
                <a:lumOff val="0"/>
                <a:alphaOff val="0"/>
                <a:tint val="98000"/>
                <a:satMod val="110000"/>
                <a:lumMod val="104000"/>
              </a:schemeClr>
            </a:gs>
            <a:gs pos="69000">
              <a:schemeClr val="accent6">
                <a:hueOff val="0"/>
                <a:satOff val="0"/>
                <a:lumOff val="0"/>
                <a:alphaOff val="0"/>
                <a:shade val="88000"/>
                <a:satMod val="130000"/>
                <a:lumMod val="92000"/>
              </a:schemeClr>
            </a:gs>
            <a:gs pos="100000">
              <a:schemeClr val="accent6">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Background</a:t>
          </a:r>
        </a:p>
      </dsp:txBody>
      <dsp:txXfrm>
        <a:off x="34269" y="79235"/>
        <a:ext cx="6387920" cy="633462"/>
      </dsp:txXfrm>
    </dsp:sp>
    <dsp:sp modelId="{60086549-6CCE-6449-A655-67192494CC78}">
      <dsp:nvSpPr>
        <dsp:cNvPr id="0" name=""/>
        <dsp:cNvSpPr/>
      </dsp:nvSpPr>
      <dsp:spPr>
        <a:xfrm>
          <a:off x="0" y="746966"/>
          <a:ext cx="6456458" cy="2732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4993"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dirty="0"/>
            <a:t>Sorting is the process of placing of elements from a collection using some kind of order</a:t>
          </a:r>
        </a:p>
        <a:p>
          <a:pPr marL="228600" lvl="1" indent="-228600" algn="l" defTabSz="1022350">
            <a:lnSpc>
              <a:spcPct val="90000"/>
            </a:lnSpc>
            <a:spcBef>
              <a:spcPct val="0"/>
            </a:spcBef>
            <a:spcAft>
              <a:spcPct val="20000"/>
            </a:spcAft>
            <a:buChar char="•"/>
          </a:pPr>
          <a:r>
            <a:rPr lang="en-US" sz="2300" kern="1200" dirty="0"/>
            <a:t>It can be ascending or descending, based on degree of links and more so.</a:t>
          </a:r>
        </a:p>
        <a:p>
          <a:pPr marL="228600" lvl="1" indent="-228600" algn="l" defTabSz="1022350">
            <a:lnSpc>
              <a:spcPct val="90000"/>
            </a:lnSpc>
            <a:spcBef>
              <a:spcPct val="0"/>
            </a:spcBef>
            <a:spcAft>
              <a:spcPct val="20000"/>
            </a:spcAft>
            <a:buChar char="•"/>
          </a:pPr>
          <a:r>
            <a:rPr lang="en-US" sz="2300" kern="1200" dirty="0"/>
            <a:t>Sorting is done so that it becomes easy to search. For example, phone book, chapters, etc.</a:t>
          </a:r>
        </a:p>
        <a:p>
          <a:pPr marL="228600" lvl="1" indent="-228600" algn="l" defTabSz="1022350">
            <a:lnSpc>
              <a:spcPct val="90000"/>
            </a:lnSpc>
            <a:spcBef>
              <a:spcPct val="0"/>
            </a:spcBef>
            <a:spcAft>
              <a:spcPct val="20000"/>
            </a:spcAft>
            <a:buChar char="•"/>
          </a:pPr>
          <a:r>
            <a:rPr lang="en-US" sz="2300" kern="1200" dirty="0"/>
            <a:t>Many sorting algorithms in place such as Bubble sort, Insertion sort, Shell sort and so on..</a:t>
          </a:r>
        </a:p>
      </dsp:txBody>
      <dsp:txXfrm>
        <a:off x="0" y="746966"/>
        <a:ext cx="6456458" cy="27324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CE3455-EE71-124D-B284-8EA78E3786F8}" type="datetimeFigureOut">
              <a:rPr lang="en-US" smtClean="0"/>
              <a:t>12/8/2021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23D60D-F91F-D645-8463-88AF4BD28DCF}" type="slidenum">
              <a:rPr lang="en-US" smtClean="0"/>
              <a:t>‹#›</a:t>
            </a:fld>
            <a:endParaRPr lang="en-US"/>
          </a:p>
        </p:txBody>
      </p:sp>
    </p:spTree>
    <p:extLst>
      <p:ext uri="{BB962C8B-B14F-4D97-AF65-F5344CB8AC3E}">
        <p14:creationId xmlns:p14="http://schemas.microsoft.com/office/powerpoint/2010/main" val="1675274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E23D60D-F91F-D645-8463-88AF4BD28DCF}" type="slidenum">
              <a:rPr lang="en-US" smtClean="0"/>
              <a:t>6</a:t>
            </a:fld>
            <a:endParaRPr lang="en-US"/>
          </a:p>
        </p:txBody>
      </p:sp>
    </p:spTree>
    <p:extLst>
      <p:ext uri="{BB962C8B-B14F-4D97-AF65-F5344CB8AC3E}">
        <p14:creationId xmlns:p14="http://schemas.microsoft.com/office/powerpoint/2010/main" val="3799175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03dada84c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03dada84c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03dada84ca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03dada84ca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03dada84ca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03dada84ca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103dada84ca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103dada84ca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03dada84ca_1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03dada84ca_1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9C5A860-F335-4252-AA00-24FB67ED2982}" type="datetime1">
              <a:rPr lang="en-US" smtClean="0"/>
              <a:t>12/8/2021</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1F646F3F-274D-499B-ABBE-824EB4ABDC3D}"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5623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AB1048-0047-48CA-88BA-D69B470942CF}" type="datetime1">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75535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D83879-648C-49A9-81A2-0EF5946532D0}" type="datetime1">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332922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753957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4BC802-30E3-4658-9CCA-F873646FEC67}" type="datetime1">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8375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B227A3-19CE-4153-81CE-64EB7AB094B3}" type="datetime1">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5656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19A100-10F6-477E-8847-29D479EF1C92}" type="datetime1">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646F3F-274D-499B-ABBE-824EB4ABDC3D}"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8704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F128AB-198A-495F-8475-FDB360C9873F}" type="datetime1">
              <a:rPr lang="en-US" smtClean="0"/>
              <a:t>12/8/2021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646F3F-274D-499B-ABBE-824EB4ABDC3D}"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20320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1A235E-F8FD-479F-9FC7-18BE84110877}" type="datetime1">
              <a:rPr lang="en-US" smtClean="0"/>
              <a:t>12/8/2021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646F3F-274D-499B-ABBE-824EB4ABDC3D}"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20605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90F09B-68DA-462E-9DB4-4C9ADAB8CBCC}" type="datetime1">
              <a:rPr lang="en-US" smtClean="0"/>
              <a:t>12/8/2021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833739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AC4E36-FABE-47EB-AA7F-C19A93824617}" type="datetime1">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646F3F-274D-499B-ABBE-824EB4ABDC3D}"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95106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199CE6B-5DE6-4A2D-B72E-5E8969F9F56F}" type="datetime1">
              <a:rPr lang="en-US" smtClean="0"/>
              <a:t>12/8/2021</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1F646F3F-274D-499B-ABBE-824EB4ABDC3D}"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38477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481A142-DA77-4A5F-AD1F-14E6C18F0F5F}" type="datetime1">
              <a:rPr lang="en-US" smtClean="0"/>
              <a:t>12/8/2021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F646F3F-274D-499B-ABBE-824EB4ABDC3D}" type="slidenum">
              <a:rPr lang="en-US" smtClean="0"/>
              <a:pPr/>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2579490"/>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9CB0511-2A84-4FBF-AAF4-88DDF6131F12}"/>
              </a:ext>
            </a:extLst>
          </p:cNvPr>
          <p:cNvSpPr txBox="1"/>
          <p:nvPr/>
        </p:nvSpPr>
        <p:spPr>
          <a:xfrm>
            <a:off x="609600" y="810563"/>
            <a:ext cx="4618072" cy="1782986"/>
          </a:xfrm>
          <a:prstGeom prst="rect">
            <a:avLst/>
          </a:prstGeom>
        </p:spPr>
        <p:txBody>
          <a:bodyPr vert="horz" lIns="91440" tIns="45720" rIns="91440" bIns="45720" rtlCol="0" anchor="t">
            <a:normAutofit lnSpcReduction="10000"/>
          </a:bodyPr>
          <a:lstStyle/>
          <a:p>
            <a:pPr>
              <a:lnSpc>
                <a:spcPct val="90000"/>
              </a:lnSpc>
              <a:spcBef>
                <a:spcPct val="0"/>
              </a:spcBef>
              <a:spcAft>
                <a:spcPts val="600"/>
              </a:spcAft>
            </a:pPr>
            <a:r>
              <a:rPr lang="en-US" sz="3100" kern="1200" dirty="0">
                <a:solidFill>
                  <a:schemeClr val="tx1"/>
                </a:solidFill>
                <a:latin typeface="+mj-lt"/>
                <a:ea typeface="+mj-ea"/>
                <a:cs typeface="+mj-cs"/>
              </a:rPr>
              <a:t>Sorting Algorithm of N elements using Modified End to End Bidirectional sort</a:t>
            </a:r>
          </a:p>
        </p:txBody>
      </p:sp>
      <p:sp>
        <p:nvSpPr>
          <p:cNvPr id="21" name="TextBox 20">
            <a:extLst>
              <a:ext uri="{FF2B5EF4-FFF2-40B4-BE49-F238E27FC236}">
                <a16:creationId xmlns:a16="http://schemas.microsoft.com/office/drawing/2014/main" id="{132EAB56-5460-4B9A-AB47-6AA4895D72AC}"/>
              </a:ext>
            </a:extLst>
          </p:cNvPr>
          <p:cNvSpPr txBox="1"/>
          <p:nvPr/>
        </p:nvSpPr>
        <p:spPr>
          <a:xfrm>
            <a:off x="5981050" y="810562"/>
            <a:ext cx="4349198" cy="5033021"/>
          </a:xfrm>
          <a:prstGeom prst="rect">
            <a:avLst/>
          </a:prstGeom>
        </p:spPr>
        <p:txBody>
          <a:bodyPr vert="horz" lIns="91440" tIns="45720" rIns="91440" bIns="45720" rtlCol="0">
            <a:normAutofit/>
          </a:bodyPr>
          <a:lstStyle/>
          <a:p>
            <a:pPr>
              <a:lnSpc>
                <a:spcPct val="110000"/>
              </a:lnSpc>
              <a:spcAft>
                <a:spcPts val="600"/>
              </a:spcAft>
              <a:buClr>
                <a:schemeClr val="accent5"/>
              </a:buClr>
            </a:pPr>
            <a:r>
              <a:rPr lang="en-US"/>
              <a:t>Team:</a:t>
            </a:r>
          </a:p>
          <a:p>
            <a:pPr>
              <a:lnSpc>
                <a:spcPct val="110000"/>
              </a:lnSpc>
              <a:spcAft>
                <a:spcPts val="600"/>
              </a:spcAft>
              <a:buClr>
                <a:schemeClr val="accent5"/>
              </a:buClr>
            </a:pPr>
            <a:r>
              <a:rPr lang="en-US"/>
              <a:t>Hardik Jain</a:t>
            </a:r>
          </a:p>
          <a:p>
            <a:pPr>
              <a:lnSpc>
                <a:spcPct val="110000"/>
              </a:lnSpc>
              <a:spcAft>
                <a:spcPts val="600"/>
              </a:spcAft>
              <a:buClr>
                <a:schemeClr val="accent5"/>
              </a:buClr>
            </a:pPr>
            <a:r>
              <a:rPr lang="en-US"/>
              <a:t>Maxim Valov</a:t>
            </a:r>
          </a:p>
          <a:p>
            <a:pPr>
              <a:lnSpc>
                <a:spcPct val="110000"/>
              </a:lnSpc>
              <a:spcAft>
                <a:spcPts val="600"/>
              </a:spcAft>
              <a:buClr>
                <a:schemeClr val="accent5"/>
              </a:buClr>
            </a:pPr>
            <a:r>
              <a:rPr lang="en-US"/>
              <a:t>Kapil Dharao</a:t>
            </a:r>
          </a:p>
          <a:p>
            <a:pPr>
              <a:lnSpc>
                <a:spcPct val="110000"/>
              </a:lnSpc>
              <a:spcAft>
                <a:spcPts val="600"/>
              </a:spcAft>
              <a:buClr>
                <a:schemeClr val="accent5"/>
              </a:buClr>
            </a:pPr>
            <a:r>
              <a:rPr lang="en-US"/>
              <a:t>Manmohan Lonawat</a:t>
            </a:r>
          </a:p>
          <a:p>
            <a:pPr>
              <a:lnSpc>
                <a:spcPct val="110000"/>
              </a:lnSpc>
              <a:spcAft>
                <a:spcPts val="600"/>
              </a:spcAft>
              <a:buClr>
                <a:schemeClr val="accent5"/>
              </a:buClr>
            </a:pPr>
            <a:r>
              <a:rPr lang="en-US"/>
              <a:t>Rosellyn Vicente</a:t>
            </a:r>
          </a:p>
        </p:txBody>
      </p:sp>
      <p:pic>
        <p:nvPicPr>
          <p:cNvPr id="17" name="Picture 16" descr="Logo&#10;&#10;Description automatically generated">
            <a:extLst>
              <a:ext uri="{FF2B5EF4-FFF2-40B4-BE49-F238E27FC236}">
                <a16:creationId xmlns:a16="http://schemas.microsoft.com/office/drawing/2014/main" id="{8CD49F1D-589A-4AD7-B1A1-4CA012338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9233" y="2734056"/>
            <a:ext cx="2778808" cy="2778808"/>
          </a:xfrm>
          <a:prstGeom prst="rect">
            <a:avLst/>
          </a:prstGeom>
        </p:spPr>
      </p:pic>
    </p:spTree>
    <p:extLst>
      <p:ext uri="{BB962C8B-B14F-4D97-AF65-F5344CB8AC3E}">
        <p14:creationId xmlns:p14="http://schemas.microsoft.com/office/powerpoint/2010/main" val="2573317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DDEC9-9A71-014D-9362-BA05F67E8EE3}"/>
              </a:ext>
            </a:extLst>
          </p:cNvPr>
          <p:cNvSpPr>
            <a:spLocks noGrp="1"/>
          </p:cNvSpPr>
          <p:nvPr>
            <p:ph type="title"/>
          </p:nvPr>
        </p:nvSpPr>
        <p:spPr/>
        <p:txBody>
          <a:bodyPr/>
          <a:lstStyle/>
          <a:p>
            <a:r>
              <a:rPr lang="en-US" dirty="0"/>
              <a:t>Our Approach</a:t>
            </a:r>
          </a:p>
        </p:txBody>
      </p:sp>
      <p:sp>
        <p:nvSpPr>
          <p:cNvPr id="3" name="Content Placeholder 2">
            <a:extLst>
              <a:ext uri="{FF2B5EF4-FFF2-40B4-BE49-F238E27FC236}">
                <a16:creationId xmlns:a16="http://schemas.microsoft.com/office/drawing/2014/main" id="{4537FE0F-49BF-B644-B285-042D7100DB25}"/>
              </a:ext>
            </a:extLst>
          </p:cNvPr>
          <p:cNvSpPr>
            <a:spLocks noGrp="1"/>
          </p:cNvSpPr>
          <p:nvPr>
            <p:ph idx="1"/>
          </p:nvPr>
        </p:nvSpPr>
        <p:spPr/>
        <p:txBody>
          <a:bodyPr>
            <a:normAutofit fontScale="92500" lnSpcReduction="20000"/>
          </a:bodyPr>
          <a:lstStyle/>
          <a:p>
            <a:r>
              <a:rPr lang="en-US" dirty="0"/>
              <a:t>Attempt to make an improvement over currently used sorting algorithms to see if higher efficiency can be achieved and attempt to improve upon concepts given from various other sorting algorithms</a:t>
            </a:r>
          </a:p>
          <a:p>
            <a:r>
              <a:rPr lang="en-US" dirty="0"/>
              <a:t>Apply a bi-directional approach in attempt to reduce the number of swaps required to sort a given unsorted array of data</a:t>
            </a:r>
          </a:p>
          <a:p>
            <a:r>
              <a:rPr lang="en-US" dirty="0"/>
              <a:t>Use of current key ideas/approaches from already existing well known sorting algorithms, primarily the idea of a pivot from quick sort and the idea of splitting an array into two from merge sort</a:t>
            </a:r>
          </a:p>
          <a:p>
            <a:r>
              <a:rPr lang="en-US" dirty="0"/>
              <a:t>The new algorithm splits an array by a chosen pivot, checks and swaps bi-directionally along a given array, then merges split arrays back together, effectively sorting the unsorted array</a:t>
            </a:r>
          </a:p>
        </p:txBody>
      </p:sp>
    </p:spTree>
    <p:extLst>
      <p:ext uri="{BB962C8B-B14F-4D97-AF65-F5344CB8AC3E}">
        <p14:creationId xmlns:p14="http://schemas.microsoft.com/office/powerpoint/2010/main" val="3569902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B9641669-CFC2-428B-9355-C807A7EA6E73}"/>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100"/>
              <a:t>Our Approach (Pivot lemma &amp; proof)</a:t>
            </a:r>
          </a:p>
        </p:txBody>
      </p:sp>
      <p:cxnSp>
        <p:nvCxnSpPr>
          <p:cNvPr id="22" name="Straight Connector 21">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4" name="Group 23">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5" name="Rectangle 24">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10;&#10;Description automatically generated with medium confidence">
            <a:extLst>
              <a:ext uri="{FF2B5EF4-FFF2-40B4-BE49-F238E27FC236}">
                <a16:creationId xmlns:a16="http://schemas.microsoft.com/office/drawing/2014/main" id="{D080AB8C-43B2-4D1F-BC6D-9F5230EDCEA5}"/>
              </a:ext>
            </a:extLst>
          </p:cNvPr>
          <p:cNvPicPr>
            <a:picLocks noGrp="1" noChangeAspect="1"/>
          </p:cNvPicPr>
          <p:nvPr>
            <p:ph idx="1"/>
          </p:nvPr>
        </p:nvPicPr>
        <p:blipFill>
          <a:blip r:embed="rId3"/>
          <a:stretch>
            <a:fillRect/>
          </a:stretch>
        </p:blipFill>
        <p:spPr>
          <a:xfrm>
            <a:off x="4618374" y="1544837"/>
            <a:ext cx="6282919" cy="3009187"/>
          </a:xfrm>
          <a:prstGeom prst="rect">
            <a:avLst/>
          </a:prstGeom>
        </p:spPr>
      </p:pic>
      <p:pic>
        <p:nvPicPr>
          <p:cNvPr id="30" name="Picture 29">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2" name="Straight Connector 31">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5506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5C76AC0-BB6B-419E-A327-AFA297500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B3E0B6A3-E197-43D6-82D5-7455DAB1A7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79647" y="1847088"/>
            <a:ext cx="415875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9EB0EDBD-E54C-46E9-9FAA-4A58BE105887}"/>
              </a:ext>
            </a:extLst>
          </p:cNvPr>
          <p:cNvSpPr>
            <a:spLocks noGrp="1"/>
          </p:cNvSpPr>
          <p:nvPr>
            <p:ph type="title"/>
          </p:nvPr>
        </p:nvSpPr>
        <p:spPr>
          <a:xfrm>
            <a:off x="6579648" y="804520"/>
            <a:ext cx="4158749" cy="1049235"/>
          </a:xfrm>
        </p:spPr>
        <p:txBody>
          <a:bodyPr>
            <a:normAutofit/>
          </a:bodyPr>
          <a:lstStyle/>
          <a:p>
            <a:r>
              <a:rPr lang="en-US" sz="2200" dirty="0"/>
              <a:t>Our Approach (Pivot </a:t>
            </a:r>
            <a:br>
              <a:rPr lang="en-US" sz="2200" dirty="0"/>
            </a:br>
            <a:r>
              <a:rPr lang="en-US" sz="2200" dirty="0"/>
              <a:t>&amp; splitting)</a:t>
            </a:r>
            <a:br>
              <a:rPr lang="en-US" sz="2200" dirty="0"/>
            </a:br>
            <a:endParaRPr lang="en-US" sz="2200" dirty="0"/>
          </a:p>
        </p:txBody>
      </p:sp>
      <p:sp>
        <p:nvSpPr>
          <p:cNvPr id="22" name="Rectangle 21">
            <a:extLst>
              <a:ext uri="{FF2B5EF4-FFF2-40B4-BE49-F238E27FC236}">
                <a16:creationId xmlns:a16="http://schemas.microsoft.com/office/drawing/2014/main" id="{8B0E4246-09B8-46D7-A0D2-4D264863A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1" name="Content Placeholder 10" descr="Text&#10;&#10;Description automatically generated with low confidence">
            <a:extLst>
              <a:ext uri="{FF2B5EF4-FFF2-40B4-BE49-F238E27FC236}">
                <a16:creationId xmlns:a16="http://schemas.microsoft.com/office/drawing/2014/main" id="{D451288F-BEBB-423B-AC77-6E5E869D4B94}"/>
              </a:ext>
            </a:extLst>
          </p:cNvPr>
          <p:cNvPicPr>
            <a:picLocks noChangeAspect="1"/>
          </p:cNvPicPr>
          <p:nvPr/>
        </p:nvPicPr>
        <p:blipFill>
          <a:blip r:embed="rId2"/>
          <a:stretch>
            <a:fillRect/>
          </a:stretch>
        </p:blipFill>
        <p:spPr>
          <a:xfrm>
            <a:off x="1268099" y="805583"/>
            <a:ext cx="4684301" cy="4660762"/>
          </a:xfrm>
          <a:prstGeom prst="rect">
            <a:avLst/>
          </a:prstGeom>
        </p:spPr>
      </p:pic>
      <p:sp>
        <p:nvSpPr>
          <p:cNvPr id="15" name="Content Placeholder 14">
            <a:extLst>
              <a:ext uri="{FF2B5EF4-FFF2-40B4-BE49-F238E27FC236}">
                <a16:creationId xmlns:a16="http://schemas.microsoft.com/office/drawing/2014/main" id="{EB29F15E-CBF4-4AF3-9EF4-2714AD5DCBDB}"/>
              </a:ext>
            </a:extLst>
          </p:cNvPr>
          <p:cNvSpPr>
            <a:spLocks noGrp="1"/>
          </p:cNvSpPr>
          <p:nvPr>
            <p:ph idx="1"/>
          </p:nvPr>
        </p:nvSpPr>
        <p:spPr>
          <a:xfrm>
            <a:off x="6579647" y="2005726"/>
            <a:ext cx="4158750" cy="3721678"/>
          </a:xfrm>
        </p:spPr>
        <p:txBody>
          <a:bodyPr>
            <a:normAutofit fontScale="92500" lnSpcReduction="20000"/>
          </a:bodyPr>
          <a:lstStyle/>
          <a:p>
            <a:r>
              <a:rPr lang="en-US" dirty="0"/>
              <a:t>The sort portion of the algorithm chooses a random element from the array to serve as the pivot for splitting an array into two separate arrays where one array get assigned values that are less than or equal to the pivot elements value and another array get assigned values that are greater than the pivot elements value</a:t>
            </a:r>
          </a:p>
          <a:p>
            <a:r>
              <a:rPr lang="en-US" dirty="0"/>
              <a:t>These split arrays will be sorted then merged back together to form a fully sorted array</a:t>
            </a:r>
          </a:p>
        </p:txBody>
      </p:sp>
      <p:pic>
        <p:nvPicPr>
          <p:cNvPr id="24" name="Picture 23">
            <a:extLst>
              <a:ext uri="{FF2B5EF4-FFF2-40B4-BE49-F238E27FC236}">
                <a16:creationId xmlns:a16="http://schemas.microsoft.com/office/drawing/2014/main" id="{F50C8D8D-B32F-4194-8321-164EC44275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6" name="Straight Connector 25">
            <a:extLst>
              <a:ext uri="{FF2B5EF4-FFF2-40B4-BE49-F238E27FC236}">
                <a16:creationId xmlns:a16="http://schemas.microsoft.com/office/drawing/2014/main" id="{5BD24D8B-8573-4260-B700-E860AD6D2A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5824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8F484E84-A593-4B76-94C3-55268C297C02}"/>
              </a:ext>
            </a:extLst>
          </p:cNvPr>
          <p:cNvSpPr>
            <a:spLocks noGrp="1"/>
          </p:cNvSpPr>
          <p:nvPr>
            <p:ph type="title"/>
          </p:nvPr>
        </p:nvSpPr>
        <p:spPr>
          <a:xfrm>
            <a:off x="659301" y="1474969"/>
            <a:ext cx="2823919" cy="1868760"/>
          </a:xfrm>
        </p:spPr>
        <p:txBody>
          <a:bodyPr vert="horz" lIns="91440" tIns="45720" rIns="91440" bIns="0" rtlCol="0" anchor="b">
            <a:normAutofit fontScale="90000"/>
          </a:bodyPr>
          <a:lstStyle/>
          <a:p>
            <a:r>
              <a:rPr lang="en-US" sz="3600" dirty="0"/>
              <a:t>Our approach (sorting lemma &amp; proof)</a:t>
            </a:r>
          </a:p>
        </p:txBody>
      </p:sp>
      <p:cxnSp>
        <p:nvCxnSpPr>
          <p:cNvPr id="22" name="Straight Connector 21">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4" name="Group 23">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5" name="Rectangle 24">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lose-up of a document&#10;&#10;Description automatically generated with low confidence">
            <a:extLst>
              <a:ext uri="{FF2B5EF4-FFF2-40B4-BE49-F238E27FC236}">
                <a16:creationId xmlns:a16="http://schemas.microsoft.com/office/drawing/2014/main" id="{89D3FDDC-E824-433D-8A57-18C2C137CD90}"/>
              </a:ext>
            </a:extLst>
          </p:cNvPr>
          <p:cNvPicPr>
            <a:picLocks noGrp="1" noChangeAspect="1"/>
          </p:cNvPicPr>
          <p:nvPr>
            <p:ph idx="1"/>
          </p:nvPr>
        </p:nvPicPr>
        <p:blipFill>
          <a:blip r:embed="rId3"/>
          <a:stretch>
            <a:fillRect/>
          </a:stretch>
        </p:blipFill>
        <p:spPr>
          <a:xfrm>
            <a:off x="5631204" y="1116345"/>
            <a:ext cx="4257259" cy="3866172"/>
          </a:xfrm>
          <a:prstGeom prst="rect">
            <a:avLst/>
          </a:prstGeom>
        </p:spPr>
      </p:pic>
      <p:pic>
        <p:nvPicPr>
          <p:cNvPr id="30" name="Picture 29">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2" name="Straight Connector 31">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3208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C2A4B30-77D7-4FFB-8B53-A88BD68CA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AC7EED-F646-4716-B235-0EED6FCB0812}"/>
              </a:ext>
            </a:extLst>
          </p:cNvPr>
          <p:cNvSpPr>
            <a:spLocks noGrp="1"/>
          </p:cNvSpPr>
          <p:nvPr>
            <p:ph type="title"/>
          </p:nvPr>
        </p:nvSpPr>
        <p:spPr>
          <a:xfrm>
            <a:off x="1451580" y="804519"/>
            <a:ext cx="4325112" cy="1049235"/>
          </a:xfrm>
        </p:spPr>
        <p:txBody>
          <a:bodyPr>
            <a:normAutofit/>
          </a:bodyPr>
          <a:lstStyle/>
          <a:p>
            <a:r>
              <a:rPr lang="en-US" sz="2800"/>
              <a:t>Our Approach (Sorting)</a:t>
            </a:r>
          </a:p>
        </p:txBody>
      </p:sp>
      <p:cxnSp>
        <p:nvCxnSpPr>
          <p:cNvPr id="15" name="Straight Connector 14">
            <a:extLst>
              <a:ext uri="{FF2B5EF4-FFF2-40B4-BE49-F238E27FC236}">
                <a16:creationId xmlns:a16="http://schemas.microsoft.com/office/drawing/2014/main" id="{373AAE2E-5D6B-4952-A4BB-546C49F8DE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432511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7" name="Rectangle 16">
            <a:extLst>
              <a:ext uri="{FF2B5EF4-FFF2-40B4-BE49-F238E27FC236}">
                <a16:creationId xmlns:a16="http://schemas.microsoft.com/office/drawing/2014/main" id="{01E4D783-AD45-49E7-B6C7-BBACB8290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Content Placeholder 9">
            <a:extLst>
              <a:ext uri="{FF2B5EF4-FFF2-40B4-BE49-F238E27FC236}">
                <a16:creationId xmlns:a16="http://schemas.microsoft.com/office/drawing/2014/main" id="{5D0C57BF-569A-48B0-8A14-E869584E71F3}"/>
              </a:ext>
            </a:extLst>
          </p:cNvPr>
          <p:cNvSpPr>
            <a:spLocks noGrp="1"/>
          </p:cNvSpPr>
          <p:nvPr>
            <p:ph idx="1"/>
          </p:nvPr>
        </p:nvSpPr>
        <p:spPr>
          <a:xfrm>
            <a:off x="1451580" y="2008569"/>
            <a:ext cx="4325113" cy="4392229"/>
          </a:xfrm>
        </p:spPr>
        <p:txBody>
          <a:bodyPr>
            <a:normAutofit fontScale="85000" lnSpcReduction="20000"/>
          </a:bodyPr>
          <a:lstStyle/>
          <a:p>
            <a:r>
              <a:rPr lang="en-US" dirty="0"/>
              <a:t>The sorting portion of the algorithm takes a given array and sorts towards both ends of the given array starting from both ends of the given array bi-directionally</a:t>
            </a:r>
          </a:p>
          <a:p>
            <a:r>
              <a:rPr lang="en-US" dirty="0"/>
              <a:t> An element from the front of the array is compared to the element right after itself whilst an element in the back of the array is compared to the element right before itself</a:t>
            </a:r>
          </a:p>
          <a:p>
            <a:r>
              <a:rPr lang="en-US" dirty="0"/>
              <a:t>Necessary checks and swaps are made along the array iteratively during these comparisons, checking and swapping bi-directionally from front to back and back to front of the array within the same iteration</a:t>
            </a:r>
          </a:p>
          <a:p>
            <a:r>
              <a:rPr lang="en-US" dirty="0"/>
              <a:t>Repeating this cycle for half of the size of the array will result in a fully sorted array</a:t>
            </a:r>
          </a:p>
        </p:txBody>
      </p:sp>
      <p:pic>
        <p:nvPicPr>
          <p:cNvPr id="6" name="Content Placeholder 5" descr="Text&#10;&#10;Description automatically generated">
            <a:extLst>
              <a:ext uri="{FF2B5EF4-FFF2-40B4-BE49-F238E27FC236}">
                <a16:creationId xmlns:a16="http://schemas.microsoft.com/office/drawing/2014/main" id="{14F6B644-F284-4E3A-8B41-381AD6FBC6B0}"/>
              </a:ext>
            </a:extLst>
          </p:cNvPr>
          <p:cNvPicPr>
            <a:picLocks noChangeAspect="1"/>
          </p:cNvPicPr>
          <p:nvPr/>
        </p:nvPicPr>
        <p:blipFill>
          <a:blip r:embed="rId2"/>
          <a:stretch>
            <a:fillRect/>
          </a:stretch>
        </p:blipFill>
        <p:spPr>
          <a:xfrm>
            <a:off x="6417733" y="817554"/>
            <a:ext cx="4637119" cy="5259315"/>
          </a:xfrm>
          <a:prstGeom prst="rect">
            <a:avLst/>
          </a:prstGeom>
        </p:spPr>
      </p:pic>
    </p:spTree>
    <p:extLst>
      <p:ext uri="{BB962C8B-B14F-4D97-AF65-F5344CB8AC3E}">
        <p14:creationId xmlns:p14="http://schemas.microsoft.com/office/powerpoint/2010/main" val="1435416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364C81FC-A29D-46B5-A7AF-370B59A22456}"/>
              </a:ext>
            </a:extLst>
          </p:cNvPr>
          <p:cNvSpPr>
            <a:spLocks noGrp="1"/>
          </p:cNvSpPr>
          <p:nvPr>
            <p:ph type="title"/>
          </p:nvPr>
        </p:nvSpPr>
        <p:spPr>
          <a:xfrm>
            <a:off x="659301" y="1474969"/>
            <a:ext cx="2823919" cy="1868760"/>
          </a:xfrm>
        </p:spPr>
        <p:txBody>
          <a:bodyPr vert="horz" lIns="91440" tIns="45720" rIns="91440" bIns="0" rtlCol="0" anchor="b">
            <a:normAutofit fontScale="90000"/>
          </a:bodyPr>
          <a:lstStyle/>
          <a:p>
            <a:r>
              <a:rPr lang="en-US" sz="3600" dirty="0"/>
              <a:t>Our approach (Merge lemma &amp; proof)</a:t>
            </a:r>
          </a:p>
        </p:txBody>
      </p:sp>
      <p:cxnSp>
        <p:nvCxnSpPr>
          <p:cNvPr id="22" name="Straight Connector 21">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4" name="Group 23">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5" name="Rectangle 24">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lose-up of a document&#10;&#10;Description automatically generated with low confidence">
            <a:extLst>
              <a:ext uri="{FF2B5EF4-FFF2-40B4-BE49-F238E27FC236}">
                <a16:creationId xmlns:a16="http://schemas.microsoft.com/office/drawing/2014/main" id="{BFBA967D-C6F6-490F-A672-C08A73B10DF5}"/>
              </a:ext>
            </a:extLst>
          </p:cNvPr>
          <p:cNvPicPr>
            <a:picLocks noGrp="1" noChangeAspect="1"/>
          </p:cNvPicPr>
          <p:nvPr>
            <p:ph idx="1"/>
          </p:nvPr>
        </p:nvPicPr>
        <p:blipFill>
          <a:blip r:embed="rId3"/>
          <a:stretch>
            <a:fillRect/>
          </a:stretch>
        </p:blipFill>
        <p:spPr>
          <a:xfrm>
            <a:off x="5302520" y="1116345"/>
            <a:ext cx="4914626" cy="3866172"/>
          </a:xfrm>
          <a:prstGeom prst="rect">
            <a:avLst/>
          </a:prstGeom>
        </p:spPr>
      </p:pic>
      <p:pic>
        <p:nvPicPr>
          <p:cNvPr id="30" name="Picture 29">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2" name="Straight Connector 31">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512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E277B-8DC0-4977-A918-AFFD13BEE34A}"/>
              </a:ext>
            </a:extLst>
          </p:cNvPr>
          <p:cNvSpPr>
            <a:spLocks noGrp="1"/>
          </p:cNvSpPr>
          <p:nvPr>
            <p:ph type="title"/>
          </p:nvPr>
        </p:nvSpPr>
        <p:spPr>
          <a:xfrm>
            <a:off x="1451579" y="804519"/>
            <a:ext cx="9603275" cy="1049235"/>
          </a:xfrm>
        </p:spPr>
        <p:txBody>
          <a:bodyPr>
            <a:normAutofit/>
          </a:bodyPr>
          <a:lstStyle/>
          <a:p>
            <a:r>
              <a:rPr lang="en-US" dirty="0"/>
              <a:t>Our Approach (merging)</a:t>
            </a:r>
          </a:p>
        </p:txBody>
      </p:sp>
      <p:pic>
        <p:nvPicPr>
          <p:cNvPr id="6" name="Content Placeholder 5" descr="Text, letter&#10;&#10;Description automatically generated">
            <a:extLst>
              <a:ext uri="{FF2B5EF4-FFF2-40B4-BE49-F238E27FC236}">
                <a16:creationId xmlns:a16="http://schemas.microsoft.com/office/drawing/2014/main" id="{34D0B847-D400-4AEA-AEB2-575513DC347B}"/>
              </a:ext>
            </a:extLst>
          </p:cNvPr>
          <p:cNvPicPr>
            <a:picLocks noChangeAspect="1"/>
          </p:cNvPicPr>
          <p:nvPr/>
        </p:nvPicPr>
        <p:blipFill>
          <a:blip r:embed="rId2"/>
          <a:stretch>
            <a:fillRect/>
          </a:stretch>
        </p:blipFill>
        <p:spPr>
          <a:xfrm>
            <a:off x="1451579" y="2270578"/>
            <a:ext cx="4960443" cy="2940924"/>
          </a:xfrm>
          <a:prstGeom prst="rect">
            <a:avLst/>
          </a:prstGeom>
        </p:spPr>
      </p:pic>
      <p:sp>
        <p:nvSpPr>
          <p:cNvPr id="10" name="Content Placeholder 9">
            <a:extLst>
              <a:ext uri="{FF2B5EF4-FFF2-40B4-BE49-F238E27FC236}">
                <a16:creationId xmlns:a16="http://schemas.microsoft.com/office/drawing/2014/main" id="{CB211217-87E9-4AB5-958E-7987AB897F94}"/>
              </a:ext>
            </a:extLst>
          </p:cNvPr>
          <p:cNvSpPr>
            <a:spLocks noGrp="1"/>
          </p:cNvSpPr>
          <p:nvPr>
            <p:ph idx="1"/>
          </p:nvPr>
        </p:nvSpPr>
        <p:spPr>
          <a:xfrm>
            <a:off x="6892299" y="2015733"/>
            <a:ext cx="4162555" cy="4205773"/>
          </a:xfrm>
        </p:spPr>
        <p:txBody>
          <a:bodyPr>
            <a:normAutofit fontScale="77500" lnSpcReduction="20000"/>
          </a:bodyPr>
          <a:lstStyle/>
          <a:p>
            <a:r>
              <a:rPr lang="en-US" dirty="0"/>
              <a:t>Since the primary array in the beginning is split up into sub-arrays to be sorted, they must be put back together after sorting</a:t>
            </a:r>
          </a:p>
          <a:p>
            <a:r>
              <a:rPr lang="en-US" dirty="0"/>
              <a:t>Merging takes place between the sorted arrays where the first sorted arrays elements are put into the primary array up to the first arrays length with our pivot put at the end of the placement, then the second arrays sorted elements are put into the primary array starting after the pivot up to the end of the second arrays length</a:t>
            </a:r>
          </a:p>
          <a:p>
            <a:r>
              <a:rPr lang="en-US" dirty="0"/>
              <a:t>In doing so both sorted arrays have effectively been merged into a singular sorted array, completing our sorting</a:t>
            </a:r>
          </a:p>
          <a:p>
            <a:endParaRPr lang="en-US" dirty="0"/>
          </a:p>
        </p:txBody>
      </p:sp>
    </p:spTree>
    <p:extLst>
      <p:ext uri="{BB962C8B-B14F-4D97-AF65-F5344CB8AC3E}">
        <p14:creationId xmlns:p14="http://schemas.microsoft.com/office/powerpoint/2010/main" val="1546207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415600" y="238433"/>
            <a:ext cx="11360800" cy="763600"/>
          </a:xfrm>
          <a:prstGeom prst="rect">
            <a:avLst/>
          </a:prstGeom>
        </p:spPr>
        <p:txBody>
          <a:bodyPr spcFirstLastPara="1" vert="horz" wrap="square" lIns="121900" tIns="121900" rIns="121900" bIns="121900" rtlCol="0" anchor="t" anchorCtr="0">
            <a:normAutofit/>
          </a:bodyPr>
          <a:lstStyle/>
          <a:p>
            <a:pPr>
              <a:buClr>
                <a:schemeClr val="dk1"/>
              </a:buClr>
              <a:buSzPct val="39285"/>
            </a:pPr>
            <a:r>
              <a:rPr lang="en"/>
              <a:t>Experiment : Setup</a:t>
            </a:r>
            <a:endParaRPr/>
          </a:p>
          <a:p>
            <a:endParaRPr/>
          </a:p>
        </p:txBody>
      </p:sp>
      <p:sp>
        <p:nvSpPr>
          <p:cNvPr id="61" name="Google Shape;61;p14"/>
          <p:cNvSpPr txBox="1">
            <a:spLocks noGrp="1"/>
          </p:cNvSpPr>
          <p:nvPr>
            <p:ph type="body" idx="1"/>
          </p:nvPr>
        </p:nvSpPr>
        <p:spPr>
          <a:xfrm>
            <a:off x="415600" y="1190233"/>
            <a:ext cx="11360800" cy="4901600"/>
          </a:xfrm>
          <a:prstGeom prst="rect">
            <a:avLst/>
          </a:prstGeom>
        </p:spPr>
        <p:txBody>
          <a:bodyPr spcFirstLastPara="1" vert="horz" wrap="square" lIns="121900" tIns="121900" rIns="121900" bIns="121900" rtlCol="0" anchor="t" anchorCtr="0">
            <a:normAutofit/>
          </a:bodyPr>
          <a:lstStyle/>
          <a:p>
            <a:pPr indent="-440256">
              <a:buSzPts val="1600"/>
            </a:pPr>
            <a:r>
              <a:rPr lang="en" sz="2133"/>
              <a:t>We used Python as our Programming language for the project.</a:t>
            </a:r>
            <a:endParaRPr sz="2133"/>
          </a:p>
          <a:p>
            <a:pPr indent="-440256">
              <a:buSzPts val="1600"/>
            </a:pPr>
            <a:r>
              <a:rPr lang="en" sz="2133"/>
              <a:t> This experiment have being performed on an online web tool know as jupyter.</a:t>
            </a:r>
            <a:endParaRPr sz="2133"/>
          </a:p>
          <a:p>
            <a:pPr indent="-440256">
              <a:buSzPts val="1600"/>
            </a:pPr>
            <a:r>
              <a:rPr lang="en" sz="2133"/>
              <a:t>Jupyter is an open source interactive web tool and is also known as computational notebook.</a:t>
            </a:r>
            <a:endParaRPr sz="2133"/>
          </a:p>
          <a:p>
            <a:pPr indent="-440256">
              <a:buSzPts val="1600"/>
            </a:pPr>
            <a:r>
              <a:rPr lang="en" sz="2133"/>
              <a:t>Jupyter is mainly used for research purposes as its easy to integrate software codes, get computation output in a single document. </a:t>
            </a:r>
            <a:endParaRPr sz="2133"/>
          </a:p>
        </p:txBody>
      </p:sp>
      <p:pic>
        <p:nvPicPr>
          <p:cNvPr id="62" name="Google Shape;62;p14"/>
          <p:cNvPicPr preferRelativeResize="0"/>
          <p:nvPr/>
        </p:nvPicPr>
        <p:blipFill>
          <a:blip r:embed="rId3">
            <a:alphaModFix/>
          </a:blip>
          <a:stretch>
            <a:fillRect/>
          </a:stretch>
        </p:blipFill>
        <p:spPr>
          <a:xfrm>
            <a:off x="159700" y="3683201"/>
            <a:ext cx="6096000" cy="3028951"/>
          </a:xfrm>
          <a:prstGeom prst="rect">
            <a:avLst/>
          </a:prstGeom>
          <a:noFill/>
          <a:ln>
            <a:noFill/>
          </a:ln>
        </p:spPr>
      </p:pic>
      <p:pic>
        <p:nvPicPr>
          <p:cNvPr id="63" name="Google Shape;63;p14"/>
          <p:cNvPicPr preferRelativeResize="0"/>
          <p:nvPr/>
        </p:nvPicPr>
        <p:blipFill>
          <a:blip r:embed="rId4">
            <a:alphaModFix/>
          </a:blip>
          <a:stretch>
            <a:fillRect/>
          </a:stretch>
        </p:blipFill>
        <p:spPr>
          <a:xfrm>
            <a:off x="7236834" y="3542834"/>
            <a:ext cx="4671468" cy="33097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415600" y="238433"/>
            <a:ext cx="11360800" cy="763600"/>
          </a:xfrm>
          <a:prstGeom prst="rect">
            <a:avLst/>
          </a:prstGeom>
        </p:spPr>
        <p:txBody>
          <a:bodyPr spcFirstLastPara="1" vert="horz" wrap="square" lIns="121900" tIns="121900" rIns="121900" bIns="121900" rtlCol="0" anchor="t" anchorCtr="0">
            <a:normAutofit/>
          </a:bodyPr>
          <a:lstStyle/>
          <a:p>
            <a:r>
              <a:rPr lang="en"/>
              <a:t>Experiment : Data Sets</a:t>
            </a:r>
            <a:endParaRPr/>
          </a:p>
        </p:txBody>
      </p:sp>
      <p:sp>
        <p:nvSpPr>
          <p:cNvPr id="69" name="Google Shape;69;p15"/>
          <p:cNvSpPr txBox="1">
            <a:spLocks noGrp="1"/>
          </p:cNvSpPr>
          <p:nvPr>
            <p:ph type="body" idx="1"/>
          </p:nvPr>
        </p:nvSpPr>
        <p:spPr>
          <a:xfrm>
            <a:off x="415600" y="1190233"/>
            <a:ext cx="11360800" cy="4901600"/>
          </a:xfrm>
          <a:prstGeom prst="rect">
            <a:avLst/>
          </a:prstGeom>
        </p:spPr>
        <p:txBody>
          <a:bodyPr spcFirstLastPara="1" vert="horz" wrap="square" lIns="121900" tIns="121900" rIns="121900" bIns="121900" rtlCol="0" anchor="t" anchorCtr="0">
            <a:normAutofit/>
          </a:bodyPr>
          <a:lstStyle/>
          <a:p>
            <a:pPr indent="-440256">
              <a:buSzPts val="1600"/>
            </a:pPr>
            <a:r>
              <a:rPr lang="en" sz="2133"/>
              <a:t>In the proposed paper, results are being calculated using different datasets to get the precise and accurate analysis.</a:t>
            </a:r>
            <a:endParaRPr sz="2133"/>
          </a:p>
          <a:p>
            <a:pPr indent="-440256">
              <a:buSzPts val="1600"/>
            </a:pPr>
            <a:r>
              <a:rPr lang="en" sz="2133"/>
              <a:t>In the paper, 2 cases have been taken of 200 elements each of different elements each time. </a:t>
            </a:r>
            <a:endParaRPr sz="2133"/>
          </a:p>
          <a:p>
            <a:pPr indent="-440256">
              <a:buSzPts val="1600"/>
            </a:pPr>
            <a:r>
              <a:rPr lang="en" sz="2133"/>
              <a:t>Multiple algorithms have been used on single and calculated the result of each algorithm.</a:t>
            </a:r>
            <a:endParaRPr sz="2133"/>
          </a:p>
          <a:p>
            <a:pPr indent="-440256">
              <a:buSzPts val="1600"/>
            </a:pPr>
            <a:r>
              <a:rPr lang="en" sz="2133"/>
              <a:t>The result showed that the our new algorithm took less iterations and swaps as compared to other algorithms.</a:t>
            </a:r>
            <a:endParaRPr sz="2133"/>
          </a:p>
          <a:p>
            <a:pPr marL="0" indent="0">
              <a:spcBef>
                <a:spcPts val="1600"/>
              </a:spcBef>
              <a:spcAft>
                <a:spcPts val="1600"/>
              </a:spcAft>
              <a:buNone/>
            </a:pPr>
            <a:endParaRPr sz="2133"/>
          </a:p>
        </p:txBody>
      </p:sp>
      <p:pic>
        <p:nvPicPr>
          <p:cNvPr id="70" name="Google Shape;70;p15"/>
          <p:cNvPicPr preferRelativeResize="0"/>
          <p:nvPr/>
        </p:nvPicPr>
        <p:blipFill>
          <a:blip r:embed="rId3">
            <a:alphaModFix/>
          </a:blip>
          <a:stretch>
            <a:fillRect/>
          </a:stretch>
        </p:blipFill>
        <p:spPr>
          <a:xfrm>
            <a:off x="2077467" y="4475901"/>
            <a:ext cx="7612999" cy="228403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0" y="238433"/>
            <a:ext cx="12192000" cy="763600"/>
          </a:xfrm>
          <a:prstGeom prst="rect">
            <a:avLst/>
          </a:prstGeom>
        </p:spPr>
        <p:txBody>
          <a:bodyPr spcFirstLastPara="1" vert="horz" wrap="square" lIns="121900" tIns="121900" rIns="121900" bIns="121900" rtlCol="0" anchor="t" anchorCtr="0">
            <a:normAutofit fontScale="90000"/>
          </a:bodyPr>
          <a:lstStyle/>
          <a:p>
            <a:r>
              <a:rPr lang="en"/>
              <a:t>Results and Discussion : Numerical analysis and comparision</a:t>
            </a:r>
            <a:endParaRPr/>
          </a:p>
        </p:txBody>
      </p:sp>
      <p:sp>
        <p:nvSpPr>
          <p:cNvPr id="76" name="Google Shape;76;p16"/>
          <p:cNvSpPr txBox="1">
            <a:spLocks noGrp="1"/>
          </p:cNvSpPr>
          <p:nvPr>
            <p:ph type="body" idx="1"/>
          </p:nvPr>
        </p:nvSpPr>
        <p:spPr>
          <a:xfrm>
            <a:off x="415600" y="1190233"/>
            <a:ext cx="11360800" cy="5582400"/>
          </a:xfrm>
          <a:prstGeom prst="rect">
            <a:avLst/>
          </a:prstGeom>
        </p:spPr>
        <p:txBody>
          <a:bodyPr spcFirstLastPara="1" vert="horz" wrap="square" lIns="121900" tIns="121900" rIns="121900" bIns="121900" rtlCol="0" anchor="t" anchorCtr="0">
            <a:normAutofit/>
          </a:bodyPr>
          <a:lstStyle/>
          <a:p>
            <a:pPr indent="-440256">
              <a:buSzPts val="1600"/>
            </a:pPr>
            <a:r>
              <a:rPr lang="en" sz="2133"/>
              <a:t>In this section, other sorting algorithms are compared with the New Algorithm using different number of elements.</a:t>
            </a:r>
            <a:endParaRPr sz="2133"/>
          </a:p>
          <a:p>
            <a:pPr indent="-440256">
              <a:buSzPts val="1600"/>
            </a:pPr>
            <a:r>
              <a:rPr lang="en" sz="2133"/>
              <a:t>Case 1 : If N = 10</a:t>
            </a:r>
            <a:endParaRPr sz="2133"/>
          </a:p>
          <a:p>
            <a:pPr indent="0">
              <a:spcBef>
                <a:spcPts val="1600"/>
              </a:spcBef>
              <a:buNone/>
            </a:pPr>
            <a:r>
              <a:rPr lang="en" sz="2133"/>
              <a:t>Maximum swaps :  Insertion sort : 28</a:t>
            </a:r>
            <a:endParaRPr sz="2133"/>
          </a:p>
          <a:p>
            <a:pPr indent="0">
              <a:spcBef>
                <a:spcPts val="1600"/>
              </a:spcBef>
              <a:buNone/>
            </a:pPr>
            <a:r>
              <a:rPr lang="en" sz="2133"/>
              <a:t>Minimum swaps : New algorithm : 5</a:t>
            </a:r>
            <a:endParaRPr sz="2133"/>
          </a:p>
          <a:p>
            <a:pPr indent="-440256">
              <a:spcBef>
                <a:spcPts val="1600"/>
              </a:spcBef>
              <a:buSzPts val="1600"/>
            </a:pPr>
            <a:r>
              <a:rPr lang="en" sz="2133"/>
              <a:t>Case 2 : If N = 50</a:t>
            </a:r>
            <a:endParaRPr sz="2133"/>
          </a:p>
          <a:p>
            <a:pPr indent="0">
              <a:spcBef>
                <a:spcPts val="1600"/>
              </a:spcBef>
              <a:buNone/>
            </a:pPr>
            <a:r>
              <a:rPr lang="en" sz="2133"/>
              <a:t>Maximum swaps : Insertion sort : 690</a:t>
            </a:r>
            <a:endParaRPr sz="2133"/>
          </a:p>
          <a:p>
            <a:pPr indent="0">
              <a:spcBef>
                <a:spcPts val="1600"/>
              </a:spcBef>
              <a:spcAft>
                <a:spcPts val="1600"/>
              </a:spcAft>
              <a:buNone/>
            </a:pPr>
            <a:r>
              <a:rPr lang="en" sz="2133"/>
              <a:t>Minimum swaps : New algorithm : 292</a:t>
            </a:r>
            <a:endParaRPr sz="2133"/>
          </a:p>
        </p:txBody>
      </p:sp>
      <p:pic>
        <p:nvPicPr>
          <p:cNvPr id="77" name="Google Shape;77;p16"/>
          <p:cNvPicPr preferRelativeResize="0"/>
          <p:nvPr/>
        </p:nvPicPr>
        <p:blipFill>
          <a:blip r:embed="rId3">
            <a:alphaModFix/>
          </a:blip>
          <a:stretch>
            <a:fillRect/>
          </a:stretch>
        </p:blipFill>
        <p:spPr>
          <a:xfrm>
            <a:off x="6498967" y="1668734"/>
            <a:ext cx="4701132" cy="2197700"/>
          </a:xfrm>
          <a:prstGeom prst="rect">
            <a:avLst/>
          </a:prstGeom>
          <a:noFill/>
          <a:ln>
            <a:noFill/>
          </a:ln>
        </p:spPr>
      </p:pic>
      <p:pic>
        <p:nvPicPr>
          <p:cNvPr id="78" name="Google Shape;78;p16"/>
          <p:cNvPicPr preferRelativeResize="0"/>
          <p:nvPr/>
        </p:nvPicPr>
        <p:blipFill>
          <a:blip r:embed="rId4">
            <a:alphaModFix/>
          </a:blip>
          <a:stretch>
            <a:fillRect/>
          </a:stretch>
        </p:blipFill>
        <p:spPr>
          <a:xfrm>
            <a:off x="6628233" y="4280000"/>
            <a:ext cx="4571867" cy="229533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B4C6E-F321-7B42-B305-6E134391CCAC}"/>
              </a:ext>
            </a:extLst>
          </p:cNvPr>
          <p:cNvSpPr>
            <a:spLocks noGrp="1"/>
          </p:cNvSpPr>
          <p:nvPr>
            <p:ph type="title"/>
          </p:nvPr>
        </p:nvSpPr>
        <p:spPr>
          <a:xfrm>
            <a:off x="609600" y="552782"/>
            <a:ext cx="10387054" cy="1625875"/>
          </a:xfrm>
        </p:spPr>
        <p:txBody>
          <a:bodyPr>
            <a:normAutofit/>
          </a:bodyPr>
          <a:lstStyle/>
          <a:p>
            <a:r>
              <a:rPr lang="en-US" dirty="0"/>
              <a:t>Introduction</a:t>
            </a:r>
          </a:p>
        </p:txBody>
      </p:sp>
      <p:graphicFrame>
        <p:nvGraphicFramePr>
          <p:cNvPr id="14" name="Content Placeholder 2">
            <a:extLst>
              <a:ext uri="{FF2B5EF4-FFF2-40B4-BE49-F238E27FC236}">
                <a16:creationId xmlns:a16="http://schemas.microsoft.com/office/drawing/2014/main" id="{0392A110-C327-42EE-8452-0CA39681975C}"/>
              </a:ext>
            </a:extLst>
          </p:cNvPr>
          <p:cNvGraphicFramePr>
            <a:graphicFrameLocks noGrp="1"/>
          </p:cNvGraphicFramePr>
          <p:nvPr>
            <p:ph idx="1"/>
            <p:extLst>
              <p:ext uri="{D42A27DB-BD31-4B8C-83A1-F6EECF244321}">
                <p14:modId xmlns:p14="http://schemas.microsoft.com/office/powerpoint/2010/main" val="937197313"/>
              </p:ext>
            </p:extLst>
          </p:nvPr>
        </p:nvGraphicFramePr>
        <p:xfrm>
          <a:off x="4540195" y="2371934"/>
          <a:ext cx="6456458" cy="35243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062912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0" y="238433"/>
            <a:ext cx="12192000" cy="763600"/>
          </a:xfrm>
          <a:prstGeom prst="rect">
            <a:avLst/>
          </a:prstGeom>
        </p:spPr>
        <p:txBody>
          <a:bodyPr spcFirstLastPara="1" vert="horz" wrap="square" lIns="121900" tIns="121900" rIns="121900" bIns="121900" rtlCol="0" anchor="t" anchorCtr="0">
            <a:normAutofit fontScale="90000"/>
          </a:bodyPr>
          <a:lstStyle/>
          <a:p>
            <a:r>
              <a:rPr lang="en"/>
              <a:t>Results and Discussion : Numerical analysis and comparision</a:t>
            </a:r>
            <a:endParaRPr/>
          </a:p>
        </p:txBody>
      </p:sp>
      <p:sp>
        <p:nvSpPr>
          <p:cNvPr id="84" name="Google Shape;84;p17"/>
          <p:cNvSpPr txBox="1">
            <a:spLocks noGrp="1"/>
          </p:cNvSpPr>
          <p:nvPr>
            <p:ph type="body" idx="1"/>
          </p:nvPr>
        </p:nvSpPr>
        <p:spPr>
          <a:xfrm>
            <a:off x="415600" y="1190233"/>
            <a:ext cx="11360800" cy="5582400"/>
          </a:xfrm>
          <a:prstGeom prst="rect">
            <a:avLst/>
          </a:prstGeom>
        </p:spPr>
        <p:txBody>
          <a:bodyPr spcFirstLastPara="1" vert="horz" wrap="square" lIns="121900" tIns="121900" rIns="121900" bIns="121900" rtlCol="0" anchor="t" anchorCtr="0">
            <a:normAutofit/>
          </a:bodyPr>
          <a:lstStyle/>
          <a:p>
            <a:pPr indent="-440256">
              <a:buSzPts val="1600"/>
            </a:pPr>
            <a:r>
              <a:rPr lang="en" sz="2133"/>
              <a:t>In this section, other sorting algorithms are compared with the New Algorithm using different number of elements.</a:t>
            </a:r>
            <a:endParaRPr sz="2133"/>
          </a:p>
          <a:p>
            <a:pPr indent="-440256">
              <a:buSzPts val="1600"/>
            </a:pPr>
            <a:r>
              <a:rPr lang="en" sz="2133"/>
              <a:t>Case 1 : If N = 100</a:t>
            </a:r>
            <a:endParaRPr sz="2133"/>
          </a:p>
          <a:p>
            <a:pPr indent="0">
              <a:spcBef>
                <a:spcPts val="1600"/>
              </a:spcBef>
              <a:buNone/>
            </a:pPr>
            <a:r>
              <a:rPr lang="en" sz="2133"/>
              <a:t>Maximum swaps :  Insertion sort : 2703</a:t>
            </a:r>
            <a:endParaRPr sz="2133"/>
          </a:p>
          <a:p>
            <a:pPr indent="0">
              <a:spcBef>
                <a:spcPts val="1600"/>
              </a:spcBef>
              <a:buNone/>
            </a:pPr>
            <a:r>
              <a:rPr lang="en" sz="2133"/>
              <a:t>Minimum swaps : New algorithm : 997</a:t>
            </a:r>
            <a:endParaRPr sz="2133"/>
          </a:p>
          <a:p>
            <a:pPr indent="-440256">
              <a:spcBef>
                <a:spcPts val="1600"/>
              </a:spcBef>
              <a:buSzPts val="1600"/>
            </a:pPr>
            <a:r>
              <a:rPr lang="en" sz="2133"/>
              <a:t>Case 2 : If N = 200</a:t>
            </a:r>
            <a:endParaRPr sz="2133"/>
          </a:p>
          <a:p>
            <a:pPr indent="0">
              <a:spcBef>
                <a:spcPts val="1600"/>
              </a:spcBef>
              <a:buNone/>
            </a:pPr>
            <a:r>
              <a:rPr lang="en" sz="2133"/>
              <a:t>Maximum swaps : Insertion sort : 10114</a:t>
            </a:r>
            <a:endParaRPr sz="2133"/>
          </a:p>
          <a:p>
            <a:pPr indent="0">
              <a:spcBef>
                <a:spcPts val="1600"/>
              </a:spcBef>
              <a:spcAft>
                <a:spcPts val="1600"/>
              </a:spcAft>
              <a:buNone/>
            </a:pPr>
            <a:r>
              <a:rPr lang="en" sz="2133"/>
              <a:t>Minimum swaps : New algorithm : 4435</a:t>
            </a:r>
            <a:endParaRPr sz="2133"/>
          </a:p>
        </p:txBody>
      </p:sp>
      <p:pic>
        <p:nvPicPr>
          <p:cNvPr id="85" name="Google Shape;85;p17"/>
          <p:cNvPicPr preferRelativeResize="0"/>
          <p:nvPr/>
        </p:nvPicPr>
        <p:blipFill>
          <a:blip r:embed="rId3">
            <a:alphaModFix/>
          </a:blip>
          <a:stretch>
            <a:fillRect/>
          </a:stretch>
        </p:blipFill>
        <p:spPr>
          <a:xfrm>
            <a:off x="7289434" y="4713577"/>
            <a:ext cx="4587599" cy="2030088"/>
          </a:xfrm>
          <a:prstGeom prst="rect">
            <a:avLst/>
          </a:prstGeom>
          <a:noFill/>
          <a:ln>
            <a:noFill/>
          </a:ln>
        </p:spPr>
      </p:pic>
      <p:pic>
        <p:nvPicPr>
          <p:cNvPr id="86" name="Google Shape;86;p17"/>
          <p:cNvPicPr preferRelativeResize="0"/>
          <p:nvPr/>
        </p:nvPicPr>
        <p:blipFill>
          <a:blip r:embed="rId4">
            <a:alphaModFix/>
          </a:blip>
          <a:stretch>
            <a:fillRect/>
          </a:stretch>
        </p:blipFill>
        <p:spPr>
          <a:xfrm>
            <a:off x="7289424" y="1940413"/>
            <a:ext cx="4820035" cy="211735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415600" y="187833"/>
            <a:ext cx="11360800" cy="661200"/>
          </a:xfrm>
          <a:prstGeom prst="rect">
            <a:avLst/>
          </a:prstGeom>
        </p:spPr>
        <p:txBody>
          <a:bodyPr spcFirstLastPara="1" vert="horz" wrap="square" lIns="121900" tIns="121900" rIns="121900" bIns="121900" rtlCol="0" anchor="t" anchorCtr="0">
            <a:normAutofit fontScale="90000"/>
          </a:bodyPr>
          <a:lstStyle/>
          <a:p>
            <a:r>
              <a:rPr lang="en"/>
              <a:t>Complexity Analysis and Average Case Analysis</a:t>
            </a:r>
            <a:endParaRPr/>
          </a:p>
        </p:txBody>
      </p:sp>
      <p:sp>
        <p:nvSpPr>
          <p:cNvPr id="92" name="Google Shape;92;p18"/>
          <p:cNvSpPr txBox="1">
            <a:spLocks noGrp="1"/>
          </p:cNvSpPr>
          <p:nvPr>
            <p:ph type="body" idx="1"/>
          </p:nvPr>
        </p:nvSpPr>
        <p:spPr>
          <a:xfrm>
            <a:off x="415600" y="964233"/>
            <a:ext cx="11360800" cy="5127600"/>
          </a:xfrm>
          <a:prstGeom prst="rect">
            <a:avLst/>
          </a:prstGeom>
        </p:spPr>
        <p:txBody>
          <a:bodyPr spcFirstLastPara="1" vert="horz" wrap="square" lIns="121900" tIns="121900" rIns="121900" bIns="121900" rtlCol="0" anchor="t" anchorCtr="0">
            <a:normAutofit/>
          </a:bodyPr>
          <a:lstStyle/>
          <a:p>
            <a:pPr indent="-474121">
              <a:buSzPts val="2000"/>
            </a:pPr>
            <a:r>
              <a:rPr lang="en" sz="2667">
                <a:solidFill>
                  <a:schemeClr val="dk1"/>
                </a:solidFill>
              </a:rPr>
              <a:t>Time Complexity of this new algorithm : O(n</a:t>
            </a:r>
            <a:r>
              <a:rPr lang="en" sz="2667" baseline="30000">
                <a:solidFill>
                  <a:schemeClr val="dk1"/>
                </a:solidFill>
              </a:rPr>
              <a:t>2</a:t>
            </a:r>
            <a:r>
              <a:rPr lang="en" sz="2667">
                <a:solidFill>
                  <a:schemeClr val="dk1"/>
                </a:solidFill>
              </a:rPr>
              <a:t>)</a:t>
            </a:r>
            <a:endParaRPr sz="2667">
              <a:solidFill>
                <a:schemeClr val="dk1"/>
              </a:solidFill>
            </a:endParaRPr>
          </a:p>
          <a:p>
            <a:pPr lvl="4" indent="-448722">
              <a:buClr>
                <a:schemeClr val="dk1"/>
              </a:buClr>
              <a:buSzPts val="1700"/>
            </a:pPr>
            <a:r>
              <a:rPr lang="en" sz="2267">
                <a:solidFill>
                  <a:schemeClr val="dk1"/>
                </a:solidFill>
              </a:rPr>
              <a:t>TC of insertion sort is O(n</a:t>
            </a:r>
            <a:r>
              <a:rPr lang="en" sz="2267" baseline="30000">
                <a:solidFill>
                  <a:schemeClr val="dk1"/>
                </a:solidFill>
              </a:rPr>
              <a:t>2</a:t>
            </a:r>
            <a:r>
              <a:rPr lang="en" sz="2267">
                <a:solidFill>
                  <a:schemeClr val="dk1"/>
                </a:solidFill>
              </a:rPr>
              <a:t>)</a:t>
            </a:r>
            <a:endParaRPr sz="2267">
              <a:solidFill>
                <a:schemeClr val="dk1"/>
              </a:solidFill>
            </a:endParaRPr>
          </a:p>
          <a:p>
            <a:pPr lvl="4" indent="-448722">
              <a:buClr>
                <a:schemeClr val="dk1"/>
              </a:buClr>
              <a:buSzPts val="1700"/>
            </a:pPr>
            <a:r>
              <a:rPr lang="en" sz="2267">
                <a:solidFill>
                  <a:schemeClr val="dk1"/>
                </a:solidFill>
              </a:rPr>
              <a:t>Similar TC for other sorting algorithm </a:t>
            </a:r>
            <a:endParaRPr sz="2267">
              <a:solidFill>
                <a:schemeClr val="dk1"/>
              </a:solidFill>
            </a:endParaRPr>
          </a:p>
          <a:p>
            <a:pPr marL="0" indent="0">
              <a:spcBef>
                <a:spcPts val="1600"/>
              </a:spcBef>
              <a:buNone/>
            </a:pPr>
            <a:endParaRPr sz="2667">
              <a:solidFill>
                <a:schemeClr val="dk1"/>
              </a:solidFill>
            </a:endParaRPr>
          </a:p>
          <a:p>
            <a:pPr indent="-474121">
              <a:spcBef>
                <a:spcPts val="1600"/>
              </a:spcBef>
              <a:buClr>
                <a:schemeClr val="dk1"/>
              </a:buClr>
              <a:buSzPts val="2000"/>
            </a:pPr>
            <a:r>
              <a:rPr lang="en" sz="2667">
                <a:solidFill>
                  <a:schemeClr val="dk1"/>
                </a:solidFill>
              </a:rPr>
              <a:t>In the average case analysis</a:t>
            </a:r>
            <a:endParaRPr sz="2667">
              <a:solidFill>
                <a:schemeClr val="dk1"/>
              </a:solidFill>
            </a:endParaRPr>
          </a:p>
          <a:p>
            <a:pPr lvl="4" indent="-448722">
              <a:buClr>
                <a:schemeClr val="dk1"/>
              </a:buClr>
              <a:buSzPts val="1700"/>
            </a:pPr>
            <a:r>
              <a:rPr lang="en" sz="2267">
                <a:solidFill>
                  <a:schemeClr val="dk1"/>
                </a:solidFill>
              </a:rPr>
              <a:t>Result derived from n elements</a:t>
            </a:r>
            <a:endParaRPr sz="2267">
              <a:solidFill>
                <a:schemeClr val="dk1"/>
              </a:solidFill>
            </a:endParaRPr>
          </a:p>
          <a:p>
            <a:pPr lvl="4" indent="-448722">
              <a:buClr>
                <a:schemeClr val="dk1"/>
              </a:buClr>
              <a:buSzPts val="1700"/>
            </a:pPr>
            <a:r>
              <a:rPr lang="en" sz="2267">
                <a:solidFill>
                  <a:schemeClr val="dk1"/>
                </a:solidFill>
              </a:rPr>
              <a:t>Depending on how sorted the code is</a:t>
            </a:r>
            <a:endParaRPr sz="2267">
              <a:solidFill>
                <a:schemeClr val="dk1"/>
              </a:solidFill>
            </a:endParaRPr>
          </a:p>
          <a:p>
            <a:pPr lvl="4" indent="-448722">
              <a:buClr>
                <a:schemeClr val="dk1"/>
              </a:buClr>
              <a:buSzPts val="1700"/>
            </a:pPr>
            <a:r>
              <a:rPr lang="en" sz="2267">
                <a:solidFill>
                  <a:schemeClr val="dk1"/>
                </a:solidFill>
              </a:rPr>
              <a:t>The result may vary</a:t>
            </a:r>
            <a:endParaRPr sz="2267">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802B1-6469-BC49-9BF4-FEA98EA579D2}"/>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143FD2C8-0373-B449-B2E1-8C63B217E269}"/>
              </a:ext>
            </a:extLst>
          </p:cNvPr>
          <p:cNvSpPr>
            <a:spLocks noGrp="1"/>
          </p:cNvSpPr>
          <p:nvPr>
            <p:ph type="body" idx="1"/>
          </p:nvPr>
        </p:nvSpPr>
        <p:spPr/>
        <p:txBody>
          <a:bodyPr/>
          <a:lstStyle/>
          <a:p>
            <a:endParaRPr lang="en-US"/>
          </a:p>
        </p:txBody>
      </p:sp>
      <p:pic>
        <p:nvPicPr>
          <p:cNvPr id="4" name="Picture 3">
            <a:extLst>
              <a:ext uri="{FF2B5EF4-FFF2-40B4-BE49-F238E27FC236}">
                <a16:creationId xmlns:a16="http://schemas.microsoft.com/office/drawing/2014/main" id="{DA423B2A-7EDC-FF4A-82FB-0D816FA924D5}"/>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9327733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14264-6AFC-D049-99C3-6123DA6F0B0F}"/>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AD07EC91-94E3-C049-826C-25048074782D}"/>
              </a:ext>
            </a:extLst>
          </p:cNvPr>
          <p:cNvSpPr>
            <a:spLocks noGrp="1"/>
          </p:cNvSpPr>
          <p:nvPr>
            <p:ph type="body" idx="1"/>
          </p:nvPr>
        </p:nvSpPr>
        <p:spPr/>
        <p:txBody>
          <a:bodyPr/>
          <a:lstStyle/>
          <a:p>
            <a:r>
              <a:rPr lang="en-US" dirty="0"/>
              <a:t>There are three main algorithms involved in the </a:t>
            </a:r>
            <a:r>
              <a:rPr lang="en-US" dirty="0" err="1"/>
              <a:t>BiDi</a:t>
            </a:r>
            <a:r>
              <a:rPr lang="en-US" dirty="0"/>
              <a:t> sorting algorithm which are </a:t>
            </a:r>
            <a:r>
              <a:rPr lang="en-US" i="1" dirty="0"/>
              <a:t>sort,</a:t>
            </a:r>
            <a:r>
              <a:rPr lang="en-US" dirty="0"/>
              <a:t> </a:t>
            </a:r>
            <a:r>
              <a:rPr lang="en-US" i="1" dirty="0"/>
              <a:t>sorting, </a:t>
            </a:r>
            <a:r>
              <a:rPr lang="en-US" dirty="0"/>
              <a:t>and </a:t>
            </a:r>
            <a:r>
              <a:rPr lang="en-US" i="1" dirty="0"/>
              <a:t>merge</a:t>
            </a:r>
            <a:endParaRPr lang="en-US" dirty="0"/>
          </a:p>
          <a:p>
            <a:pPr lvl="1"/>
            <a:r>
              <a:rPr lang="en-US" dirty="0"/>
              <a:t>The </a:t>
            </a:r>
            <a:r>
              <a:rPr lang="en-US" i="1" dirty="0"/>
              <a:t>sort </a:t>
            </a:r>
            <a:r>
              <a:rPr lang="en-US" dirty="0"/>
              <a:t>function takes a random element from the list, creates the pivot, splits the list in half based off the pivot, and the sub-arrays are then sent to the </a:t>
            </a:r>
            <a:r>
              <a:rPr lang="en-US" i="1" dirty="0"/>
              <a:t>sorting </a:t>
            </a:r>
            <a:r>
              <a:rPr lang="en-US" dirty="0"/>
              <a:t>function</a:t>
            </a:r>
          </a:p>
          <a:p>
            <a:pPr lvl="1"/>
            <a:r>
              <a:rPr lang="en-US" dirty="0"/>
              <a:t>The </a:t>
            </a:r>
            <a:r>
              <a:rPr lang="en-US" i="1" dirty="0"/>
              <a:t>sorting </a:t>
            </a:r>
            <a:r>
              <a:rPr lang="en-US" dirty="0"/>
              <a:t>function takes two elements, one from the front and one from the rear, compares them, and swap if necessary, resulting in the larger numbers in the back and the smaller numbers in the front. Once half of the array is reached, </a:t>
            </a:r>
            <a:r>
              <a:rPr lang="en-US" i="1" dirty="0"/>
              <a:t>sorting </a:t>
            </a:r>
            <a:r>
              <a:rPr lang="en-US" dirty="0"/>
              <a:t>now takes two elements from the front and rear to compare, sort, and swap </a:t>
            </a:r>
          </a:p>
          <a:p>
            <a:pPr lvl="1"/>
            <a:r>
              <a:rPr lang="en-US" dirty="0"/>
              <a:t>The </a:t>
            </a:r>
            <a:r>
              <a:rPr lang="en-US" i="1" dirty="0"/>
              <a:t>merge </a:t>
            </a:r>
            <a:r>
              <a:rPr lang="en-US" dirty="0"/>
              <a:t>function first copies all the elements from the left array to our final array and append the pivot. Then it appends the right array to our final array, resulting a fully sorted array</a:t>
            </a:r>
          </a:p>
          <a:p>
            <a:endParaRPr lang="en-US" dirty="0"/>
          </a:p>
          <a:p>
            <a:endParaRPr lang="en-US" dirty="0"/>
          </a:p>
        </p:txBody>
      </p:sp>
    </p:spTree>
    <p:extLst>
      <p:ext uri="{BB962C8B-B14F-4D97-AF65-F5344CB8AC3E}">
        <p14:creationId xmlns:p14="http://schemas.microsoft.com/office/powerpoint/2010/main" val="33148496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DD51A-DA49-B543-8B2F-A5AD1960DCB1}"/>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7A7C1A8D-32DC-EB4D-B809-3BB164DFEFF5}"/>
              </a:ext>
            </a:extLst>
          </p:cNvPr>
          <p:cNvSpPr>
            <a:spLocks noGrp="1"/>
          </p:cNvSpPr>
          <p:nvPr>
            <p:ph type="body" idx="1"/>
          </p:nvPr>
        </p:nvSpPr>
        <p:spPr/>
        <p:txBody>
          <a:bodyPr/>
          <a:lstStyle/>
          <a:p>
            <a:r>
              <a:rPr lang="en-US" dirty="0"/>
              <a:t>All algorithms are possible with the help of three main lemmas </a:t>
            </a:r>
            <a:r>
              <a:rPr lang="en-US" i="1" dirty="0"/>
              <a:t>pivot</a:t>
            </a:r>
            <a:r>
              <a:rPr lang="en-US" dirty="0"/>
              <a:t>, </a:t>
            </a:r>
            <a:r>
              <a:rPr lang="en-US" i="1" dirty="0"/>
              <a:t>sorting</a:t>
            </a:r>
            <a:r>
              <a:rPr lang="en-US" dirty="0"/>
              <a:t>, and </a:t>
            </a:r>
            <a:r>
              <a:rPr lang="en-US" i="1" dirty="0"/>
              <a:t>merge </a:t>
            </a:r>
            <a:r>
              <a:rPr lang="en-US" dirty="0"/>
              <a:t>that allows the algorithm to function as directed </a:t>
            </a:r>
          </a:p>
          <a:p>
            <a:pPr lvl="1"/>
            <a:r>
              <a:rPr lang="en-US" dirty="0"/>
              <a:t>Lemma 3.1 states </a:t>
            </a:r>
            <a:r>
              <a:rPr lang="en-US" i="1" dirty="0"/>
              <a:t>the pivot element y can be found using a location l along the array A </a:t>
            </a:r>
            <a:r>
              <a:rPr lang="en-US" dirty="0"/>
              <a:t>which proves that an arbitrary element in the list can be found and used as a pivot</a:t>
            </a:r>
            <a:endParaRPr lang="en-US" i="1" dirty="0"/>
          </a:p>
          <a:p>
            <a:pPr lvl="1"/>
            <a:r>
              <a:rPr lang="en-US" dirty="0"/>
              <a:t>Lemma 3.2 states </a:t>
            </a:r>
            <a:r>
              <a:rPr lang="en-US" i="1" dirty="0"/>
              <a:t>the Unsorted Array UA exists and therefore can be </a:t>
            </a:r>
            <a:r>
              <a:rPr lang="en-US" i="1" dirty="0" err="1"/>
              <a:t>redordered</a:t>
            </a:r>
            <a:r>
              <a:rPr lang="en-US" i="1" dirty="0"/>
              <a:t> bi-directionally to form a Sorted Array SA </a:t>
            </a:r>
            <a:r>
              <a:rPr lang="en-US" dirty="0"/>
              <a:t>which proves that any unsorted array can be sorted using bi-direction</a:t>
            </a:r>
            <a:endParaRPr lang="en-US" i="1" dirty="0"/>
          </a:p>
          <a:p>
            <a:pPr lvl="1"/>
            <a:r>
              <a:rPr lang="en-US" dirty="0"/>
              <a:t>Lemma 3.3 states </a:t>
            </a:r>
            <a:r>
              <a:rPr lang="en-US" i="1" dirty="0"/>
              <a:t>the existence of two separate arrays LA and RA means they can be merged into a singular array SA </a:t>
            </a:r>
            <a:r>
              <a:rPr lang="en-US" dirty="0"/>
              <a:t>which proves that two arrays may merge into a singular array</a:t>
            </a:r>
          </a:p>
        </p:txBody>
      </p:sp>
    </p:spTree>
    <p:extLst>
      <p:ext uri="{BB962C8B-B14F-4D97-AF65-F5344CB8AC3E}">
        <p14:creationId xmlns:p14="http://schemas.microsoft.com/office/powerpoint/2010/main" val="34832128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4182B-CD23-3B47-8486-46C49CAEE28D}"/>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374893BD-6627-464C-A420-4FB72C1CFD2E}"/>
              </a:ext>
            </a:extLst>
          </p:cNvPr>
          <p:cNvSpPr>
            <a:spLocks noGrp="1"/>
          </p:cNvSpPr>
          <p:nvPr>
            <p:ph type="body" idx="1"/>
          </p:nvPr>
        </p:nvSpPr>
        <p:spPr/>
        <p:txBody>
          <a:bodyPr/>
          <a:lstStyle/>
          <a:p>
            <a:r>
              <a:rPr lang="en-US" dirty="0"/>
              <a:t>When executed, it has proved to work faster and take a smaller number of swaps/steps compared to other sorting algorithms</a:t>
            </a:r>
          </a:p>
          <a:p>
            <a:pPr lvl="1"/>
            <a:r>
              <a:rPr lang="en-US" dirty="0"/>
              <a:t>For example: In a data set of n = 200, insertion sort required 10114 swaps/steps to sort the set and the </a:t>
            </a:r>
            <a:r>
              <a:rPr lang="en-US" dirty="0" err="1"/>
              <a:t>BiDi</a:t>
            </a:r>
            <a:r>
              <a:rPr lang="en-US" dirty="0"/>
              <a:t> sorting algorithm required 6195 swaps/steps, resulting in approximately a 44% swaps/steps difference compared to insertion sort </a:t>
            </a:r>
          </a:p>
          <a:p>
            <a:pPr lvl="1"/>
            <a:r>
              <a:rPr lang="en-US" dirty="0"/>
              <a:t>Similar results were seen in the other 3 cases where n = 10, 50, and 100, respectively</a:t>
            </a:r>
          </a:p>
          <a:p>
            <a:r>
              <a:rPr lang="en-US" dirty="0"/>
              <a:t>From the results and analysis, </a:t>
            </a:r>
            <a:r>
              <a:rPr lang="en-US" dirty="0" err="1"/>
              <a:t>BiDi</a:t>
            </a:r>
            <a:r>
              <a:rPr lang="en-US" dirty="0"/>
              <a:t> sort algorithm has also been proven to be more efficient than Bubble Sort, Selection Sort, Insertion Sort, and its predecessor, EEBS (End-to-End Bi-directional Sort)</a:t>
            </a:r>
          </a:p>
          <a:p>
            <a:r>
              <a:rPr lang="en-US" dirty="0"/>
              <a:t>With a time complexity of O(n</a:t>
            </a:r>
            <a:r>
              <a:rPr lang="en-US" baseline="30000" dirty="0"/>
              <a:t>2</a:t>
            </a:r>
            <a:r>
              <a:rPr lang="en-US" dirty="0"/>
              <a:t>),  although it does not differ with existing sorting algorithms,  </a:t>
            </a:r>
            <a:r>
              <a:rPr lang="en-US" dirty="0" err="1"/>
              <a:t>BiDi</a:t>
            </a:r>
            <a:r>
              <a:rPr lang="en-US" dirty="0"/>
              <a:t> sorting algorithm has fewer swaps and comparisons between entries in datasets</a:t>
            </a:r>
          </a:p>
          <a:p>
            <a:r>
              <a:rPr lang="en-US" dirty="0"/>
              <a:t>For future work, optimization may be implemented to reduce the time complexity from O(n</a:t>
            </a:r>
            <a:r>
              <a:rPr lang="en-US" baseline="30000" dirty="0"/>
              <a:t>2</a:t>
            </a:r>
            <a:r>
              <a:rPr lang="en-US" dirty="0"/>
              <a:t>) </a:t>
            </a:r>
          </a:p>
          <a:p>
            <a:endParaRPr lang="en-US" dirty="0"/>
          </a:p>
        </p:txBody>
      </p:sp>
    </p:spTree>
    <p:extLst>
      <p:ext uri="{BB962C8B-B14F-4D97-AF65-F5344CB8AC3E}">
        <p14:creationId xmlns:p14="http://schemas.microsoft.com/office/powerpoint/2010/main" val="11606366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6F564-1D06-084B-B931-1215D2EB2F7E}"/>
              </a:ext>
            </a:extLst>
          </p:cNvPr>
          <p:cNvSpPr>
            <a:spLocks noGrp="1"/>
          </p:cNvSpPr>
          <p:nvPr>
            <p:ph type="title"/>
          </p:nvPr>
        </p:nvSpPr>
        <p:spPr/>
        <p:txBody>
          <a:bodyPr/>
          <a:lstStyle/>
          <a:p>
            <a:r>
              <a:rPr lang="en-US" dirty="0"/>
              <a:t>acknowledgement</a:t>
            </a:r>
          </a:p>
        </p:txBody>
      </p:sp>
      <p:sp>
        <p:nvSpPr>
          <p:cNvPr id="3" name="Text Placeholder 2">
            <a:extLst>
              <a:ext uri="{FF2B5EF4-FFF2-40B4-BE49-F238E27FC236}">
                <a16:creationId xmlns:a16="http://schemas.microsoft.com/office/drawing/2014/main" id="{72198759-41AA-0D42-9E32-726561F2A9F1}"/>
              </a:ext>
            </a:extLst>
          </p:cNvPr>
          <p:cNvSpPr>
            <a:spLocks noGrp="1"/>
          </p:cNvSpPr>
          <p:nvPr>
            <p:ph type="body" idx="1"/>
          </p:nvPr>
        </p:nvSpPr>
        <p:spPr/>
        <p:txBody>
          <a:bodyPr/>
          <a:lstStyle/>
          <a:p>
            <a:pPr marL="152396" indent="0">
              <a:buNone/>
            </a:pPr>
            <a:r>
              <a:rPr lang="en-US" dirty="0"/>
              <a:t>	The work was performed as a research project for a course at the California State University, Fresno. The authors would like to give a special appreciation to Matin </a:t>
            </a:r>
            <a:r>
              <a:rPr lang="en-US" dirty="0" err="1"/>
              <a:t>Pirouz</a:t>
            </a:r>
            <a:r>
              <a:rPr lang="en-US" dirty="0"/>
              <a:t> for her constant support and guidance during the tenure of this research. She helped us to understand the former research and make this successful. </a:t>
            </a:r>
          </a:p>
        </p:txBody>
      </p:sp>
    </p:spTree>
    <p:extLst>
      <p:ext uri="{BB962C8B-B14F-4D97-AF65-F5344CB8AC3E}">
        <p14:creationId xmlns:p14="http://schemas.microsoft.com/office/powerpoint/2010/main" val="1034793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12866-2A28-5041-9B46-0D10E3018D8E}"/>
              </a:ext>
            </a:extLst>
          </p:cNvPr>
          <p:cNvSpPr>
            <a:spLocks noGrp="1"/>
          </p:cNvSpPr>
          <p:nvPr>
            <p:ph type="title"/>
          </p:nvPr>
        </p:nvSpPr>
        <p:spPr>
          <a:xfrm>
            <a:off x="609600" y="557784"/>
            <a:ext cx="4400550" cy="3414141"/>
          </a:xfrm>
        </p:spPr>
        <p:txBody>
          <a:bodyPr anchor="t">
            <a:normAutofit/>
          </a:bodyPr>
          <a:lstStyle/>
          <a:p>
            <a:r>
              <a:rPr lang="en-US" dirty="0"/>
              <a:t>Motivation and Problem Statement</a:t>
            </a:r>
          </a:p>
        </p:txBody>
      </p:sp>
      <p:sp>
        <p:nvSpPr>
          <p:cNvPr id="15" name="Content Placeholder 2">
            <a:extLst>
              <a:ext uri="{FF2B5EF4-FFF2-40B4-BE49-F238E27FC236}">
                <a16:creationId xmlns:a16="http://schemas.microsoft.com/office/drawing/2014/main" id="{32E0CBDE-F0EA-1044-93A6-B9036AD1622C}"/>
              </a:ext>
            </a:extLst>
          </p:cNvPr>
          <p:cNvSpPr>
            <a:spLocks noGrp="1"/>
          </p:cNvSpPr>
          <p:nvPr>
            <p:ph idx="1"/>
          </p:nvPr>
        </p:nvSpPr>
        <p:spPr>
          <a:xfrm>
            <a:off x="4612152" y="2264854"/>
            <a:ext cx="5924550" cy="3414141"/>
          </a:xfrm>
        </p:spPr>
        <p:txBody>
          <a:bodyPr anchor="t">
            <a:normAutofit/>
          </a:bodyPr>
          <a:lstStyle/>
          <a:p>
            <a:pPr>
              <a:lnSpc>
                <a:spcPct val="100000"/>
              </a:lnSpc>
            </a:pPr>
            <a:r>
              <a:rPr lang="en-US" sz="1400" dirty="0"/>
              <a:t>Sorting a given set of numbers</a:t>
            </a:r>
          </a:p>
          <a:p>
            <a:pPr>
              <a:lnSpc>
                <a:spcPct val="100000"/>
              </a:lnSpc>
            </a:pPr>
            <a:r>
              <a:rPr lang="en-US" sz="1400" dirty="0"/>
              <a:t>For this problem, we have several ways to sort in ascending order as below:-</a:t>
            </a:r>
          </a:p>
          <a:p>
            <a:pPr marL="800100" lvl="1" indent="-342900">
              <a:lnSpc>
                <a:spcPct val="100000"/>
              </a:lnSpc>
            </a:pPr>
            <a:r>
              <a:rPr lang="en-US" sz="1200" dirty="0"/>
              <a:t>Insertion Sort</a:t>
            </a:r>
          </a:p>
          <a:p>
            <a:pPr marL="800100" lvl="1" indent="-342900">
              <a:lnSpc>
                <a:spcPct val="100000"/>
              </a:lnSpc>
            </a:pPr>
            <a:r>
              <a:rPr lang="en-US" sz="1200" dirty="0"/>
              <a:t>Bubble Sort</a:t>
            </a:r>
          </a:p>
          <a:p>
            <a:pPr marL="800100" lvl="1" indent="-342900">
              <a:lnSpc>
                <a:spcPct val="100000"/>
              </a:lnSpc>
            </a:pPr>
            <a:r>
              <a:rPr lang="en-US" sz="1200" dirty="0"/>
              <a:t>Selection Sort</a:t>
            </a:r>
          </a:p>
          <a:p>
            <a:pPr>
              <a:lnSpc>
                <a:spcPct val="100000"/>
              </a:lnSpc>
            </a:pPr>
            <a:r>
              <a:rPr lang="en-US" sz="1400" dirty="0"/>
              <a:t>But which one is the best out of them, it can be found out using time and space complexity.</a:t>
            </a:r>
          </a:p>
          <a:p>
            <a:pPr>
              <a:lnSpc>
                <a:spcPct val="100000"/>
              </a:lnSpc>
            </a:pPr>
            <a:r>
              <a:rPr lang="en-US" sz="1400" dirty="0"/>
              <a:t>Based on the logic of these algorithm’s, we can build up a new one with better results.</a:t>
            </a:r>
          </a:p>
        </p:txBody>
      </p:sp>
      <p:pic>
        <p:nvPicPr>
          <p:cNvPr id="6" name="Picture 5" descr="Text&#10;&#10;Description automatically generated with medium confidence">
            <a:extLst>
              <a:ext uri="{FF2B5EF4-FFF2-40B4-BE49-F238E27FC236}">
                <a16:creationId xmlns:a16="http://schemas.microsoft.com/office/drawing/2014/main" id="{7F7AFA2C-BD03-5943-8397-0A63114976E1}"/>
              </a:ext>
            </a:extLst>
          </p:cNvPr>
          <p:cNvPicPr>
            <a:picLocks noChangeAspect="1"/>
          </p:cNvPicPr>
          <p:nvPr/>
        </p:nvPicPr>
        <p:blipFill>
          <a:blip r:embed="rId2"/>
          <a:stretch>
            <a:fillRect/>
          </a:stretch>
        </p:blipFill>
        <p:spPr>
          <a:xfrm>
            <a:off x="571500" y="2790825"/>
            <a:ext cx="3175000" cy="1905000"/>
          </a:xfrm>
          <a:prstGeom prst="rect">
            <a:avLst/>
          </a:prstGeom>
        </p:spPr>
      </p:pic>
    </p:spTree>
    <p:extLst>
      <p:ext uri="{BB962C8B-B14F-4D97-AF65-F5344CB8AC3E}">
        <p14:creationId xmlns:p14="http://schemas.microsoft.com/office/powerpoint/2010/main" val="3177587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F8A1F-2A5C-0F46-A643-25B3FE56EA74}"/>
              </a:ext>
            </a:extLst>
          </p:cNvPr>
          <p:cNvSpPr>
            <a:spLocks noGrp="1"/>
          </p:cNvSpPr>
          <p:nvPr>
            <p:ph type="title"/>
          </p:nvPr>
        </p:nvSpPr>
        <p:spPr>
          <a:xfrm>
            <a:off x="609600" y="552782"/>
            <a:ext cx="10387054" cy="1625875"/>
          </a:xfrm>
        </p:spPr>
        <p:txBody>
          <a:bodyPr>
            <a:normAutofit/>
          </a:bodyPr>
          <a:lstStyle/>
          <a:p>
            <a:r>
              <a:rPr lang="en-US" dirty="0"/>
              <a:t>Proposed Method</a:t>
            </a:r>
          </a:p>
        </p:txBody>
      </p:sp>
      <p:sp>
        <p:nvSpPr>
          <p:cNvPr id="29" name="Content Placeholder 21">
            <a:extLst>
              <a:ext uri="{FF2B5EF4-FFF2-40B4-BE49-F238E27FC236}">
                <a16:creationId xmlns:a16="http://schemas.microsoft.com/office/drawing/2014/main" id="{F7EDFA85-099C-47C0-A718-C2AE41FD3694}"/>
              </a:ext>
            </a:extLst>
          </p:cNvPr>
          <p:cNvSpPr>
            <a:spLocks noGrp="1"/>
          </p:cNvSpPr>
          <p:nvPr>
            <p:ph idx="1"/>
          </p:nvPr>
        </p:nvSpPr>
        <p:spPr>
          <a:xfrm>
            <a:off x="4540195" y="2695491"/>
            <a:ext cx="6456458" cy="3524334"/>
          </a:xfrm>
        </p:spPr>
        <p:txBody>
          <a:bodyPr anchor="t">
            <a:normAutofit/>
          </a:bodyPr>
          <a:lstStyle/>
          <a:p>
            <a:r>
              <a:rPr lang="en-US" dirty="0"/>
              <a:t>Quick Sort</a:t>
            </a:r>
          </a:p>
          <a:p>
            <a:pPr marL="342900" indent="-342900">
              <a:buFont typeface="Arial" panose="020B0604020202020204" pitchFamily="34" charset="0"/>
              <a:buChar char="•"/>
            </a:pPr>
            <a:r>
              <a:rPr lang="en-US" dirty="0"/>
              <a:t>Divide and Conquer Algorithm</a:t>
            </a:r>
          </a:p>
          <a:p>
            <a:pPr marL="342900" indent="-342900">
              <a:buFont typeface="Arial" panose="020B0604020202020204" pitchFamily="34" charset="0"/>
              <a:buChar char="•"/>
            </a:pPr>
            <a:r>
              <a:rPr lang="en-US" dirty="0"/>
              <a:t>In-place sorting, no extra space required</a:t>
            </a:r>
          </a:p>
          <a:p>
            <a:pPr marL="342900" indent="-342900">
              <a:buFont typeface="Arial" panose="020B0604020202020204" pitchFamily="34" charset="0"/>
              <a:buChar char="•"/>
            </a:pPr>
            <a:r>
              <a:rPr lang="en-US" dirty="0"/>
              <a:t>Worst case is O(n</a:t>
            </a:r>
            <a:r>
              <a:rPr lang="en-US" baseline="30000" dirty="0"/>
              <a:t>2</a:t>
            </a:r>
            <a:r>
              <a:rPr lang="en-US" dirty="0"/>
              <a:t>)</a:t>
            </a:r>
          </a:p>
          <a:p>
            <a:pPr marL="342900" indent="-342900">
              <a:buFont typeface="Arial" panose="020B0604020202020204" pitchFamily="34" charset="0"/>
              <a:buChar char="•"/>
            </a:pPr>
            <a:r>
              <a:rPr lang="en-US" dirty="0"/>
              <a:t>Best case is O(n log n)</a:t>
            </a:r>
          </a:p>
          <a:p>
            <a:pPr marL="342900" indent="-342900">
              <a:buFont typeface="Arial" panose="020B0604020202020204" pitchFamily="34" charset="0"/>
              <a:buChar char="•"/>
            </a:pPr>
            <a:r>
              <a:rPr lang="en-US" dirty="0"/>
              <a:t>Average case is O(n log n)</a:t>
            </a:r>
          </a:p>
          <a:p>
            <a:endParaRPr lang="en-US" dirty="0"/>
          </a:p>
        </p:txBody>
      </p:sp>
      <p:pic>
        <p:nvPicPr>
          <p:cNvPr id="5" name="Content Placeholder 4" descr="Graphical user interface, text, application&#10;&#10;Description automatically generated">
            <a:extLst>
              <a:ext uri="{FF2B5EF4-FFF2-40B4-BE49-F238E27FC236}">
                <a16:creationId xmlns:a16="http://schemas.microsoft.com/office/drawing/2014/main" id="{90A37EA7-22BC-B843-ACBC-F91CEA378E37}"/>
              </a:ext>
            </a:extLst>
          </p:cNvPr>
          <p:cNvPicPr>
            <a:picLocks noChangeAspect="1"/>
          </p:cNvPicPr>
          <p:nvPr/>
        </p:nvPicPr>
        <p:blipFill>
          <a:blip r:embed="rId2"/>
          <a:stretch>
            <a:fillRect/>
          </a:stretch>
        </p:blipFill>
        <p:spPr>
          <a:xfrm>
            <a:off x="716456" y="2926209"/>
            <a:ext cx="3322144" cy="1881214"/>
          </a:xfrm>
          <a:prstGeom prst="rect">
            <a:avLst/>
          </a:prstGeom>
        </p:spPr>
      </p:pic>
    </p:spTree>
    <p:extLst>
      <p:ext uri="{BB962C8B-B14F-4D97-AF65-F5344CB8AC3E}">
        <p14:creationId xmlns:p14="http://schemas.microsoft.com/office/powerpoint/2010/main" val="1479273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F8A1F-2A5C-0F46-A643-25B3FE56EA74}"/>
              </a:ext>
            </a:extLst>
          </p:cNvPr>
          <p:cNvSpPr>
            <a:spLocks noGrp="1"/>
          </p:cNvSpPr>
          <p:nvPr>
            <p:ph type="title"/>
          </p:nvPr>
        </p:nvSpPr>
        <p:spPr>
          <a:xfrm>
            <a:off x="609600" y="810563"/>
            <a:ext cx="4618072" cy="1782986"/>
          </a:xfrm>
        </p:spPr>
        <p:txBody>
          <a:bodyPr anchor="t">
            <a:normAutofit/>
          </a:bodyPr>
          <a:lstStyle/>
          <a:p>
            <a:r>
              <a:rPr lang="en-US" dirty="0"/>
              <a:t>Proposed Method </a:t>
            </a:r>
            <a:r>
              <a:rPr lang="en-US"/>
              <a:t>cont.</a:t>
            </a:r>
            <a:endParaRPr lang="en-US" dirty="0"/>
          </a:p>
        </p:txBody>
      </p:sp>
      <p:sp>
        <p:nvSpPr>
          <p:cNvPr id="29" name="Content Placeholder 21">
            <a:extLst>
              <a:ext uri="{FF2B5EF4-FFF2-40B4-BE49-F238E27FC236}">
                <a16:creationId xmlns:a16="http://schemas.microsoft.com/office/drawing/2014/main" id="{F7EDFA85-099C-47C0-A718-C2AE41FD3694}"/>
              </a:ext>
            </a:extLst>
          </p:cNvPr>
          <p:cNvSpPr>
            <a:spLocks noGrp="1"/>
          </p:cNvSpPr>
          <p:nvPr>
            <p:ph idx="1"/>
          </p:nvPr>
        </p:nvSpPr>
        <p:spPr>
          <a:xfrm>
            <a:off x="6214001" y="2775228"/>
            <a:ext cx="4349198" cy="2818903"/>
          </a:xfrm>
        </p:spPr>
        <p:txBody>
          <a:bodyPr>
            <a:normAutofit/>
          </a:bodyPr>
          <a:lstStyle/>
          <a:p>
            <a:r>
              <a:rPr lang="en-US" dirty="0"/>
              <a:t>EEBS (End-to-End Bi-directional Sort)</a:t>
            </a:r>
          </a:p>
          <a:p>
            <a:pPr marL="342900" indent="-342900">
              <a:buFont typeface="Arial" panose="020B0604020202020204" pitchFamily="34" charset="0"/>
              <a:buChar char="•"/>
            </a:pPr>
            <a:r>
              <a:rPr lang="en-US" dirty="0"/>
              <a:t>Divide and Conquer Algorithm</a:t>
            </a:r>
          </a:p>
          <a:p>
            <a:pPr marL="342900" indent="-342900">
              <a:buFont typeface="Arial" panose="020B0604020202020204" pitchFamily="34" charset="0"/>
              <a:buChar char="•"/>
            </a:pPr>
            <a:r>
              <a:rPr lang="en-US" dirty="0"/>
              <a:t>In-place sorting, no extra space required</a:t>
            </a:r>
          </a:p>
          <a:p>
            <a:pPr marL="342900" indent="-342900">
              <a:buFont typeface="Arial" panose="020B0604020202020204" pitchFamily="34" charset="0"/>
              <a:buChar char="•"/>
            </a:pPr>
            <a:r>
              <a:rPr lang="en-US" dirty="0"/>
              <a:t>Number of swaps to sort list is reduced</a:t>
            </a:r>
          </a:p>
        </p:txBody>
      </p:sp>
      <p:pic>
        <p:nvPicPr>
          <p:cNvPr id="4" name="Picture 3" descr="A picture containing graphical user interface&#10;&#10;Description automatically generated">
            <a:extLst>
              <a:ext uri="{FF2B5EF4-FFF2-40B4-BE49-F238E27FC236}">
                <a16:creationId xmlns:a16="http://schemas.microsoft.com/office/drawing/2014/main" id="{A62FF37C-3F05-DB44-9C08-61D3B2C4850E}"/>
              </a:ext>
            </a:extLst>
          </p:cNvPr>
          <p:cNvPicPr>
            <a:picLocks noChangeAspect="1"/>
          </p:cNvPicPr>
          <p:nvPr/>
        </p:nvPicPr>
        <p:blipFill>
          <a:blip r:embed="rId2"/>
          <a:stretch>
            <a:fillRect/>
          </a:stretch>
        </p:blipFill>
        <p:spPr>
          <a:xfrm>
            <a:off x="609601" y="3429000"/>
            <a:ext cx="5368400" cy="1100522"/>
          </a:xfrm>
          <a:prstGeom prst="rect">
            <a:avLst/>
          </a:prstGeom>
        </p:spPr>
      </p:pic>
    </p:spTree>
    <p:extLst>
      <p:ext uri="{BB962C8B-B14F-4D97-AF65-F5344CB8AC3E}">
        <p14:creationId xmlns:p14="http://schemas.microsoft.com/office/powerpoint/2010/main" val="2783891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66" name="Picture 65">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8" name="Straight Connector 67">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271D00F5-CFDA-45E3-8EA1-A9A576EC4A3E}"/>
              </a:ext>
            </a:extLst>
          </p:cNvPr>
          <p:cNvSpPr>
            <a:spLocks noGrp="1"/>
          </p:cNvSpPr>
          <p:nvPr>
            <p:ph type="ctrTitle"/>
          </p:nvPr>
        </p:nvSpPr>
        <p:spPr>
          <a:xfrm>
            <a:off x="1451579" y="804519"/>
            <a:ext cx="9603275" cy="1049235"/>
          </a:xfrm>
        </p:spPr>
        <p:txBody>
          <a:bodyPr vert="horz" lIns="91440" tIns="45720" rIns="91440" bIns="45720" rtlCol="0" anchor="t">
            <a:normAutofit/>
          </a:bodyPr>
          <a:lstStyle/>
          <a:p>
            <a:r>
              <a:rPr lang="en-US" sz="3200" b="0" i="0" kern="1200" cap="all" dirty="0">
                <a:solidFill>
                  <a:schemeClr val="tx1"/>
                </a:solidFill>
                <a:effectLst/>
                <a:latin typeface="+mj-lt"/>
                <a:ea typeface="+mj-ea"/>
                <a:cs typeface="+mj-cs"/>
              </a:rPr>
              <a:t>Related work - method</a:t>
            </a:r>
          </a:p>
        </p:txBody>
      </p:sp>
      <p:sp>
        <p:nvSpPr>
          <p:cNvPr id="3" name="Subtitle 2">
            <a:extLst>
              <a:ext uri="{FF2B5EF4-FFF2-40B4-BE49-F238E27FC236}">
                <a16:creationId xmlns:a16="http://schemas.microsoft.com/office/drawing/2014/main" id="{85177E3F-49DF-4193-A212-CF84CE45E265}"/>
              </a:ext>
            </a:extLst>
          </p:cNvPr>
          <p:cNvSpPr>
            <a:spLocks noGrp="1"/>
          </p:cNvSpPr>
          <p:nvPr>
            <p:ph type="subTitle" idx="1"/>
          </p:nvPr>
        </p:nvSpPr>
        <p:spPr>
          <a:xfrm>
            <a:off x="1451579" y="2015732"/>
            <a:ext cx="9603275" cy="3450613"/>
          </a:xfrm>
        </p:spPr>
        <p:txBody>
          <a:bodyPr vert="horz" lIns="91440" tIns="45720" rIns="91440" bIns="45720" rtlCol="0" anchor="t">
            <a:normAutofit/>
          </a:bodyPr>
          <a:lstStyle/>
          <a:p>
            <a:pPr marL="285750" indent="-228600">
              <a:lnSpc>
                <a:spcPct val="110000"/>
              </a:lnSpc>
              <a:buFont typeface="Arial" panose="020B0604020202020204" pitchFamily="34" charset="0"/>
              <a:buChar char="•"/>
            </a:pPr>
            <a:r>
              <a:rPr lang="en-US" sz="1500" dirty="0"/>
              <a:t>Combining bidirectional sort with two auxiliary approaches helps to decrease number of sorting cycles as compared to the traditional unidirectional architectures.</a:t>
            </a:r>
          </a:p>
          <a:p>
            <a:pPr marL="285750" indent="-228600">
              <a:lnSpc>
                <a:spcPct val="110000"/>
              </a:lnSpc>
              <a:buFont typeface="Arial" panose="020B0604020202020204" pitchFamily="34" charset="0"/>
              <a:buChar char="•"/>
            </a:pPr>
            <a:r>
              <a:rPr lang="en-US" sz="1500" dirty="0"/>
              <a:t>A low-complex preprocessing method working on traditional methods by dividing the primary arrays into sub-arrays, using a mean-based approach, which can be used in parallel for multi-core structures.</a:t>
            </a:r>
          </a:p>
          <a:p>
            <a:pPr marL="285750" indent="-228600">
              <a:lnSpc>
                <a:spcPct val="110000"/>
              </a:lnSpc>
              <a:buFont typeface="Arial" panose="020B0604020202020204" pitchFamily="34" charset="0"/>
              <a:buChar char="•"/>
            </a:pPr>
            <a:r>
              <a:rPr lang="en-US" sz="1500" dirty="0"/>
              <a:t>To find the smallest element, compare with other elements and move it to the top of the array. Repeat for the rest of the elements, thereby sorting much faster than other comparing-based algorithms.</a:t>
            </a:r>
          </a:p>
          <a:p>
            <a:pPr marL="285750" indent="-228600">
              <a:lnSpc>
                <a:spcPct val="110000"/>
              </a:lnSpc>
              <a:buFont typeface="Arial" panose="020B0604020202020204" pitchFamily="34" charset="0"/>
              <a:buChar char="•"/>
            </a:pPr>
            <a:r>
              <a:rPr lang="en-US" sz="1500" dirty="0"/>
              <a:t>A mean-based sorting algorithm is used by making the quasi- sorted subarray. It sorts data and checks regularly for other sorted data.</a:t>
            </a:r>
          </a:p>
        </p:txBody>
      </p:sp>
    </p:spTree>
    <p:extLst>
      <p:ext uri="{BB962C8B-B14F-4D97-AF65-F5344CB8AC3E}">
        <p14:creationId xmlns:p14="http://schemas.microsoft.com/office/powerpoint/2010/main" val="179670242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51" name="Picture 50">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3" name="Straight Connector 52">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57" name="Rectangle 56">
            <a:extLst>
              <a:ext uri="{FF2B5EF4-FFF2-40B4-BE49-F238E27FC236}">
                <a16:creationId xmlns:a16="http://schemas.microsoft.com/office/drawing/2014/main" id="{54F891EB-ED45-44C3-95D6-FFB2EC07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2EA385B8-7C85-4CE0-AE3A-00EB627B3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271D00F5-CFDA-45E3-8EA1-A9A576EC4A3E}"/>
              </a:ext>
            </a:extLst>
          </p:cNvPr>
          <p:cNvSpPr>
            <a:spLocks noGrp="1"/>
          </p:cNvSpPr>
          <p:nvPr>
            <p:ph type="ctrTitle"/>
          </p:nvPr>
        </p:nvSpPr>
        <p:spPr>
          <a:xfrm>
            <a:off x="812205" y="804519"/>
            <a:ext cx="3241820" cy="4431360"/>
          </a:xfrm>
        </p:spPr>
        <p:txBody>
          <a:bodyPr vert="horz" lIns="91440" tIns="45720" rIns="91440" bIns="45720" rtlCol="0" anchor="ctr">
            <a:normAutofit/>
          </a:bodyPr>
          <a:lstStyle/>
          <a:p>
            <a:r>
              <a:rPr lang="en-US" sz="3200" b="0" i="0" kern="1200" cap="all" dirty="0">
                <a:solidFill>
                  <a:schemeClr val="tx1"/>
                </a:solidFill>
                <a:effectLst/>
                <a:latin typeface="+mj-lt"/>
                <a:ea typeface="+mj-ea"/>
                <a:cs typeface="+mj-cs"/>
              </a:rPr>
              <a:t>Related Work - Novelty</a:t>
            </a:r>
          </a:p>
        </p:txBody>
      </p:sp>
      <p:cxnSp>
        <p:nvCxnSpPr>
          <p:cNvPr id="61" name="Straight Connector 60">
            <a:extLst>
              <a:ext uri="{FF2B5EF4-FFF2-40B4-BE49-F238E27FC236}">
                <a16:creationId xmlns:a16="http://schemas.microsoft.com/office/drawing/2014/main" id="{19AF263B-E208-40DF-A182-5193478DC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45156" y="890353"/>
            <a:ext cx="0" cy="457200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85177E3F-49DF-4193-A212-CF84CE45E265}"/>
              </a:ext>
            </a:extLst>
          </p:cNvPr>
          <p:cNvSpPr>
            <a:spLocks noGrp="1"/>
          </p:cNvSpPr>
          <p:nvPr>
            <p:ph type="subTitle" idx="1"/>
          </p:nvPr>
        </p:nvSpPr>
        <p:spPr>
          <a:xfrm>
            <a:off x="4637863" y="804520"/>
            <a:ext cx="6102559" cy="4431359"/>
          </a:xfrm>
        </p:spPr>
        <p:txBody>
          <a:bodyPr vert="horz" lIns="91440" tIns="45720" rIns="91440" bIns="45720" rtlCol="0" anchor="ctr">
            <a:normAutofit/>
          </a:bodyPr>
          <a:lstStyle/>
          <a:p>
            <a:pPr marL="285750" indent="-228600">
              <a:lnSpc>
                <a:spcPct val="110000"/>
              </a:lnSpc>
              <a:buFont typeface="Arial" panose="020B0604020202020204" pitchFamily="34" charset="0"/>
              <a:buChar char="•"/>
            </a:pPr>
            <a:r>
              <a:rPr lang="en-US" sz="1300"/>
              <a:t>To reduce the sorting cycles and for tasks to be done simultaneously in low and high parts of the architecture, a hardware-based bidirectional sorting algorithm is used and is done by combining it with Boundary Finding and Queue storing.</a:t>
            </a:r>
          </a:p>
          <a:p>
            <a:pPr marL="285750" indent="-228600">
              <a:lnSpc>
                <a:spcPct val="110000"/>
              </a:lnSpc>
              <a:buFont typeface="Arial" panose="020B0604020202020204" pitchFamily="34" charset="0"/>
              <a:buChar char="•"/>
            </a:pPr>
            <a:r>
              <a:rPr lang="en-US" sz="1300"/>
              <a:t>A new and unique method for low-complex preprocessing that enables data sorting algorithms to be more efficient for large and medium data sets in serial and parallel realization as compared to the previously used algorithm.</a:t>
            </a:r>
          </a:p>
          <a:p>
            <a:pPr marL="285750" indent="-228600">
              <a:lnSpc>
                <a:spcPct val="110000"/>
              </a:lnSpc>
              <a:buFont typeface="Arial" panose="020B0604020202020204" pitchFamily="34" charset="0"/>
              <a:buChar char="•"/>
            </a:pPr>
            <a:r>
              <a:rPr lang="en-US" sz="1300"/>
              <a:t>New algorithm was proposed, which is faster in run time at different array sizes when compared to other ones. It has also shown nearly equal performance when compared to the insertion sort algorithm.</a:t>
            </a:r>
          </a:p>
          <a:p>
            <a:pPr marL="285750" indent="-228600">
              <a:lnSpc>
                <a:spcPct val="110000"/>
              </a:lnSpc>
              <a:buFont typeface="Arial" panose="020B0604020202020204" pitchFamily="34" charset="0"/>
              <a:buChar char="•"/>
            </a:pPr>
            <a:r>
              <a:rPr lang="en-US" sz="1300"/>
              <a:t>New algorithm was proposed, which achieves the same quasi sorted algorithm that helps an array get a sorted subarray with the same and approximate the same length independently.</a:t>
            </a:r>
          </a:p>
          <a:p>
            <a:pPr marL="285750" indent="-228600">
              <a:lnSpc>
                <a:spcPct val="110000"/>
              </a:lnSpc>
              <a:buFont typeface="Arial" panose="020B0604020202020204" pitchFamily="34" charset="0"/>
              <a:buChar char="•"/>
            </a:pPr>
            <a:endParaRPr lang="en-US" sz="1300"/>
          </a:p>
        </p:txBody>
      </p:sp>
      <p:pic>
        <p:nvPicPr>
          <p:cNvPr id="63" name="Picture 62">
            <a:extLst>
              <a:ext uri="{FF2B5EF4-FFF2-40B4-BE49-F238E27FC236}">
                <a16:creationId xmlns:a16="http://schemas.microsoft.com/office/drawing/2014/main" id="{DCC0100C-A457-45B1-8A8B-8740F43EC15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Tree>
    <p:extLst>
      <p:ext uri="{BB962C8B-B14F-4D97-AF65-F5344CB8AC3E}">
        <p14:creationId xmlns:p14="http://schemas.microsoft.com/office/powerpoint/2010/main" val="3350436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7" name="Rectangle 30">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48" name="Picture 32">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9" name="Straight Connector 34">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36">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51" name="Rectangle 38">
            <a:extLst>
              <a:ext uri="{FF2B5EF4-FFF2-40B4-BE49-F238E27FC236}">
                <a16:creationId xmlns:a16="http://schemas.microsoft.com/office/drawing/2014/main" id="{E9E5E629-7060-41F9-8B50-02B2E85F7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1D00F5-CFDA-45E3-8EA1-A9A576EC4A3E}"/>
              </a:ext>
            </a:extLst>
          </p:cNvPr>
          <p:cNvSpPr>
            <a:spLocks noGrp="1"/>
          </p:cNvSpPr>
          <p:nvPr>
            <p:ph type="ctrTitle"/>
          </p:nvPr>
        </p:nvSpPr>
        <p:spPr>
          <a:xfrm>
            <a:off x="941455" y="1268898"/>
            <a:ext cx="3441845" cy="4361688"/>
          </a:xfrm>
        </p:spPr>
        <p:txBody>
          <a:bodyPr vert="horz" lIns="91440" tIns="45720" rIns="91440" bIns="45720" rtlCol="0" anchor="ctr">
            <a:normAutofit/>
          </a:bodyPr>
          <a:lstStyle/>
          <a:p>
            <a:r>
              <a:rPr lang="en-US" sz="3200" b="0" i="0" kern="1200" cap="all" dirty="0">
                <a:solidFill>
                  <a:schemeClr val="tx1"/>
                </a:solidFill>
                <a:effectLst/>
                <a:latin typeface="+mj-lt"/>
                <a:ea typeface="+mj-ea"/>
                <a:cs typeface="+mj-cs"/>
              </a:rPr>
              <a:t>Related Work – Result/ finding/ analysis</a:t>
            </a:r>
          </a:p>
        </p:txBody>
      </p:sp>
      <p:grpSp>
        <p:nvGrpSpPr>
          <p:cNvPr id="52" name="Group 40">
            <a:extLst>
              <a:ext uri="{FF2B5EF4-FFF2-40B4-BE49-F238E27FC236}">
                <a16:creationId xmlns:a16="http://schemas.microsoft.com/office/drawing/2014/main" id="{F0A74D93-ED7F-4633-8594-99D9FA43DA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03005" y="676656"/>
            <a:ext cx="6945528" cy="5546173"/>
            <a:chOff x="4603005" y="1286439"/>
            <a:chExt cx="6292376" cy="4289488"/>
          </a:xfrm>
        </p:grpSpPr>
        <p:sp>
          <p:nvSpPr>
            <p:cNvPr id="42" name="Rectangle 41">
              <a:extLst>
                <a:ext uri="{FF2B5EF4-FFF2-40B4-BE49-F238E27FC236}">
                  <a16:creationId xmlns:a16="http://schemas.microsoft.com/office/drawing/2014/main" id="{88493448-FE74-4227-AC61-AF38A22278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03005" y="1286439"/>
              <a:ext cx="6292376" cy="428948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42">
              <a:extLst>
                <a:ext uri="{FF2B5EF4-FFF2-40B4-BE49-F238E27FC236}">
                  <a16:creationId xmlns:a16="http://schemas.microsoft.com/office/drawing/2014/main" id="{1BDA5412-7A0F-451B-86FE-5B4B38E05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02049" y="1490915"/>
              <a:ext cx="5894288" cy="3880536"/>
            </a:xfrm>
            <a:prstGeom prst="rect">
              <a:avLst/>
            </a:prstGeom>
            <a:solidFill>
              <a:schemeClr val="bg1">
                <a:alpha val="98000"/>
              </a:schemeClr>
            </a:soli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4" name="Rectangle 44">
            <a:extLst>
              <a:ext uri="{FF2B5EF4-FFF2-40B4-BE49-F238E27FC236}">
                <a16:creationId xmlns:a16="http://schemas.microsoft.com/office/drawing/2014/main" id="{D1598E19-BACC-4AD6-8E51-F08B186A0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5097" y="1104306"/>
            <a:ext cx="6181344" cy="4690872"/>
          </a:xfrm>
          <a:prstGeom prst="rect">
            <a:avLst/>
          </a:prstGeom>
          <a:solidFill>
            <a:schemeClr val="tx2"/>
          </a:solidFill>
          <a:ln w="6350">
            <a:solidFill>
              <a:schemeClr val="bg2"/>
            </a:solidFill>
          </a:ln>
          <a:effectLst>
            <a:innerShdw blurRad="114300">
              <a:prstClr val="black">
                <a:alpha val="78000"/>
              </a:prstClr>
            </a:innerShdw>
          </a:effectLst>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85177E3F-49DF-4193-A212-CF84CE45E265}"/>
              </a:ext>
            </a:extLst>
          </p:cNvPr>
          <p:cNvSpPr>
            <a:spLocks noGrp="1"/>
          </p:cNvSpPr>
          <p:nvPr>
            <p:ph type="subTitle" idx="1"/>
          </p:nvPr>
        </p:nvSpPr>
        <p:spPr>
          <a:xfrm>
            <a:off x="5149689" y="1268898"/>
            <a:ext cx="5852160" cy="4361688"/>
          </a:xfrm>
        </p:spPr>
        <p:txBody>
          <a:bodyPr vert="horz" lIns="91440" tIns="45720" rIns="91440" bIns="45720" rtlCol="0" anchor="ctr">
            <a:normAutofit/>
          </a:bodyPr>
          <a:lstStyle/>
          <a:p>
            <a:pPr marL="285750" indent="-228600">
              <a:lnSpc>
                <a:spcPct val="110000"/>
              </a:lnSpc>
              <a:buFont typeface="Arial" panose="020B0604020202020204" pitchFamily="34" charset="0"/>
              <a:buChar char="•"/>
            </a:pPr>
            <a:r>
              <a:rPr lang="en-US" sz="1300">
                <a:solidFill>
                  <a:schemeClr val="bg1"/>
                </a:solidFill>
              </a:rPr>
              <a:t>Using k-1 bits for hot decoding as compared to others which uses circuit paths. This approach was better in terms of execution time for a large dataset. The number of sorting cycles in the worst case is reduced as compared to other architectures.</a:t>
            </a:r>
          </a:p>
          <a:p>
            <a:pPr marL="285750" indent="-228600">
              <a:lnSpc>
                <a:spcPct val="110000"/>
              </a:lnSpc>
              <a:buFont typeface="Arial" panose="020B0604020202020204" pitchFamily="34" charset="0"/>
              <a:buChar char="•"/>
            </a:pPr>
            <a:r>
              <a:rPr lang="en-US" sz="1300">
                <a:solidFill>
                  <a:schemeClr val="bg1"/>
                </a:solidFill>
              </a:rPr>
              <a:t>Parallel mean-based independent sub-array works better than Serial as it reduces the number of experiences, swaps, and comparison.</a:t>
            </a:r>
          </a:p>
          <a:p>
            <a:pPr marL="285750" indent="-228600">
              <a:lnSpc>
                <a:spcPct val="110000"/>
              </a:lnSpc>
              <a:buFont typeface="Arial" panose="020B0604020202020204" pitchFamily="34" charset="0"/>
              <a:buChar char="•"/>
            </a:pPr>
            <a:r>
              <a:rPr lang="en-US" sz="1300">
                <a:solidFill>
                  <a:schemeClr val="bg1"/>
                </a:solidFill>
              </a:rPr>
              <a:t>Comparisons and swapping in the selection, insertion, bubble sort with the proposed sorting is done. In range 2000-6000 new sort is faster, in range below 2000 it is the best case, while for average case it has little changes and for worst case it degrades its performance but still better in a small range.</a:t>
            </a:r>
          </a:p>
          <a:p>
            <a:pPr marL="285750" indent="-228600">
              <a:lnSpc>
                <a:spcPct val="110000"/>
              </a:lnSpc>
              <a:buFont typeface="Arial" panose="020B0604020202020204" pitchFamily="34" charset="0"/>
              <a:buChar char="•"/>
            </a:pPr>
            <a:r>
              <a:rPr lang="en-US" sz="1300">
                <a:solidFill>
                  <a:schemeClr val="bg1"/>
                </a:solidFill>
              </a:rPr>
              <a:t>Similar to quicksort. For the best case O(N) comparison. For the average case Theta(NlogN). For the worst case, the time complexity is O(NlogN).</a:t>
            </a:r>
          </a:p>
        </p:txBody>
      </p:sp>
    </p:spTree>
    <p:extLst>
      <p:ext uri="{BB962C8B-B14F-4D97-AF65-F5344CB8AC3E}">
        <p14:creationId xmlns:p14="http://schemas.microsoft.com/office/powerpoint/2010/main" val="1587438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63" name="Rectangle 49">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64" name="Picture 51">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5" name="Straight Connector 53">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55">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67" name="Rectangle 57">
            <a:extLst>
              <a:ext uri="{FF2B5EF4-FFF2-40B4-BE49-F238E27FC236}">
                <a16:creationId xmlns:a16="http://schemas.microsoft.com/office/drawing/2014/main" id="{0216D9FD-860F-4F5C-8D9B-CE7002071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1D00F5-CFDA-45E3-8EA1-A9A576EC4A3E}"/>
              </a:ext>
            </a:extLst>
          </p:cNvPr>
          <p:cNvSpPr>
            <a:spLocks noGrp="1"/>
          </p:cNvSpPr>
          <p:nvPr>
            <p:ph type="ctrTitle"/>
          </p:nvPr>
        </p:nvSpPr>
        <p:spPr>
          <a:xfrm>
            <a:off x="882651" y="977028"/>
            <a:ext cx="3333410" cy="5237503"/>
          </a:xfrm>
        </p:spPr>
        <p:txBody>
          <a:bodyPr vert="horz" lIns="91440" tIns="45720" rIns="91440" bIns="45720" rtlCol="0" anchor="ctr">
            <a:normAutofit/>
          </a:bodyPr>
          <a:lstStyle/>
          <a:p>
            <a:r>
              <a:rPr lang="en-US" sz="3200" b="0" i="0" kern="1200" cap="all" dirty="0">
                <a:solidFill>
                  <a:schemeClr val="tx1"/>
                </a:solidFill>
                <a:effectLst/>
                <a:latin typeface="+mj-lt"/>
                <a:ea typeface="+mj-ea"/>
                <a:cs typeface="+mj-cs"/>
              </a:rPr>
              <a:t>Related Work - Comparisons</a:t>
            </a:r>
          </a:p>
        </p:txBody>
      </p:sp>
      <p:sp>
        <p:nvSpPr>
          <p:cNvPr id="68" name="Rectangle 59">
            <a:extLst>
              <a:ext uri="{FF2B5EF4-FFF2-40B4-BE49-F238E27FC236}">
                <a16:creationId xmlns:a16="http://schemas.microsoft.com/office/drawing/2014/main" id="{8D074069-7026-466C-B495-20FB9578C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3993" y="0"/>
            <a:ext cx="7538007" cy="6858000"/>
          </a:xfrm>
          <a:prstGeom prst="rect">
            <a:avLst/>
          </a:prstGeom>
          <a:solidFill>
            <a:schemeClr val="tx2"/>
          </a:solidFill>
          <a:ln w="6350">
            <a:noFill/>
          </a:ln>
          <a:effectLst/>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C1685D80-4D5A-471F-9215-651424F47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3787" y="0"/>
            <a:ext cx="164592" cy="6858000"/>
          </a:xfrm>
          <a:prstGeom prst="rect">
            <a:avLst/>
          </a:prstGeom>
          <a:solidFill>
            <a:schemeClr val="accent2"/>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85177E3F-49DF-4193-A212-CF84CE45E265}"/>
              </a:ext>
            </a:extLst>
          </p:cNvPr>
          <p:cNvSpPr>
            <a:spLocks noGrp="1"/>
          </p:cNvSpPr>
          <p:nvPr>
            <p:ph type="subTitle" idx="1"/>
          </p:nvPr>
        </p:nvSpPr>
        <p:spPr>
          <a:xfrm>
            <a:off x="5791954" y="977029"/>
            <a:ext cx="5428789" cy="5237503"/>
          </a:xfrm>
        </p:spPr>
        <p:txBody>
          <a:bodyPr vert="horz" lIns="91440" tIns="45720" rIns="91440" bIns="45720" rtlCol="0" anchor="ctr">
            <a:normAutofit/>
          </a:bodyPr>
          <a:lstStyle/>
          <a:p>
            <a:pPr indent="-228600">
              <a:lnSpc>
                <a:spcPct val="110000"/>
              </a:lnSpc>
              <a:buFont typeface="Arial" panose="020B0604020202020204" pitchFamily="34" charset="0"/>
              <a:buChar char="•"/>
            </a:pPr>
            <a:r>
              <a:rPr lang="en-US" sz="1500">
                <a:solidFill>
                  <a:schemeClr val="bg1"/>
                </a:solidFill>
              </a:rPr>
              <a:t>Requires an external hardware like field-programmable gate arrays(FPGA) or very largescale integrated(VLSI) circuits. Improves the performance of the conventional unidirectional architecture by reducing sorting cycles using bidirectional sorting.</a:t>
            </a:r>
          </a:p>
          <a:p>
            <a:pPr indent="-228600">
              <a:lnSpc>
                <a:spcPct val="110000"/>
              </a:lnSpc>
              <a:buFont typeface="Arial" panose="020B0604020202020204" pitchFamily="34" charset="0"/>
              <a:buChar char="•"/>
            </a:pPr>
            <a:r>
              <a:rPr lang="en-US" sz="1500">
                <a:solidFill>
                  <a:schemeClr val="bg1"/>
                </a:solidFill>
              </a:rPr>
              <a:t>The results are not highly effective and accurate on small datasets as compared to the large and medium datasets. Establishing low-complex preprocessing, improves the performance of the existing algorithms, and makes the implementation easy and faster.</a:t>
            </a:r>
          </a:p>
          <a:p>
            <a:pPr indent="-228600">
              <a:lnSpc>
                <a:spcPct val="110000"/>
              </a:lnSpc>
              <a:buFont typeface="Arial" panose="020B0604020202020204" pitchFamily="34" charset="0"/>
              <a:buChar char="•"/>
            </a:pPr>
            <a:r>
              <a:rPr lang="en-US" sz="1500">
                <a:solidFill>
                  <a:schemeClr val="bg1"/>
                </a:solidFill>
              </a:rPr>
              <a:t>The only limitation of this sort algorithm is the time complexity when compared in average and worst cases it has O(n2) same as other algorithms.</a:t>
            </a:r>
          </a:p>
          <a:p>
            <a:pPr indent="-228600">
              <a:lnSpc>
                <a:spcPct val="110000"/>
              </a:lnSpc>
              <a:buFont typeface="Arial" panose="020B0604020202020204" pitchFamily="34" charset="0"/>
              <a:buChar char="•"/>
            </a:pPr>
            <a:r>
              <a:rPr lang="en-US" sz="1500">
                <a:solidFill>
                  <a:schemeClr val="bg1"/>
                </a:solidFill>
              </a:rPr>
              <a:t>Consumption of space is greater when compared to other conventional algorithms. This algorithm minimizes the comparison, swapping, and assignment operations.</a:t>
            </a:r>
          </a:p>
        </p:txBody>
      </p:sp>
    </p:spTree>
    <p:extLst>
      <p:ext uri="{BB962C8B-B14F-4D97-AF65-F5344CB8AC3E}">
        <p14:creationId xmlns:p14="http://schemas.microsoft.com/office/powerpoint/2010/main" val="392946174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{57593B8F-7148-6148-8696-1863B09F67D3}tf10001119</Template>
  <TotalTime>903</TotalTime>
  <Words>2118</Words>
  <Application>Microsoft Office PowerPoint</Application>
  <PresentationFormat>Widescreen</PresentationFormat>
  <Paragraphs>128</Paragraphs>
  <Slides>26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Gill Sans MT</vt:lpstr>
      <vt:lpstr>Gallery</vt:lpstr>
      <vt:lpstr>PowerPoint Presentation</vt:lpstr>
      <vt:lpstr>Introduction</vt:lpstr>
      <vt:lpstr>Motivation and Problem Statement</vt:lpstr>
      <vt:lpstr>Proposed Method</vt:lpstr>
      <vt:lpstr>Proposed Method cont.</vt:lpstr>
      <vt:lpstr>Related work - method</vt:lpstr>
      <vt:lpstr>Related Work - Novelty</vt:lpstr>
      <vt:lpstr>Related Work – Result/ finding/ analysis</vt:lpstr>
      <vt:lpstr>Related Work - Comparisons</vt:lpstr>
      <vt:lpstr>Our Approach</vt:lpstr>
      <vt:lpstr>Our Approach (Pivot lemma &amp; proof)</vt:lpstr>
      <vt:lpstr>Our Approach (Pivot  &amp; splitting) </vt:lpstr>
      <vt:lpstr>Our approach (sorting lemma &amp; proof)</vt:lpstr>
      <vt:lpstr>Our Approach (Sorting)</vt:lpstr>
      <vt:lpstr>Our approach (Merge lemma &amp; proof)</vt:lpstr>
      <vt:lpstr>Our Approach (merging)</vt:lpstr>
      <vt:lpstr>Experiment : Setup </vt:lpstr>
      <vt:lpstr>Experiment : Data Sets</vt:lpstr>
      <vt:lpstr>Results and Discussion : Numerical analysis and comparision</vt:lpstr>
      <vt:lpstr>Results and Discussion : Numerical analysis and comparision</vt:lpstr>
      <vt:lpstr>Complexity Analysis and Average Case Analysis</vt:lpstr>
      <vt:lpstr>PowerPoint Presentation</vt:lpstr>
      <vt:lpstr>conclusion</vt:lpstr>
      <vt:lpstr>conclusion</vt:lpstr>
      <vt:lpstr>conclusion</vt:lpstr>
      <vt:lpstr>acknowledgement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Hardik Jain</dc:creator>
  <cp:lastModifiedBy>Maxim  Valov</cp:lastModifiedBy>
  <cp:revision>30</cp:revision>
  <dcterms:created xsi:type="dcterms:W3CDTF">2021-12-04T19:03:40Z</dcterms:created>
  <dcterms:modified xsi:type="dcterms:W3CDTF">2021-12-09T00:26:02Z</dcterms:modified>
</cp:coreProperties>
</file>