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9" r:id="rId4"/>
    <p:sldId id="264" r:id="rId5"/>
    <p:sldId id="258" r:id="rId6"/>
    <p:sldId id="261" r:id="rId7"/>
    <p:sldId id="276" r:id="rId8"/>
    <p:sldId id="271" r:id="rId9"/>
    <p:sldId id="260" r:id="rId10"/>
    <p:sldId id="262"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1344"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93971D-7320-4354-8590-A9077419D631}"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93971D-7320-4354-8590-A9077419D631}"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93971D-7320-4354-8590-A9077419D631}"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E93971D-7320-4354-8590-A9077419D631}" type="datetimeFigureOut">
              <a:rPr lang="en-IN" smtClean="0"/>
              <a:t>15-03-2023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93971D-7320-4354-8590-A9077419D631}"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93971D-7320-4354-8590-A9077419D631}" type="datetimeFigureOut">
              <a:rPr lang="en-IN" smtClean="0"/>
              <a:t>15-03-2023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885A67-CDDA-4695-AAB8-398539A1586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39891"/>
            <a:ext cx="10515600" cy="1496099"/>
          </a:xfrm>
        </p:spPr>
        <p:txBody>
          <a:bodyPr>
            <a:normAutofit fontScale="90000"/>
          </a:bodyPr>
          <a:lstStyle/>
          <a:p>
            <a:pPr algn="ct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IT752 WSC - Mini-project Progress Evaluation [Jan-May 2023]</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8768080" y="5241131"/>
            <a:ext cx="3214011" cy="1496099"/>
          </a:xfrm>
        </p:spPr>
        <p:txBody>
          <a:bodyPr/>
          <a:lstStyle/>
          <a:p>
            <a:pPr marL="0" indent="0">
              <a:buNone/>
            </a:pPr>
            <a:r>
              <a:rPr lang="en-US" dirty="0">
                <a:latin typeface="Times New Roman" panose="02020603050405020304" pitchFamily="18" charset="0"/>
                <a:cs typeface="Times New Roman" panose="02020603050405020304" pitchFamily="18" charset="0"/>
              </a:rPr>
              <a:t>Presented By:</a:t>
            </a:r>
          </a:p>
          <a:p>
            <a:pPr marL="0" indent="0">
              <a:buNone/>
            </a:pPr>
            <a:r>
              <a:rPr lang="en-US" dirty="0">
                <a:latin typeface="Times New Roman" panose="02020603050405020304" pitchFamily="18" charset="0"/>
                <a:cs typeface="Times New Roman" panose="02020603050405020304" pitchFamily="18" charset="0"/>
              </a:rPr>
              <a:t>Man Mohan Nayak (222IT019)</a:t>
            </a:r>
          </a:p>
          <a:p>
            <a:pPr marL="0" indent="0">
              <a:buNone/>
            </a:pPr>
            <a:r>
              <a:rPr lang="en-US" dirty="0">
                <a:latin typeface="Times New Roman" panose="02020603050405020304" pitchFamily="18" charset="0"/>
                <a:cs typeface="Times New Roman" panose="02020603050405020304" pitchFamily="18" charset="0"/>
              </a:rPr>
              <a:t>Nikhil Verma (222IT026)</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39147" y="2466960"/>
            <a:ext cx="9431866" cy="1231106"/>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 Multilayered Informative Random Walk for Attributed Social Network Embedding</a:t>
            </a:r>
            <a:br>
              <a:rPr lang="en-US" sz="1800" b="1" dirty="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	</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Literature survey of related works(mentioned in the references).</a:t>
            </a:r>
          </a:p>
          <a:p>
            <a:r>
              <a:rPr lang="en-IN" dirty="0">
                <a:latin typeface="Times New Roman" panose="02020603050405020304" pitchFamily="18" charset="0"/>
                <a:cs typeface="Times New Roman" panose="02020603050405020304" pitchFamily="18" charset="0"/>
              </a:rPr>
              <a:t>Create a graph using structural and content attributes.</a:t>
            </a:r>
          </a:p>
          <a:p>
            <a:r>
              <a:rPr lang="en-IN" dirty="0">
                <a:latin typeface="Times New Roman" panose="02020603050405020304" pitchFamily="18" charset="0"/>
                <a:cs typeface="Times New Roman" panose="02020603050405020304" pitchFamily="18" charset="0"/>
              </a:rPr>
              <a:t>Generate walk by switching to content or structure layer based on the transition probability.</a:t>
            </a:r>
          </a:p>
          <a:p>
            <a:r>
              <a:rPr lang="en-IN" dirty="0">
                <a:latin typeface="Times New Roman" panose="02020603050405020304" pitchFamily="18" charset="0"/>
                <a:cs typeface="Times New Roman" panose="02020603050405020304" pitchFamily="18" charset="0"/>
              </a:rPr>
              <a:t>using Word2Vec for generating the embedding of each node.</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Result: </a:t>
            </a:r>
          </a:p>
          <a:p>
            <a:r>
              <a:rPr lang="en-IN" dirty="0">
                <a:latin typeface="Times New Roman" panose="02020603050405020304" pitchFamily="18" charset="0"/>
                <a:cs typeface="Times New Roman" panose="02020603050405020304" pitchFamily="18" charset="0"/>
              </a:rPr>
              <a:t>Word2Vec object consisting of embedding of nodes in the network.</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a:t>
            </a:r>
          </a:p>
        </p:txBody>
      </p:sp>
      <p:graphicFrame>
        <p:nvGraphicFramePr>
          <p:cNvPr id="4" name="Table 4">
            <a:extLst>
              <a:ext uri="{FF2B5EF4-FFF2-40B4-BE49-F238E27FC236}">
                <a16:creationId xmlns:a16="http://schemas.microsoft.com/office/drawing/2014/main" id="{F4976369-9EEE-C1BF-0C2D-0A4C785DE481}"/>
              </a:ext>
            </a:extLst>
          </p:cNvPr>
          <p:cNvGraphicFramePr>
            <a:graphicFrameLocks noGrp="1"/>
          </p:cNvGraphicFramePr>
          <p:nvPr>
            <p:ph idx="1"/>
            <p:extLst>
              <p:ext uri="{D42A27DB-BD31-4B8C-83A1-F6EECF244321}">
                <p14:modId xmlns:p14="http://schemas.microsoft.com/office/powerpoint/2010/main" val="3132017578"/>
              </p:ext>
            </p:extLst>
          </p:nvPr>
        </p:nvGraphicFramePr>
        <p:xfrm>
          <a:off x="1103313" y="2052638"/>
          <a:ext cx="8947150" cy="185420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767555230"/>
                    </a:ext>
                  </a:extLst>
                </a:gridCol>
                <a:gridCol w="4473575">
                  <a:extLst>
                    <a:ext uri="{9D8B030D-6E8A-4147-A177-3AD203B41FA5}">
                      <a16:colId xmlns:a16="http://schemas.microsoft.com/office/drawing/2014/main" val="3479848912"/>
                    </a:ext>
                  </a:extLst>
                </a:gridCol>
              </a:tblGrid>
              <a:tr h="370840">
                <a:tc>
                  <a:txBody>
                    <a:bodyPr/>
                    <a:lstStyle/>
                    <a:p>
                      <a:r>
                        <a:rPr lang="en-US" dirty="0"/>
                        <a:t>Nikhil Verma (222IT026)</a:t>
                      </a:r>
                    </a:p>
                  </a:txBody>
                  <a:tcPr/>
                </a:tc>
                <a:tc>
                  <a:txBody>
                    <a:bodyPr/>
                    <a:lstStyle/>
                    <a:p>
                      <a:r>
                        <a:rPr lang="en-US" dirty="0"/>
                        <a:t>Man Mohan Nayak (222IT019)</a:t>
                      </a:r>
                    </a:p>
                  </a:txBody>
                  <a:tcPr/>
                </a:tc>
                <a:extLst>
                  <a:ext uri="{0D108BD9-81ED-4DB2-BD59-A6C34878D82A}">
                    <a16:rowId xmlns:a16="http://schemas.microsoft.com/office/drawing/2014/main" val="938091357"/>
                  </a:ext>
                </a:extLst>
              </a:tr>
              <a:tr h="370840">
                <a:tc>
                  <a:txBody>
                    <a:bodyPr/>
                    <a:lstStyle/>
                    <a:p>
                      <a:r>
                        <a:rPr lang="en-US" dirty="0"/>
                        <a:t>Literature Survey</a:t>
                      </a:r>
                    </a:p>
                  </a:txBody>
                  <a:tcPr/>
                </a:tc>
                <a:tc>
                  <a:txBody>
                    <a:bodyPr/>
                    <a:lstStyle/>
                    <a:p>
                      <a:r>
                        <a:rPr lang="en-US" dirty="0"/>
                        <a:t>Literature Survey</a:t>
                      </a:r>
                    </a:p>
                  </a:txBody>
                  <a:tcPr/>
                </a:tc>
                <a:extLst>
                  <a:ext uri="{0D108BD9-81ED-4DB2-BD59-A6C34878D82A}">
                    <a16:rowId xmlns:a16="http://schemas.microsoft.com/office/drawing/2014/main" val="2865846754"/>
                  </a:ext>
                </a:extLst>
              </a:tr>
              <a:tr h="370840">
                <a:tc>
                  <a:txBody>
                    <a:bodyPr/>
                    <a:lstStyle/>
                    <a:p>
                      <a:r>
                        <a:rPr lang="en-US" dirty="0"/>
                        <a:t>Base paper implementation</a:t>
                      </a:r>
                    </a:p>
                  </a:txBody>
                  <a:tcPr/>
                </a:tc>
                <a:tc>
                  <a:txBody>
                    <a:bodyPr/>
                    <a:lstStyle/>
                    <a:p>
                      <a:r>
                        <a:rPr lang="en-US" dirty="0"/>
                        <a:t>Proposed modification</a:t>
                      </a:r>
                    </a:p>
                  </a:txBody>
                  <a:tcPr/>
                </a:tc>
                <a:extLst>
                  <a:ext uri="{0D108BD9-81ED-4DB2-BD59-A6C34878D82A}">
                    <a16:rowId xmlns:a16="http://schemas.microsoft.com/office/drawing/2014/main" val="52374815"/>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14715940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07756323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2995" y="1280795"/>
            <a:ext cx="8946515" cy="5253355"/>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[1] William L Hamilton, Rex Ying, and Jure </a:t>
            </a:r>
            <a:r>
              <a:rPr lang="en-IN" dirty="0" err="1">
                <a:latin typeface="Times New Roman" panose="02020603050405020304" pitchFamily="18" charset="0"/>
                <a:cs typeface="Times New Roman" panose="02020603050405020304" pitchFamily="18" charset="0"/>
              </a:rPr>
              <a:t>Leskovec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Representa</a:t>
            </a:r>
            <a:endParaRPr lang="en-IN"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tion</a:t>
            </a:r>
            <a:r>
              <a:rPr lang="en-IN" dirty="0">
                <a:latin typeface="Times New Roman" panose="02020603050405020304" pitchFamily="18" charset="0"/>
                <a:cs typeface="Times New Roman" panose="02020603050405020304" pitchFamily="18" charset="0"/>
              </a:rPr>
              <a:t> learning on graphs: Methods and applications’, </a:t>
            </a:r>
            <a:r>
              <a:rPr lang="en-IN" i="1" dirty="0" err="1">
                <a:latin typeface="Times New Roman" panose="02020603050405020304" pitchFamily="18" charset="0"/>
                <a:cs typeface="Times New Roman" panose="02020603050405020304" pitchFamily="18" charset="0"/>
              </a:rPr>
              <a:t>arXiv</a:t>
            </a:r>
            <a:r>
              <a:rPr lang="en-IN" i="1" dirty="0">
                <a:latin typeface="Times New Roman" panose="02020603050405020304" pitchFamily="18" charset="0"/>
                <a:cs typeface="Times New Roman" panose="02020603050405020304" pitchFamily="18" charset="0"/>
              </a:rPr>
              <a:t> preprint </a:t>
            </a:r>
            <a:endParaRPr lang="en-IN" dirty="0">
              <a:latin typeface="Times New Roman" panose="02020603050405020304" pitchFamily="18" charset="0"/>
              <a:cs typeface="Times New Roman" panose="02020603050405020304" pitchFamily="18" charset="0"/>
            </a:endParaRPr>
          </a:p>
          <a:p>
            <a:pPr marL="0" indent="0" algn="just">
              <a:buNone/>
            </a:pPr>
            <a:r>
              <a:rPr lang="en-IN" i="1" dirty="0">
                <a:latin typeface="Times New Roman" panose="02020603050405020304" pitchFamily="18" charset="0"/>
                <a:cs typeface="Times New Roman" panose="02020603050405020304" pitchFamily="18" charset="0"/>
              </a:rPr>
              <a:t>arXiv:1709.05584</a:t>
            </a:r>
            <a:r>
              <a:rPr lang="en-IN" dirty="0">
                <a:latin typeface="Times New Roman" panose="02020603050405020304" pitchFamily="18" charset="0"/>
                <a:cs typeface="Times New Roman" panose="02020603050405020304" pitchFamily="18" charset="0"/>
              </a:rPr>
              <a:t>, (2017).</a:t>
            </a:r>
          </a:p>
          <a:p>
            <a:pPr marL="0" indent="0" algn="just">
              <a:buNone/>
            </a:pPr>
            <a:r>
              <a:rPr lang="en-IN" dirty="0">
                <a:latin typeface="Times New Roman" panose="02020603050405020304" pitchFamily="18" charset="0"/>
                <a:cs typeface="Times New Roman" panose="02020603050405020304" pitchFamily="18" charset="0"/>
              </a:rPr>
              <a:t>[2] Daixin Wang, Peng Cui, and Wenwu Zhu, ‘Structural deep network</a:t>
            </a:r>
          </a:p>
          <a:p>
            <a:pPr marL="0" indent="0" algn="just">
              <a:buNone/>
            </a:pPr>
            <a:r>
              <a:rPr lang="en-IN" dirty="0">
                <a:latin typeface="Times New Roman" panose="02020603050405020304" pitchFamily="18" charset="0"/>
                <a:cs typeface="Times New Roman" panose="02020603050405020304" pitchFamily="18" charset="0"/>
              </a:rPr>
              <a:t>embedding’, in Proceedings of the 22nd ACM SIGKDD international</a:t>
            </a:r>
          </a:p>
          <a:p>
            <a:pPr marL="0" indent="0" algn="just">
              <a:buNone/>
            </a:pPr>
            <a:r>
              <a:rPr lang="en-IN" dirty="0">
                <a:latin typeface="Times New Roman" panose="02020603050405020304" pitchFamily="18" charset="0"/>
                <a:cs typeface="Times New Roman" panose="02020603050405020304" pitchFamily="18" charset="0"/>
              </a:rPr>
              <a:t>conference on Knowledge discovery and data mining, pp. 1225–1234.</a:t>
            </a:r>
          </a:p>
          <a:p>
            <a:pPr marL="0" indent="0" algn="just">
              <a:buNone/>
            </a:pPr>
            <a:r>
              <a:rPr lang="en-IN" dirty="0">
                <a:latin typeface="Times New Roman" panose="02020603050405020304" pitchFamily="18" charset="0"/>
                <a:cs typeface="Times New Roman" panose="02020603050405020304" pitchFamily="18" charset="0"/>
              </a:rPr>
              <a:t>ACM, (2016).</a:t>
            </a:r>
          </a:p>
          <a:p>
            <a:pPr marL="0" indent="0" algn="just">
              <a:buNone/>
            </a:pPr>
            <a:r>
              <a:rPr lang="en-US" altLang="en-IN"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Brian Gallagher and Tina Eliassi-Rad, ‘Leveraging label-independent</a:t>
            </a:r>
          </a:p>
          <a:p>
            <a:pPr marL="0" indent="0" algn="just">
              <a:buNone/>
            </a:pPr>
            <a:r>
              <a:rPr lang="en-IN" dirty="0">
                <a:latin typeface="Times New Roman" panose="02020603050405020304" pitchFamily="18" charset="0"/>
                <a:cs typeface="Times New Roman" panose="02020603050405020304" pitchFamily="18" charset="0"/>
              </a:rPr>
              <a:t>features for classification in sparsely labeled networks: An empirical</a:t>
            </a:r>
          </a:p>
          <a:p>
            <a:pPr marL="0" indent="0" algn="just">
              <a:buNone/>
            </a:pPr>
            <a:r>
              <a:rPr lang="en-IN" dirty="0">
                <a:latin typeface="Times New Roman" panose="02020603050405020304" pitchFamily="18" charset="0"/>
                <a:cs typeface="Times New Roman" panose="02020603050405020304" pitchFamily="18" charset="0"/>
              </a:rPr>
              <a:t>study’, in Advances in Social Network Mining and Analysis, 1–19,</a:t>
            </a:r>
          </a:p>
          <a:p>
            <a:pPr marL="0" indent="0" algn="just">
              <a:buNone/>
            </a:pPr>
            <a:r>
              <a:rPr lang="en-IN" dirty="0">
                <a:latin typeface="Times New Roman" panose="02020603050405020304" pitchFamily="18" charset="0"/>
                <a:cs typeface="Times New Roman" panose="02020603050405020304" pitchFamily="18" charset="0"/>
              </a:rPr>
              <a:t>Springer, (2010).</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Dataset: </a:t>
            </a:r>
            <a:r>
              <a:rPr lang="en-IN" dirty="0">
                <a:latin typeface="Times New Roman" panose="02020603050405020304" pitchFamily="18" charset="0"/>
                <a:cs typeface="Times New Roman" panose="02020603050405020304" pitchFamily="18" charset="0"/>
              </a:rPr>
              <a:t>https://linqs.soe.ucsc.edu/data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1" y="241178"/>
            <a:ext cx="9601196" cy="1303867"/>
          </a:xfrm>
        </p:spPr>
        <p:txBody>
          <a:bodyPr/>
          <a:lstStyle/>
          <a:p>
            <a:r>
              <a:rPr lang="en-US" dirty="0"/>
              <a:t>Introduction</a:t>
            </a:r>
            <a:endParaRPr lang="en-IN" dirty="0"/>
          </a:p>
        </p:txBody>
      </p:sp>
      <p:sp>
        <p:nvSpPr>
          <p:cNvPr id="6" name="Content Placeholder 5"/>
          <p:cNvSpPr>
            <a:spLocks noGrp="1"/>
          </p:cNvSpPr>
          <p:nvPr>
            <p:ph idx="1"/>
          </p:nvPr>
        </p:nvSpPr>
        <p:spPr>
          <a:xfrm>
            <a:off x="795020" y="1165860"/>
            <a:ext cx="10516870" cy="5310505"/>
          </a:xfrm>
        </p:spPr>
        <p:txBody>
          <a:bodyPr>
            <a:normAutofit/>
          </a:bodyPr>
          <a:lstStyle/>
          <a:p>
            <a:pPr algn="just"/>
            <a:r>
              <a:rPr lang="en-US" dirty="0">
                <a:latin typeface="Times New Roman" panose="02020603050405020304" pitchFamily="18" charset="0"/>
                <a:cs typeface="Times New Roman" panose="02020603050405020304" pitchFamily="18" charset="0"/>
              </a:rPr>
              <a:t>Social Network Embedding is a technique used in machine learning to represent the nodes or entities of a social network as low-dimensional vectors or embedding. These embedding capture the structural and relational information of the social network and can be used for a variety of downstream tasks such as node classification, link prediction, and community detection.</a:t>
            </a:r>
          </a:p>
          <a:p>
            <a:pPr algn="just"/>
            <a:r>
              <a:rPr lang="en-US" dirty="0">
                <a:latin typeface="Times New Roman" panose="02020603050405020304" pitchFamily="18" charset="0"/>
                <a:cs typeface="Times New Roman" panose="02020603050405020304" pitchFamily="18" charset="0"/>
              </a:rPr>
              <a:t>The basic idea behind social network embedding is to learn a mapping from the high-dimensional space of the social network to a low-dimensional space where the nodes can be represented as vectors. This mapping is learned through various optimization techniques such as neural networks, matrix factorization, or random walks. The resulting embedding preserve the relationships between nodes in the original network, such as similarity, proximity, and connectivity.</a:t>
            </a:r>
          </a:p>
          <a:p>
            <a:pPr algn="just"/>
            <a:r>
              <a:rPr lang="en-US" dirty="0">
                <a:latin typeface="Times New Roman" panose="02020603050405020304" pitchFamily="18" charset="0"/>
                <a:cs typeface="Times New Roman" panose="02020603050405020304" pitchFamily="18" charset="0"/>
              </a:rPr>
              <a:t>Social network embedding has many applications in various fields such as social network analysis, recommendation systems, and fraud detection. It has been widely used in industry and academia, and has led to significant improvements in the performance of many social network-related tasks.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44" y="315610"/>
            <a:ext cx="5366655" cy="1303867"/>
          </a:xfrm>
        </p:spPr>
        <p:txBody>
          <a:bodyPr/>
          <a:lstStyle/>
          <a:p>
            <a:r>
              <a:rPr lang="en-US" dirty="0"/>
              <a:t>Literature Review</a:t>
            </a:r>
            <a:endParaRPr lang="en-IN" dirty="0"/>
          </a:p>
        </p:txBody>
      </p:sp>
      <p:graphicFrame>
        <p:nvGraphicFramePr>
          <p:cNvPr id="4" name="Content Placeholder 3"/>
          <p:cNvGraphicFramePr>
            <a:graphicFrameLocks noGrp="1"/>
          </p:cNvGraphicFramePr>
          <p:nvPr>
            <p:ph idx="1"/>
          </p:nvPr>
        </p:nvGraphicFramePr>
        <p:xfrm>
          <a:off x="1202267" y="1340077"/>
          <a:ext cx="9626599" cy="5582920"/>
        </p:xfrm>
        <a:graphic>
          <a:graphicData uri="http://schemas.openxmlformats.org/drawingml/2006/table">
            <a:tbl>
              <a:tblPr firstRow="1" bandRow="1">
                <a:tableStyleId>{5C22544A-7EE6-4342-B048-85BDC9FD1C3A}</a:tableStyleId>
              </a:tblPr>
              <a:tblGrid>
                <a:gridCol w="2425699">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4003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370840">
                <a:tc>
                  <a:txBody>
                    <a:bodyPr/>
                    <a:lstStyle/>
                    <a:p>
                      <a:pPr algn="just"/>
                      <a:r>
                        <a:rPr lang="en-US" dirty="0">
                          <a:latin typeface="Times New Roman" panose="02020603050405020304" pitchFamily="18" charset="0"/>
                          <a:cs typeface="Times New Roman" panose="02020603050405020304" pitchFamily="18" charset="0"/>
                        </a:rPr>
                        <a:t>Authors/Year</a:t>
                      </a:r>
                    </a:p>
                  </a:txBody>
                  <a:tcPr/>
                </a:tc>
                <a:tc>
                  <a:txBody>
                    <a:bodyPr/>
                    <a:lstStyle/>
                    <a:p>
                      <a:pPr algn="just"/>
                      <a:r>
                        <a:rPr lang="en-US" dirty="0">
                          <a:latin typeface="Times New Roman" panose="02020603050405020304" pitchFamily="18" charset="0"/>
                          <a:cs typeface="Times New Roman" panose="02020603050405020304" pitchFamily="18" charset="0"/>
                        </a:rPr>
                        <a:t>Methodology</a:t>
                      </a:r>
                    </a:p>
                  </a:txBody>
                  <a:tcPr/>
                </a:tc>
                <a:tc>
                  <a:txBody>
                    <a:bodyPr/>
                    <a:lstStyle/>
                    <a:p>
                      <a:pPr algn="just"/>
                      <a:r>
                        <a:rPr lang="en-US" dirty="0">
                          <a:latin typeface="Times New Roman" panose="02020603050405020304" pitchFamily="18" charset="0"/>
                          <a:cs typeface="Times New Roman" panose="02020603050405020304" pitchFamily="18" charset="0"/>
                        </a:rPr>
                        <a:t>Advantages</a:t>
                      </a:r>
                    </a:p>
                  </a:txBody>
                  <a:tcPr/>
                </a:tc>
                <a:tc>
                  <a:txBody>
                    <a:bodyPr/>
                    <a:lstStyle/>
                    <a:p>
                      <a:pPr algn="just"/>
                      <a:r>
                        <a:rPr lang="en-US"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1218550">
                <a:tc>
                  <a:txBody>
                    <a:bodyPr/>
                    <a:lstStyle/>
                    <a:p>
                      <a:pPr algn="just"/>
                      <a:r>
                        <a:rPr lang="en-US" sz="1800" dirty="0" err="1">
                          <a:latin typeface="Times New Roman" panose="02020603050405020304" pitchFamily="18" charset="0"/>
                          <a:cs typeface="Times New Roman" panose="02020603050405020304" pitchFamily="18" charset="0"/>
                        </a:rPr>
                        <a:t>Jiaxuan</a:t>
                      </a:r>
                      <a:r>
                        <a:rPr lang="en-US" sz="1800" dirty="0">
                          <a:latin typeface="Times New Roman" panose="02020603050405020304" pitchFamily="18" charset="0"/>
                          <a:cs typeface="Times New Roman" panose="02020603050405020304" pitchFamily="18" charset="0"/>
                        </a:rPr>
                        <a:t> You, Rex Ying, and Jure </a:t>
                      </a:r>
                      <a:r>
                        <a:rPr lang="en-US" sz="1800" dirty="0" err="1">
                          <a:latin typeface="Times New Roman" panose="02020603050405020304" pitchFamily="18" charset="0"/>
                          <a:cs typeface="Times New Roman" panose="02020603050405020304" pitchFamily="18" charset="0"/>
                        </a:rPr>
                        <a:t>Leskovec</a:t>
                      </a:r>
                      <a:r>
                        <a:rPr lang="en-US" sz="1800" dirty="0">
                          <a:latin typeface="Times New Roman" panose="02020603050405020304" pitchFamily="18" charset="0"/>
                          <a:cs typeface="Times New Roman" panose="02020603050405020304" pitchFamily="18" charset="0"/>
                        </a:rPr>
                        <a:t>/ 2019</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Proposes a positional aware GNN architecture to encode the position of each node in a graph.</a:t>
                      </a:r>
                    </a:p>
                  </a:txBody>
                  <a:tcPr/>
                </a:tc>
                <a:tc>
                  <a:txBody>
                    <a:bodyPr/>
                    <a:lstStyle/>
                    <a:p>
                      <a:pPr algn="ctr"/>
                      <a:r>
                        <a:rPr lang="en-IN" dirty="0">
                          <a:latin typeface="Times New Roman" panose="02020603050405020304" pitchFamily="18" charset="0"/>
                          <a:cs typeface="Times New Roman" panose="02020603050405020304" pitchFamily="18" charset="0"/>
                        </a:rPr>
                        <a:t>Encodes the position of each node in the graph representation.</a:t>
                      </a:r>
                    </a:p>
                  </a:txBody>
                  <a:tcPr/>
                </a:tc>
                <a:tc>
                  <a:txBody>
                    <a:bodyPr/>
                    <a:lstStyle/>
                    <a:p>
                      <a:pPr algn="ctr"/>
                      <a:r>
                        <a:rPr lang="en-IN" dirty="0">
                          <a:latin typeface="Times New Roman" panose="02020603050405020304" pitchFamily="18" charset="0"/>
                          <a:cs typeface="Times New Roman" panose="02020603050405020304" pitchFamily="18" charset="0"/>
                        </a:rPr>
                        <a:t>May not generalize well for graph with different topologies or node distributions.</a:t>
                      </a:r>
                    </a:p>
                  </a:txBody>
                  <a:tcPr/>
                </a:tc>
                <a:extLst>
                  <a:ext uri="{0D108BD9-81ED-4DB2-BD59-A6C34878D82A}">
                    <a16:rowId xmlns:a16="http://schemas.microsoft.com/office/drawing/2014/main" val="10001"/>
                  </a:ext>
                </a:extLst>
              </a:tr>
              <a:tr h="370840">
                <a:tc>
                  <a:txBody>
                    <a:bodyPr/>
                    <a:lstStyle/>
                    <a:p>
                      <a:pPr algn="just"/>
                      <a:r>
                        <a:rPr lang="en-IN" dirty="0">
                          <a:latin typeface="Times New Roman" panose="02020603050405020304" pitchFamily="18" charset="0"/>
                          <a:cs typeface="Times New Roman" panose="02020603050405020304" pitchFamily="18" charset="0"/>
                        </a:rPr>
                        <a:t>Brian Gallagher and Tina </a:t>
                      </a:r>
                      <a:r>
                        <a:rPr lang="en-IN" dirty="0" err="1">
                          <a:latin typeface="Times New Roman" panose="02020603050405020304" pitchFamily="18" charset="0"/>
                          <a:cs typeface="Times New Roman" panose="02020603050405020304" pitchFamily="18" charset="0"/>
                        </a:rPr>
                        <a:t>Eliassi</a:t>
                      </a:r>
                      <a:r>
                        <a:rPr lang="en-IN" dirty="0">
                          <a:latin typeface="Times New Roman" panose="02020603050405020304" pitchFamily="18" charset="0"/>
                          <a:cs typeface="Times New Roman" panose="02020603050405020304" pitchFamily="18" charset="0"/>
                        </a:rPr>
                        <a:t>-Rad/ 2010</a:t>
                      </a:r>
                    </a:p>
                  </a:txBody>
                  <a:tcPr/>
                </a:tc>
                <a:tc>
                  <a:txBody>
                    <a:bodyPr/>
                    <a:lstStyle/>
                    <a:p>
                      <a:pPr algn="ctr"/>
                      <a:r>
                        <a:rPr lang="en-IN" dirty="0">
                          <a:latin typeface="Times New Roman" panose="02020603050405020304" pitchFamily="18" charset="0"/>
                          <a:cs typeface="Times New Roman" panose="02020603050405020304" pitchFamily="18" charset="0"/>
                        </a:rPr>
                        <a:t>Updates the labels of the nodes based on the labels of their neighbour and the label independent feature vector.</a:t>
                      </a:r>
                    </a:p>
                  </a:txBody>
                  <a:tcPr/>
                </a:tc>
                <a:tc>
                  <a:txBody>
                    <a:bodyPr/>
                    <a:lstStyle/>
                    <a:p>
                      <a:pPr algn="ctr"/>
                      <a:r>
                        <a:rPr lang="en-IN" dirty="0">
                          <a:latin typeface="Times New Roman" panose="02020603050405020304" pitchFamily="18" charset="0"/>
                          <a:cs typeface="Times New Roman" panose="02020603050405020304" pitchFamily="18" charset="0"/>
                        </a:rPr>
                        <a:t>Leverages label independent features for classification.</a:t>
                      </a:r>
                    </a:p>
                  </a:txBody>
                  <a:tcPr/>
                </a:tc>
                <a:tc>
                  <a:txBody>
                    <a:bodyPr/>
                    <a:lstStyle/>
                    <a:p>
                      <a:pPr algn="ctr"/>
                      <a:r>
                        <a:rPr lang="en-IN" dirty="0">
                          <a:latin typeface="Times New Roman" panose="02020603050405020304" pitchFamily="18" charset="0"/>
                          <a:cs typeface="Times New Roman" panose="02020603050405020304" pitchFamily="18" charset="0"/>
                        </a:rPr>
                        <a:t>Computationally expensive when applied to large-scale networks.</a:t>
                      </a:r>
                    </a:p>
                  </a:txBody>
                  <a:tcPr/>
                </a:tc>
                <a:extLst>
                  <a:ext uri="{0D108BD9-81ED-4DB2-BD59-A6C34878D82A}">
                    <a16:rowId xmlns:a16="http://schemas.microsoft.com/office/drawing/2014/main" val="10002"/>
                  </a:ext>
                </a:extLst>
              </a:tr>
              <a:tr h="370840">
                <a:tc>
                  <a:txBody>
                    <a:bodyPr/>
                    <a:lstStyle/>
                    <a:p>
                      <a:pPr algn="just"/>
                      <a:r>
                        <a:rPr lang="en-US" dirty="0" err="1">
                          <a:latin typeface="Times New Roman" panose="02020603050405020304" pitchFamily="18" charset="0"/>
                          <a:cs typeface="Times New Roman" panose="02020603050405020304" pitchFamily="18" charset="0"/>
                        </a:rPr>
                        <a:t>Daixin</a:t>
                      </a:r>
                      <a:r>
                        <a:rPr lang="en-US" dirty="0">
                          <a:latin typeface="Times New Roman" panose="02020603050405020304" pitchFamily="18" charset="0"/>
                          <a:cs typeface="Times New Roman" panose="02020603050405020304" pitchFamily="18" charset="0"/>
                        </a:rPr>
                        <a:t> Wang, Peng Cui, and </a:t>
                      </a:r>
                      <a:r>
                        <a:rPr lang="en-US" dirty="0" err="1">
                          <a:latin typeface="Times New Roman" panose="02020603050405020304" pitchFamily="18" charset="0"/>
                          <a:cs typeface="Times New Roman" panose="02020603050405020304" pitchFamily="18" charset="0"/>
                        </a:rPr>
                        <a:t>Wenwu</a:t>
                      </a:r>
                      <a:r>
                        <a:rPr lang="en-US" dirty="0">
                          <a:latin typeface="Times New Roman" panose="02020603050405020304" pitchFamily="18" charset="0"/>
                          <a:cs typeface="Times New Roman" panose="02020603050405020304" pitchFamily="18" charset="0"/>
                        </a:rPr>
                        <a:t> Zhu /2016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Deep neural network takes as input </a:t>
                      </a:r>
                      <a:r>
                        <a:rPr lang="en-IN" dirty="0" err="1">
                          <a:latin typeface="Times New Roman" panose="02020603050405020304" pitchFamily="18" charset="0"/>
                          <a:cs typeface="Times New Roman" panose="02020603050405020304" pitchFamily="18" charset="0"/>
                        </a:rPr>
                        <a:t>adjancency</a:t>
                      </a:r>
                      <a:r>
                        <a:rPr lang="en-IN" dirty="0">
                          <a:latin typeface="Times New Roman" panose="02020603050405020304" pitchFamily="18" charset="0"/>
                          <a:cs typeface="Times New Roman" panose="02020603050405020304" pitchFamily="18" charset="0"/>
                        </a:rPr>
                        <a:t> matrix and outputs a low dimensional vector.</a:t>
                      </a: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Low dimensional representation of complex network that can capture both local and global structural properties.</a:t>
                      </a:r>
                    </a:p>
                    <a:p>
                      <a:pPr algn="just"/>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Consider only the link structure of the network.</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of literature review.</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Methods to encode the position of the nodes in the graph representation.</a:t>
            </a:r>
          </a:p>
          <a:p>
            <a:r>
              <a:rPr lang="en-US" sz="2800" dirty="0">
                <a:latin typeface="Times New Roman" panose="02020603050405020304" pitchFamily="18" charset="0"/>
                <a:cs typeface="Times New Roman" panose="02020603050405020304" pitchFamily="18" charset="0"/>
              </a:rPr>
              <a:t> a complex network can be represented as low dimensional vector and still captures local and global properties.</a:t>
            </a:r>
          </a:p>
          <a:p>
            <a:pPr marL="0" indent="0">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928"/>
            <a:ext cx="9601196" cy="1016484"/>
          </a:xfrm>
        </p:spPr>
        <p:txBody>
          <a:bodyPr/>
          <a:lstStyle/>
          <a:p>
            <a:r>
              <a:rPr lang="en-US" dirty="0"/>
              <a:t>Problem Statement &amp; Objective</a:t>
            </a:r>
            <a:endParaRPr lang="en-IN" dirty="0"/>
          </a:p>
        </p:txBody>
      </p:sp>
      <p:sp>
        <p:nvSpPr>
          <p:cNvPr id="3" name="Content Placeholder 2"/>
          <p:cNvSpPr>
            <a:spLocks noGrp="1"/>
          </p:cNvSpPr>
          <p:nvPr>
            <p:ph idx="1"/>
          </p:nvPr>
        </p:nvSpPr>
        <p:spPr>
          <a:xfrm>
            <a:off x="1295401" y="1188720"/>
            <a:ext cx="9601196" cy="5029200"/>
          </a:xfrm>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Given </a:t>
            </a:r>
            <a:r>
              <a:rPr lang="en-US" sz="2200" i="1" dirty="0">
                <a:latin typeface="Times New Roman" panose="02020603050405020304" pitchFamily="18" charset="0"/>
                <a:cs typeface="Times New Roman" panose="02020603050405020304" pitchFamily="18" charset="0"/>
              </a:rPr>
              <a:t>G</a:t>
            </a:r>
            <a:r>
              <a:rPr lang="en-US" sz="2200" dirty="0">
                <a:latin typeface="Times New Roman" panose="02020603050405020304" pitchFamily="18" charset="0"/>
                <a:cs typeface="Times New Roman" panose="02020603050405020304" pitchFamily="18" charset="0"/>
              </a:rPr>
              <a:t>, the task is to find some low dimensional vector representation of the nodes of </a:t>
            </a:r>
            <a:r>
              <a:rPr lang="en-US" sz="2200" i="1" dirty="0">
                <a:latin typeface="Times New Roman" panose="02020603050405020304" pitchFamily="18" charset="0"/>
                <a:cs typeface="Times New Roman" panose="02020603050405020304" pitchFamily="18" charset="0"/>
              </a:rPr>
              <a:t>G </a:t>
            </a:r>
            <a:r>
              <a:rPr lang="en-US" sz="2200" dirty="0">
                <a:latin typeface="Times New Roman" panose="02020603050405020304" pitchFamily="18" charset="0"/>
                <a:cs typeface="Times New Roman" panose="02020603050405020304" pitchFamily="18" charset="0"/>
              </a:rPr>
              <a:t>which is consistent with both the structure of the network and the content of the nodes. More formally, for the given network </a:t>
            </a:r>
            <a:r>
              <a:rPr lang="en-US" sz="2200" i="1" dirty="0">
                <a:latin typeface="Times New Roman" panose="02020603050405020304" pitchFamily="18" charset="0"/>
                <a:cs typeface="Times New Roman" panose="02020603050405020304" pitchFamily="18" charset="0"/>
              </a:rPr>
              <a:t>G</a:t>
            </a:r>
            <a:r>
              <a:rPr lang="en-US" sz="2200" dirty="0">
                <a:latin typeface="Times New Roman" panose="02020603050405020304" pitchFamily="18" charset="0"/>
                <a:cs typeface="Times New Roman" panose="02020603050405020304" pitchFamily="18" charset="0"/>
              </a:rPr>
              <a:t>, the network embedding is to learn a function </a:t>
            </a:r>
            <a:r>
              <a:rPr lang="en-US" sz="2200" i="1" dirty="0">
                <a:latin typeface="Times New Roman" panose="02020603050405020304" pitchFamily="18" charset="0"/>
                <a:cs typeface="Times New Roman" panose="02020603050405020304" pitchFamily="18" charset="0"/>
              </a:rPr>
              <a:t>f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v</a:t>
            </a:r>
            <a:r>
              <a:rPr lang="en-US" sz="2200" i="1" baseline="-25000" dirty="0">
                <a:latin typeface="Times New Roman" panose="02020603050405020304" pitchFamily="18" charset="0"/>
                <a:cs typeface="Times New Roman" panose="02020603050405020304" pitchFamily="18" charset="0"/>
              </a:rPr>
              <a:t>i</a:t>
            </a:r>
            <a:r>
              <a:rPr lang="en-US" sz="2200" i="1"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x</a:t>
            </a:r>
            <a:r>
              <a:rPr lang="en-US" sz="2200" i="1" baseline="-25000" dirty="0">
                <a:latin typeface="Times New Roman" panose="02020603050405020304" pitchFamily="18" charset="0"/>
                <a:cs typeface="Times New Roman" panose="02020603050405020304" pitchFamily="18" charset="0"/>
              </a:rPr>
              <a:t>i</a:t>
            </a:r>
            <a:r>
              <a:rPr lang="en-US" sz="2200" i="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R</a:t>
            </a:r>
            <a:r>
              <a:rPr lang="en-US" sz="2200" i="1" baseline="-25000"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i.e., it maps every vertex to a </a:t>
            </a:r>
            <a:r>
              <a:rPr lang="en-US" sz="2200" i="1" dirty="0">
                <a:latin typeface="Times New Roman" panose="02020603050405020304" pitchFamily="18" charset="0"/>
                <a:cs typeface="Times New Roman" panose="02020603050405020304" pitchFamily="18" charset="0"/>
              </a:rPr>
              <a:t>K </a:t>
            </a:r>
            <a:r>
              <a:rPr lang="en-US" sz="2200" dirty="0">
                <a:latin typeface="Times New Roman" panose="02020603050405020304" pitchFamily="18" charset="0"/>
                <a:cs typeface="Times New Roman" panose="02020603050405020304" pitchFamily="18" charset="0"/>
              </a:rPr>
              <a:t>dimensional vector, where </a:t>
            </a:r>
            <a:r>
              <a:rPr lang="en-US" sz="2200" i="1" dirty="0">
                <a:latin typeface="Times New Roman" panose="02020603050405020304" pitchFamily="18" charset="0"/>
                <a:cs typeface="Times New Roman" panose="02020603050405020304" pitchFamily="18" charset="0"/>
              </a:rPr>
              <a:t>K &lt;&lt; min</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n, d</a:t>
            </a:r>
            <a:r>
              <a:rPr lang="en-US" sz="2200" dirty="0">
                <a:latin typeface="Times New Roman" panose="02020603050405020304" pitchFamily="18" charset="0"/>
                <a:cs typeface="Times New Roman" panose="02020603050405020304" pitchFamily="18" charset="0"/>
              </a:rPr>
              <a:t>). The representations should preserve the underlying semantics of the network. Hence the nodes which are close to each other in terms of their positional distance or similarity in content should have similar representation.</a:t>
            </a:r>
          </a:p>
          <a:p>
            <a:pPr marL="0" indent="0">
              <a:buNone/>
            </a:pPr>
            <a:r>
              <a:rPr lang="en-US" sz="2800" b="1"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Generate high-quality node embedding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Preserve the local and global network structure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Handle large-scale networks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Incorporate structural and attribute information</a:t>
            </a:r>
            <a:endParaRPr lang="en-US" sz="28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Existing Methodology</a:t>
            </a:r>
            <a:endParaRPr lang="en-IN" dirty="0"/>
          </a:p>
        </p:txBody>
      </p:sp>
      <p:sp>
        <p:nvSpPr>
          <p:cNvPr id="5" name="Text Placeholder 4"/>
          <p:cNvSpPr>
            <a:spLocks noGrp="1"/>
          </p:cNvSpPr>
          <p:nvPr>
            <p:ph type="body" idx="1"/>
          </p:nvPr>
        </p:nvSpPr>
        <p:spPr>
          <a:xfrm>
            <a:off x="952134" y="1051334"/>
            <a:ext cx="4396338" cy="576262"/>
          </a:xfrm>
        </p:spPr>
        <p:txBody>
          <a:bodyPr/>
          <a:lstStyle/>
          <a:p>
            <a:r>
              <a:rPr lang="en-US" dirty="0"/>
              <a:t>Algorithm</a:t>
            </a:r>
            <a:endParaRPr lang="en-IN" dirty="0"/>
          </a:p>
        </p:txBody>
      </p:sp>
      <p:pic>
        <p:nvPicPr>
          <p:cNvPr id="4" name="Content Placeholder 3"/>
          <p:cNvPicPr>
            <a:picLocks noGrp="1" noChangeAspect="1"/>
          </p:cNvPicPr>
          <p:nvPr>
            <p:ph sz="half" idx="2"/>
          </p:nvPr>
        </p:nvPicPr>
        <p:blipFill>
          <a:blip r:embed="rId2"/>
          <a:stretch>
            <a:fillRect/>
          </a:stretch>
        </p:blipFill>
        <p:spPr>
          <a:xfrm>
            <a:off x="951865" y="1628140"/>
            <a:ext cx="4502150" cy="5138420"/>
          </a:xfrm>
          <a:prstGeom prst="rect">
            <a:avLst/>
          </a:prstGeom>
        </p:spPr>
      </p:pic>
      <p:sp>
        <p:nvSpPr>
          <p:cNvPr id="6" name="Text Placeholder 5"/>
          <p:cNvSpPr>
            <a:spLocks noGrp="1"/>
          </p:cNvSpPr>
          <p:nvPr>
            <p:ph type="body" sz="quarter" idx="3"/>
          </p:nvPr>
        </p:nvSpPr>
        <p:spPr>
          <a:xfrm>
            <a:off x="7518611" y="1052445"/>
            <a:ext cx="4396339" cy="576262"/>
          </a:xfrm>
        </p:spPr>
        <p:txBody>
          <a:bodyPr/>
          <a:lstStyle/>
          <a:p>
            <a:r>
              <a:rPr lang="en-US" dirty="0"/>
              <a:t>Formula</a:t>
            </a:r>
            <a:endParaRPr lang="en-IN" dirty="0"/>
          </a:p>
        </p:txBody>
      </p:sp>
      <p:pic>
        <p:nvPicPr>
          <p:cNvPr id="8" name="Content Placeholder 7"/>
          <p:cNvPicPr>
            <a:picLocks noGrp="1" noChangeAspect="1"/>
          </p:cNvPicPr>
          <p:nvPr>
            <p:ph sz="quarter" idx="4"/>
          </p:nvPr>
        </p:nvPicPr>
        <p:blipFill>
          <a:blip r:embed="rId3"/>
          <a:stretch>
            <a:fillRect/>
          </a:stretch>
        </p:blipFill>
        <p:spPr>
          <a:xfrm>
            <a:off x="6502400" y="1794510"/>
            <a:ext cx="5089525" cy="1734185"/>
          </a:xfrm>
          <a:prstGeom prst="rect">
            <a:avLst/>
          </a:prstGeom>
        </p:spPr>
      </p:pic>
      <p:pic>
        <p:nvPicPr>
          <p:cNvPr id="9" name="Picture 8"/>
          <p:cNvPicPr>
            <a:picLocks noChangeAspect="1"/>
          </p:cNvPicPr>
          <p:nvPr/>
        </p:nvPicPr>
        <p:blipFill>
          <a:blip r:embed="rId4"/>
          <a:stretch>
            <a:fillRect/>
          </a:stretch>
        </p:blipFill>
        <p:spPr>
          <a:xfrm>
            <a:off x="6503035" y="3620770"/>
            <a:ext cx="5212715" cy="1460500"/>
          </a:xfrm>
          <a:prstGeom prst="rect">
            <a:avLst/>
          </a:prstGeom>
        </p:spPr>
      </p:pic>
      <p:pic>
        <p:nvPicPr>
          <p:cNvPr id="10" name="Picture 9"/>
          <p:cNvPicPr>
            <a:picLocks noChangeAspect="1"/>
          </p:cNvPicPr>
          <p:nvPr/>
        </p:nvPicPr>
        <p:blipFill>
          <a:blip r:embed="rId5"/>
          <a:stretch>
            <a:fillRect/>
          </a:stretch>
        </p:blipFill>
        <p:spPr>
          <a:xfrm>
            <a:off x="7160260" y="5387340"/>
            <a:ext cx="2564130" cy="963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4841" y="-37"/>
            <a:ext cx="9404723" cy="1400530"/>
          </a:xfrm>
        </p:spPr>
        <p:txBody>
          <a:bodyPr/>
          <a:lstStyle/>
          <a:p>
            <a:r>
              <a:rPr lang="en-US"/>
              <a:t>cont..</a:t>
            </a:r>
          </a:p>
        </p:txBody>
      </p:sp>
      <p:sp>
        <p:nvSpPr>
          <p:cNvPr id="5" name="Content Placeholder 4"/>
          <p:cNvSpPr>
            <a:spLocks noGrp="1"/>
          </p:cNvSpPr>
          <p:nvPr>
            <p:ph idx="1"/>
          </p:nvPr>
        </p:nvSpPr>
        <p:spPr>
          <a:xfrm>
            <a:off x="1102995" y="863600"/>
            <a:ext cx="8946515" cy="5995035"/>
          </a:xfrm>
        </p:spPr>
        <p:txBody>
          <a:bodyPr/>
          <a:lstStyle/>
          <a:p>
            <a:r>
              <a:rPr lang="en-US"/>
              <a:t>1st step:</a:t>
            </a:r>
          </a:p>
          <a:p>
            <a:pPr marL="0" indent="0">
              <a:buNone/>
            </a:pPr>
            <a:r>
              <a:rPr lang="en-US"/>
              <a:t>construct structural layer (same as original network without content information ) and content layer ( calculating the cosine similarity among nodes ) eliminate edges with -ve similarity values .</a:t>
            </a:r>
          </a:p>
          <a:p>
            <a:pPr marL="0" indent="0">
              <a:buNone/>
            </a:pPr>
            <a:r>
              <a:rPr lang="en-US"/>
              <a:t>2 nd step:</a:t>
            </a:r>
          </a:p>
          <a:p>
            <a:pPr marL="0" indent="0">
              <a:buNone/>
            </a:pPr>
            <a:r>
              <a:rPr lang="en-US"/>
              <a:t>calculate the imformativeness of each node using below formula</a:t>
            </a:r>
          </a:p>
          <a:p>
            <a:pPr marL="0" indent="0">
              <a:buNone/>
            </a:pPr>
            <a:endParaRPr lang="en-US"/>
          </a:p>
          <a:p>
            <a:pPr marL="0" indent="0">
              <a:buNone/>
            </a:pPr>
            <a:r>
              <a:rPr lang="en-US"/>
              <a:t> </a:t>
            </a:r>
          </a:p>
          <a:p>
            <a:pPr marL="0" indent="0">
              <a:buNone/>
            </a:pPr>
            <a:r>
              <a:rPr lang="en-US"/>
              <a:t>3rd step: at each vertex we have to choose structural layer or content layer based on inter-layer transition probability value which is defined by </a:t>
            </a:r>
          </a:p>
          <a:p>
            <a:pPr marL="0" indent="0">
              <a:buNone/>
            </a:pPr>
            <a:endParaRPr lang="en-US"/>
          </a:p>
          <a:p>
            <a:pPr marL="0" indent="0">
              <a:buNone/>
            </a:pPr>
            <a:endParaRPr lang="en-US"/>
          </a:p>
          <a:p>
            <a:pPr marL="0" indent="0">
              <a:buNone/>
            </a:pPr>
            <a:r>
              <a:rPr lang="en-US"/>
              <a:t>4th step: after selecting layer we have select next node using max probability </a:t>
            </a:r>
          </a:p>
          <a:p>
            <a:pPr marL="0" indent="0">
              <a:buNone/>
            </a:pPr>
            <a:endParaRPr lang="en-US"/>
          </a:p>
        </p:txBody>
      </p:sp>
      <p:pic>
        <p:nvPicPr>
          <p:cNvPr id="8" name="Picture 7"/>
          <p:cNvPicPr>
            <a:picLocks noChangeAspect="1"/>
          </p:cNvPicPr>
          <p:nvPr/>
        </p:nvPicPr>
        <p:blipFill>
          <a:blip r:embed="rId2"/>
          <a:stretch>
            <a:fillRect/>
          </a:stretch>
        </p:blipFill>
        <p:spPr>
          <a:xfrm>
            <a:off x="1247775" y="3262630"/>
            <a:ext cx="3705225" cy="833120"/>
          </a:xfrm>
          <a:prstGeom prst="rect">
            <a:avLst/>
          </a:prstGeom>
        </p:spPr>
      </p:pic>
      <p:pic>
        <p:nvPicPr>
          <p:cNvPr id="15" name="Picture 14"/>
          <p:cNvPicPr>
            <a:picLocks noChangeAspect="1"/>
          </p:cNvPicPr>
          <p:nvPr/>
        </p:nvPicPr>
        <p:blipFill>
          <a:blip r:embed="rId3"/>
          <a:stretch>
            <a:fillRect/>
          </a:stretch>
        </p:blipFill>
        <p:spPr>
          <a:xfrm>
            <a:off x="5200650" y="3262630"/>
            <a:ext cx="3467100" cy="833120"/>
          </a:xfrm>
          <a:prstGeom prst="rect">
            <a:avLst/>
          </a:prstGeom>
        </p:spPr>
      </p:pic>
      <p:pic>
        <p:nvPicPr>
          <p:cNvPr id="6" name="Picture 5"/>
          <p:cNvPicPr>
            <a:picLocks noChangeAspect="1"/>
          </p:cNvPicPr>
          <p:nvPr/>
        </p:nvPicPr>
        <p:blipFill>
          <a:blip r:embed="rId4"/>
          <a:stretch>
            <a:fillRect/>
          </a:stretch>
        </p:blipFill>
        <p:spPr>
          <a:xfrm>
            <a:off x="2840990" y="4766945"/>
            <a:ext cx="3762375" cy="1066800"/>
          </a:xfrm>
          <a:prstGeom prst="rect">
            <a:avLst/>
          </a:prstGeom>
        </p:spPr>
      </p:pic>
      <p:pic>
        <p:nvPicPr>
          <p:cNvPr id="7" name="Picture 6"/>
          <p:cNvPicPr>
            <a:picLocks noChangeAspect="1"/>
          </p:cNvPicPr>
          <p:nvPr/>
        </p:nvPicPr>
        <p:blipFill>
          <a:blip r:embed="rId5"/>
          <a:stretch>
            <a:fillRect/>
          </a:stretch>
        </p:blipFill>
        <p:spPr>
          <a:xfrm>
            <a:off x="7948930" y="4766945"/>
            <a:ext cx="4019550" cy="114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ym typeface="+mn-ea"/>
              </a:rPr>
              <a:t>Proposed enhancements/novelty</a:t>
            </a:r>
            <a:br>
              <a:rPr lang="en-US" dirty="0"/>
            </a:br>
            <a:endParaRPr lang="en-US"/>
          </a:p>
        </p:txBody>
      </p:sp>
      <p:sp>
        <p:nvSpPr>
          <p:cNvPr id="4" name="Content Placeholder 3"/>
          <p:cNvSpPr>
            <a:spLocks noGrp="1"/>
          </p:cNvSpPr>
          <p:nvPr>
            <p:ph sz="half" idx="1"/>
          </p:nvPr>
        </p:nvSpPr>
        <p:spPr>
          <a:xfrm>
            <a:off x="1102995" y="1444625"/>
            <a:ext cx="9205595" cy="5412740"/>
          </a:xfrm>
        </p:spPr>
        <p:txBody>
          <a:bodyPr>
            <a:noAutofit/>
          </a:bodyPr>
          <a:lstStyle/>
          <a:p>
            <a:r>
              <a:rPr lang="en-US" sz="2000">
                <a:latin typeface="Times New Roman" panose="02020603050405020304" pitchFamily="18" charset="0"/>
                <a:cs typeface="Times New Roman" panose="02020603050405020304" pitchFamily="18" charset="0"/>
              </a:rPr>
              <a:t>In our proposed enhancement after switching the layer based on informativeness  of layer </a:t>
            </a:r>
          </a:p>
          <a:p>
            <a:r>
              <a:rPr lang="en-US" sz="2000">
                <a:latin typeface="Times New Roman" panose="02020603050405020304" pitchFamily="18" charset="0"/>
                <a:cs typeface="Times New Roman" panose="02020603050405020304" pitchFamily="18" charset="0"/>
              </a:rPr>
              <a:t>While selecting the next node we are considering the informativeness of that node and it’s neighbor nodes instead of taking probabilities ,which is based on the similarities .</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Instead of this above equation we are using </a:t>
            </a:r>
          </a:p>
          <a:p>
            <a:pPr marL="0" indent="0">
              <a:buNone/>
            </a:pPr>
            <a:r>
              <a:rPr lang="en-US" sz="2000">
                <a:latin typeface="Times New Roman" panose="02020603050405020304" pitchFamily="18" charset="0"/>
                <a:cs typeface="Times New Roman" panose="02020603050405020304" pitchFamily="18" charset="0"/>
              </a:rPr>
              <a:t>       Select (</a:t>
            </a:r>
            <a:r>
              <a:rPr lang="en-US" sz="2000" b="1" i="1">
                <a:latin typeface="Times New Roman" panose="02020603050405020304" pitchFamily="18" charset="0"/>
                <a:cs typeface="Times New Roman" panose="02020603050405020304" pitchFamily="18" charset="0"/>
              </a:rPr>
              <a:t>V</a:t>
            </a:r>
            <a:r>
              <a:rPr lang="en-US" sz="2000" b="1" i="1" baseline="-25000">
                <a:latin typeface="Times New Roman" panose="02020603050405020304" pitchFamily="18" charset="0"/>
                <a:cs typeface="Times New Roman" panose="02020603050405020304" pitchFamily="18" charset="0"/>
              </a:rPr>
              <a:t>k</a:t>
            </a:r>
            <a:r>
              <a:rPr lang="en-US" sz="2000">
                <a:latin typeface="Times New Roman" panose="02020603050405020304" pitchFamily="18" charset="0"/>
                <a:cs typeface="Times New Roman" panose="02020603050405020304" pitchFamily="18" charset="0"/>
              </a:rPr>
              <a:t>) = max( </a:t>
            </a:r>
            <a:r>
              <a:rPr lang="en-US" sz="2000" b="1">
                <a:latin typeface="Times New Roman" panose="02020603050405020304" pitchFamily="18" charset="0"/>
                <a:cs typeface="Times New Roman" panose="02020603050405020304" pitchFamily="18" charset="0"/>
              </a:rPr>
              <a:t> I</a:t>
            </a:r>
            <a:r>
              <a:rPr lang="en-US" sz="2000" b="1" baseline="-25000">
                <a:latin typeface="Times New Roman" panose="02020603050405020304" pitchFamily="18" charset="0"/>
                <a:cs typeface="Times New Roman" panose="02020603050405020304" pitchFamily="18" charset="0"/>
              </a:rPr>
              <a:t>i</a:t>
            </a:r>
            <a:r>
              <a:rPr lang="en-US" sz="2000" b="1" baseline="30000">
                <a:latin typeface="Times New Roman" panose="02020603050405020304" pitchFamily="18" charset="0"/>
                <a:cs typeface="Times New Roman" panose="02020603050405020304" pitchFamily="18" charset="0"/>
              </a:rPr>
              <a:t>c</a:t>
            </a:r>
            <a:r>
              <a:rPr lang="en-US" sz="2000" b="1">
                <a:latin typeface="Times New Roman" panose="02020603050405020304" pitchFamily="18" charset="0"/>
                <a:cs typeface="Times New Roman" panose="02020603050405020304" pitchFamily="18" charset="0"/>
              </a:rPr>
              <a:t> / i   i</a:t>
            </a:r>
            <a:r>
              <a:rPr lang="en-US" sz="2000">
                <a:latin typeface="Times New Roman" panose="02020603050405020304" pitchFamily="18" charset="0"/>
                <a:cs typeface="Times New Roman" panose="02020603050405020304" pitchFamily="18" charset="0"/>
              </a:rPr>
              <a:t> and its neighbors )</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pic>
        <p:nvPicPr>
          <p:cNvPr id="7" name="Picture 1"/>
          <p:cNvPicPr>
            <a:picLocks noGrp="1" noChangeAspect="1"/>
          </p:cNvPicPr>
          <p:nvPr>
            <p:ph sz="half" idx="2"/>
          </p:nvPr>
        </p:nvPicPr>
        <p:blipFill>
          <a:blip r:embed="rId3"/>
          <a:stretch>
            <a:fillRect/>
          </a:stretch>
        </p:blipFill>
        <p:spPr>
          <a:xfrm>
            <a:off x="2936875" y="2985770"/>
            <a:ext cx="4162425" cy="1238250"/>
          </a:xfrm>
          <a:prstGeom prst="roundRect">
            <a:avLst/>
          </a:prstGeom>
        </p:spPr>
      </p:pic>
      <p:pic>
        <p:nvPicPr>
          <p:cNvPr id="8" name="Picture 7"/>
          <p:cNvPicPr>
            <a:picLocks noChangeAspect="1"/>
          </p:cNvPicPr>
          <p:nvPr/>
        </p:nvPicPr>
        <p:blipFill>
          <a:blip r:embed="rId4"/>
          <a:stretch>
            <a:fillRect/>
          </a:stretch>
        </p:blipFill>
        <p:spPr>
          <a:xfrm>
            <a:off x="1293495" y="5495925"/>
            <a:ext cx="3705225" cy="833120"/>
          </a:xfrm>
          <a:prstGeom prst="rect">
            <a:avLst/>
          </a:prstGeom>
        </p:spPr>
      </p:pic>
      <p:pic>
        <p:nvPicPr>
          <p:cNvPr id="15" name="Picture 14"/>
          <p:cNvPicPr>
            <a:picLocks noChangeAspect="1"/>
          </p:cNvPicPr>
          <p:nvPr/>
        </p:nvPicPr>
        <p:blipFill>
          <a:blip r:embed="rId5"/>
          <a:stretch>
            <a:fillRect/>
          </a:stretch>
        </p:blipFill>
        <p:spPr>
          <a:xfrm>
            <a:off x="5608320" y="5495925"/>
            <a:ext cx="3467100" cy="833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Cora dataset consists of 2708 scientific publications classified into one of seven classes. The citation network consists of 5429 links. Each publication in the dataset is described by a 0/1-valued word vector indicating the absence/presence of the corresponding word from the dictionary. The dictionary consists of 1433 unique words.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71</TotalTime>
  <Words>999</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Ion</vt:lpstr>
      <vt:lpstr> IT752 WSC - Mini-project Progress Evaluation [Jan-May 2023]          </vt:lpstr>
      <vt:lpstr>Introduction</vt:lpstr>
      <vt:lpstr>Literature Review</vt:lpstr>
      <vt:lpstr>Outcome of literature review.</vt:lpstr>
      <vt:lpstr>Problem Statement &amp; Objective</vt:lpstr>
      <vt:lpstr>Existing Methodology</vt:lpstr>
      <vt:lpstr>cont..</vt:lpstr>
      <vt:lpstr>Proposed enhancements/novelty </vt:lpstr>
      <vt:lpstr>Dataset</vt:lpstr>
      <vt:lpstr>Work done </vt:lpstr>
      <vt:lpstr>Individual contribution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IT752 WSC - Mini-project Progress Evaluation [Jan-May 2023]          A Multilayered Informative Random Walk for Attributed            Social Network Embedding</dc:title>
  <dc:creator>Manmohan</dc:creator>
  <cp:lastModifiedBy>NIKHIL</cp:lastModifiedBy>
  <cp:revision>22</cp:revision>
  <dcterms:created xsi:type="dcterms:W3CDTF">2023-03-14T12:44:00Z</dcterms:created>
  <dcterms:modified xsi:type="dcterms:W3CDTF">2023-03-15T08:24:48Z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F1A0D4CE26484A5A85A33A4D5D2106D0</vt:lpwstr>
  </property>
  <property fmtid="{D5CDD505-2E9C-101B-9397-08002B2CF9AE}" pid="3" name="KSOProductBuildVer">
    <vt:lpwstr>1033-11.2.0.11486</vt:lpwstr>
  </property>
</Properties>
</file>