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</p:embeddedFont>
    <p:embeddedFont>
      <p:font typeface="Lato" panose="020B0604020202020204" charset="0"/>
      <p:italic r:id="rId36"/>
    </p:embeddedFont>
    <p:embeddedFont>
      <p:font typeface="Roboto" panose="020B0604020202020204" charset="0"/>
      <p:regular r:id="rId37"/>
      <p:bold r:id="rId38"/>
      <p:italic r:id="rId39"/>
      <p:boldItalic r:id="rId40"/>
    </p:embeddedFont>
    <p:embeddedFont>
      <p:font typeface="Libre Franklin" panose="020B0604020202020204" charset="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FDCCFD1-8038-45EE-BD91-DE96370041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799a8b54d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799a8b54d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644893d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644893d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66a337ff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66a337ff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644893da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644893da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644893d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644893d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66a337f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66a337ff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65f2fff3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65f2fff3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65f2fff3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65f2fff3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65f2fff3f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65f2fff3f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65f2fff3f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65f2fff3f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65f2fff3f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65f2fff3f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65f2fff3f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65f2fff3f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65f2fff3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65f2fff3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65f2fff3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65f2fff3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65f2fff3f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65f2fff3f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65f2fff3f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65f2fff3f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65f2fff3f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65f2fff3f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65f2fff3f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d65f2fff3f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65f2fff3f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65f2fff3f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65f2fff3f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65f2fff3f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799a8b54d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799a8b54d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65f2fff3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65f2fff3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65f2fff3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65f2fff3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799a8b54d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799a8b54d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799a8b54d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799a8b54d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644893da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644893da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66a337f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66a337f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  <a:defRPr sz="54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algn="ctr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algn="ctr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algn="ctr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algn="ctr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algn="ctr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95" name="Google Shape;95;p14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96" name="Google Shape;96;p14"/>
            <p:cNvSpPr/>
            <p:nvPr/>
          </p:nvSpPr>
          <p:spPr>
            <a:xfrm>
              <a:off x="8151962" y="1685652"/>
              <a:ext cx="3275025" cy="4408500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97" name="Google Shape;97;p14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marL="914400" lvl="1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marL="1371600" lvl="2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marL="2286000" lvl="4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marL="2743200" lvl="5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marL="3200400" lvl="6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marL="3657600" lvl="7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marL="4114800" lvl="8" indent="-317500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marL="914400" lvl="1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dt" idx="10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ftr" idx="11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10" name="Google Shape;110;p16" title="Crop Mark"/>
          <p:cNvSpPr/>
          <p:nvPr/>
        </p:nvSpPr>
        <p:spPr>
          <a:xfrm>
            <a:off x="6113971" y="1264239"/>
            <a:ext cx="2456262" cy="3306366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028700" y="1714499"/>
            <a:ext cx="3335700" cy="26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 rtl="0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marL="914400" lvl="1" indent="-32385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marL="2286000" lvl="4" indent="-3048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marL="3200400" lvl="6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marL="3657600" lvl="7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marL="4114800" lvl="8" indent="-317500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2"/>
          </p:nvPr>
        </p:nvSpPr>
        <p:spPr>
          <a:xfrm>
            <a:off x="4894052" y="1714499"/>
            <a:ext cx="3335700" cy="26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 rtl="0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marL="914400" lvl="1" indent="-32385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marL="2286000" lvl="4" indent="-3048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marL="3200400" lvl="6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marL="3657600" lvl="7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marL="4114800" lvl="8" indent="-317500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 b="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2"/>
          </p:nvPr>
        </p:nvSpPr>
        <p:spPr>
          <a:xfrm>
            <a:off x="1028700" y="2478905"/>
            <a:ext cx="3333000" cy="19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 rtl="0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marL="914400" lvl="1" indent="-32385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marL="2286000" lvl="4" indent="-3048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marL="3200400" lvl="6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marL="3657600" lvl="7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marL="4114800" lvl="8" indent="-317500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3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 b="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4"/>
          </p:nvPr>
        </p:nvSpPr>
        <p:spPr>
          <a:xfrm>
            <a:off x="4893761" y="2478905"/>
            <a:ext cx="3333000" cy="19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 rtl="0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marL="914400" lvl="1" indent="-32385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marL="2286000" lvl="4" indent="-3048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marL="3200400" lvl="6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marL="3657600" lvl="7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marL="4114800" lvl="8" indent="-317500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4692015" y="514351"/>
            <a:ext cx="3909000" cy="38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 rtl="0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marL="914400" lvl="1" indent="-32385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marL="1371600" lvl="2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3pPr>
            <a:lvl4pPr marL="1828800" lvl="3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marL="2286000" lvl="4" indent="-3048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marL="2743200" lvl="5" indent="-3048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marL="3200400" lvl="6" indent="-3048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marL="3657600" lvl="7" indent="-3048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marL="4114800" lvl="8" indent="-304800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2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dt" idx="10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ftr" idx="11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44" name="Google Shape;144;p21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>
            <a:spLocks noGrp="1"/>
          </p:cNvSpPr>
          <p:nvPr>
            <p:ph type="pic" idx="2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500"/>
              <a:buFont typeface="Libre Franklin"/>
              <a:buNone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dt" idx="10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ftr" idx="11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53" name="Google Shape;153;p22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marL="914400" lvl="1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marL="1371600" lvl="2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marL="2286000" lvl="4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marL="2743200" lvl="5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marL="3200400" lvl="6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marL="3657600" lvl="7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marL="4114800" lvl="8" indent="-317500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marL="914400" lvl="1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marL="1371600" lvl="2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marL="2286000" lvl="4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marL="2743200" lvl="5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marL="3200400" lvl="6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marL="3657600" lvl="7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marL="4114800" lvl="8" indent="-317500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9" name="Google Shape;169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/>
            </a:lvl1pPr>
            <a:lvl2pPr marL="914400" lvl="1" indent="-323850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2pPr>
            <a:lvl3pPr marL="1371600" lvl="2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04800" rtl="0">
              <a:spcBef>
                <a:spcPts val="400"/>
              </a:spcBef>
              <a:spcAft>
                <a:spcPts val="0"/>
              </a:spcAft>
              <a:buSzPts val="1200"/>
              <a:buChar char="■"/>
              <a:defRPr/>
            </a:lvl5pPr>
            <a:lvl6pPr marL="2743200" lvl="5" indent="-304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298450" rtl="0">
              <a:spcBef>
                <a:spcPts val="400"/>
              </a:spcBef>
              <a:spcAft>
                <a:spcPts val="0"/>
              </a:spcAft>
              <a:buSzPts val="1100"/>
              <a:buChar char="■"/>
              <a:defRPr/>
            </a:lvl7pPr>
            <a:lvl8pPr marL="3657600" lvl="7" indent="-298450" rtl="0">
              <a:spcBef>
                <a:spcPts val="400"/>
              </a:spcBef>
              <a:spcAft>
                <a:spcPts val="0"/>
              </a:spcAft>
              <a:buSzPts val="1100"/>
              <a:buChar char="–"/>
              <a:defRPr/>
            </a:lvl8pPr>
            <a:lvl9pPr marL="4114800" lvl="8" indent="-298450" rtl="0">
              <a:spcBef>
                <a:spcPts val="400"/>
              </a:spcBef>
              <a:spcAft>
                <a:spcPts val="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 sz="33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■"/>
              <a:defRPr sz="15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2385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–"/>
              <a:defRPr sz="15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■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–"/>
              <a:defRPr sz="12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45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■"/>
              <a:defRPr sz="11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45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–"/>
              <a:defRPr sz="11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450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Libre Franklin"/>
              <a:buChar char="■"/>
              <a:defRPr sz="11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8" name="Google Shape;88;p13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hrisfilo/urbansound8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www.sciencedirect.com/science/article/abs/pii/S0003682X19312691#:~:text=A%20novel%20urban%20sound%20classification%20model%20is%20proposed%20based%20on,method%20for%20urban%20sound%20classification" TargetMode="External"/><Relationship Id="rId4" Type="http://schemas.openxmlformats.org/officeDocument/2006/relationships/hyperlink" Target="http://noiselab.ucsd.edu/ECE228_2019/Reports/Report36.pdf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agVUyEoZDYtCrOlO9Gt4p9cm-NMbPAH7/view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drive.google.com/file/d/1ZxrY34PcVhoiFRxOuwdnXc_mNSZZy6ID/view" TargetMode="External"/><Relationship Id="rId5" Type="http://schemas.openxmlformats.org/officeDocument/2006/relationships/hyperlink" Target="http://drive.google.com/file/d/1CldR8siDsuS3Q-xUV1LGBQLVkyjBcIQ-/view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ctrTitle"/>
          </p:nvPr>
        </p:nvSpPr>
        <p:spPr>
          <a:xfrm>
            <a:off x="1506300" y="2982100"/>
            <a:ext cx="6270900" cy="747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Urban Sound Classification using Deep Learning</a:t>
            </a:r>
            <a:endParaRPr sz="2500"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637950" y="3907475"/>
            <a:ext cx="3070200" cy="106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 i="1" u="sng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Under Supervision of</a:t>
            </a:r>
            <a:endParaRPr sz="1500" i="1" u="sng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 b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Prof. Ananthanarayana V. S.</a:t>
            </a:r>
            <a:endParaRPr sz="1500" b="1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u="sng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Presented by</a:t>
            </a:r>
            <a:endParaRPr sz="1500" i="1" u="sng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5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Man Mohan Nayak (222IT019)</a:t>
            </a:r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31818" y="1800213"/>
            <a:ext cx="1080356" cy="95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2394000" y="811425"/>
            <a:ext cx="4495500" cy="8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IT-890 Professional Practice </a:t>
            </a:r>
            <a:endParaRPr sz="2200">
              <a:solidFill>
                <a:srgbClr val="888888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</a:t>
            </a:r>
            <a:r>
              <a:rPr lang="en-US" altLang="en-GB" sz="2200" b="1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Jan - Apr</a:t>
            </a:r>
            <a:r>
              <a:rPr lang="en-GB" sz="2200" b="1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202</a:t>
            </a:r>
            <a:r>
              <a:rPr lang="en-US" altLang="en-GB" sz="2200" b="1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r>
              <a:rPr lang="en-GB" sz="2200" b="1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]</a:t>
            </a: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Data Representation - Power Spectrums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8075" y="1201950"/>
            <a:ext cx="4194850" cy="17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75050" y="1125000"/>
            <a:ext cx="4194850" cy="19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86775" y="3090250"/>
            <a:ext cx="4417476" cy="19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974050" y="2995475"/>
            <a:ext cx="4095850" cy="20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Feature Extraction : Build Up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1"/>
          </p:nvPr>
        </p:nvSpPr>
        <p:spPr>
          <a:xfrm>
            <a:off x="729450" y="1345675"/>
            <a:ext cx="4075200" cy="3588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u="sng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Short Term Fourier Transform(STFT):</a:t>
            </a:r>
            <a:endParaRPr sz="1700" b="1" u="sng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2829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Computes different FT at different time.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282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Information about time is preserved.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282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Frame Size in STFT signifies different interval at which we are to perform FT again.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282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As a result of STFT, we get a spectrogram which gives us information about magnitude as a function of frequency and time.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282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Sounds that sound drastically different, results in drastically different spectrograms</a:t>
            </a:r>
            <a:r>
              <a:rPr lang="en-GB" sz="1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16400" y="1201950"/>
            <a:ext cx="4075200" cy="3495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Data Representation - Spectrograms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7225" y="1025538"/>
            <a:ext cx="4363974" cy="19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31200" y="1090850"/>
            <a:ext cx="4120026" cy="17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67225" y="3010350"/>
            <a:ext cx="4363974" cy="20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003950" y="3010350"/>
            <a:ext cx="3987650" cy="20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Feature Extraction - MFCC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94" name="Google Shape;294;p38"/>
          <p:cNvSpPr txBox="1">
            <a:spLocks noGrp="1"/>
          </p:cNvSpPr>
          <p:nvPr>
            <p:ph type="body" idx="1"/>
          </p:nvPr>
        </p:nvSpPr>
        <p:spPr>
          <a:xfrm>
            <a:off x="727650" y="1355650"/>
            <a:ext cx="7688700" cy="3688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3850" algn="l" rtl="0">
              <a:lnSpc>
                <a:spcPct val="84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Lato" panose="020F0502020204030203"/>
              <a:buChar char="■"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Stands for </a:t>
            </a:r>
            <a:r>
              <a:rPr lang="en-GB" b="1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Mel Frequency Cepstral </a:t>
            </a:r>
            <a:endParaRPr b="1" i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Coefficient</a:t>
            </a: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.  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23850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 panose="020F0502020204030203"/>
              <a:buChar char="■"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To compute MFCC, we compute 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the mel frequency spectrograms. 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23850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 panose="020F0502020204030203"/>
              <a:buChar char="■"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After computing mel frequency 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spectrogram, we take log of it and 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then take discrete cosine transform, 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which finally gives us the cepstral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coefficients.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23850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 panose="020F0502020204030203"/>
              <a:buChar char="■"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MFCC features of all the audio files are extracted using python’s </a:t>
            </a:r>
            <a:r>
              <a:rPr lang="en-GB" b="1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Librosa</a:t>
            </a: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library and this will be used to train the CNN model.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8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Mel Spectrograms: </a:t>
            </a:r>
            <a:r>
              <a:rPr lang="en-GB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 mel spectrogram is a spectrogram where the frequencies are converted to the mel scale. 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84000"/>
              </a:lnSpc>
              <a:spcBef>
                <a:spcPts val="800"/>
              </a:spcBef>
              <a:spcAft>
                <a:spcPts val="200"/>
              </a:spcAft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Mel Scale:</a:t>
            </a:r>
            <a:r>
              <a:rPr lang="en-GB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A unit of pitch such that equal distances in pitch sounds equally distant to the listener. This is called the mel scale.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22475" y="1355650"/>
            <a:ext cx="4329450" cy="1846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Data Representation - MFCCs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7225" y="1150275"/>
            <a:ext cx="4257300" cy="17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16100" y="1119525"/>
            <a:ext cx="4120026" cy="18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916100" y="3010350"/>
            <a:ext cx="4120026" cy="20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67225" y="3089775"/>
            <a:ext cx="4257300" cy="19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CNN Model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aphicFrame>
        <p:nvGraphicFramePr>
          <p:cNvPr id="315" name="Google Shape;315;p40"/>
          <p:cNvGraphicFramePr/>
          <p:nvPr/>
        </p:nvGraphicFramePr>
        <p:xfrm>
          <a:off x="882725" y="1468075"/>
          <a:ext cx="8028675" cy="2902640"/>
        </p:xfrm>
        <a:graphic>
          <a:graphicData uri="http://schemas.openxmlformats.org/drawingml/2006/table">
            <a:tbl>
              <a:tblPr>
                <a:noFill/>
                <a:tableStyleId>{4FDCCFD1-8038-45EE-BD91-DE96370041EF}</a:tableStyleId>
              </a:tblPr>
              <a:tblGrid>
                <a:gridCol w="56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980000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Convolution Layer Details</a:t>
                      </a:r>
                      <a:endParaRPr sz="1800" b="1">
                        <a:solidFill>
                          <a:srgbClr val="980000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980000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Hyper Parameters Details</a:t>
                      </a:r>
                      <a:endParaRPr sz="1800" b="1">
                        <a:solidFill>
                          <a:srgbClr val="980000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150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32 filters(3X3), Activation(ReLu), input shape (40, 174, 1)</a:t>
                      </a: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457200" lvl="0" indent="-3302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32 filters(3X3), Activation(ReLu), Maxpooling(2X2)</a:t>
                      </a:r>
                      <a:endParaRPr sz="16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457200" lvl="0" indent="-3302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64 filters(3X3), Activation(ReLu)</a:t>
                      </a:r>
                      <a:endParaRPr sz="16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457200" lvl="0" indent="-3302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64 filters(3X3), Activation(ReLu), Global Average Pooling</a:t>
                      </a:r>
                      <a:endParaRPr sz="16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457200" lvl="0" indent="-3302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Dense(10), Activation(Softmax)</a:t>
                      </a:r>
                      <a:endParaRPr sz="16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Learning rate: 0.0001</a:t>
                      </a: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Epochs: 250</a:t>
                      </a: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Batch Size: 128</a:t>
                      </a: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Optimizer: Adam</a:t>
                      </a: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>
            <a:spLocks noGrp="1"/>
          </p:cNvSpPr>
          <p:nvPr>
            <p:ph type="title" idx="4294967295"/>
          </p:nvPr>
        </p:nvSpPr>
        <p:spPr>
          <a:xfrm>
            <a:off x="749400" y="200200"/>
            <a:ext cx="82020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u="sng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Results Analysis after Training CNN Model</a:t>
            </a:r>
            <a:endParaRPr sz="2500" b="1" u="sng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21" name="Google Shape;321;p41"/>
          <p:cNvPicPr preferRelativeResize="0"/>
          <p:nvPr/>
        </p:nvPicPr>
        <p:blipFill rotWithShape="1">
          <a:blip r:embed="rId3"/>
          <a:srcRect l="1156"/>
          <a:stretch>
            <a:fillRect/>
          </a:stretch>
        </p:blipFill>
        <p:spPr>
          <a:xfrm>
            <a:off x="659700" y="735400"/>
            <a:ext cx="4424000" cy="251417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2" name="Google Shape;322;p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277075" y="1714500"/>
            <a:ext cx="3554600" cy="324957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3" name="Google Shape;323;p41"/>
          <p:cNvSpPr txBox="1"/>
          <p:nvPr/>
        </p:nvSpPr>
        <p:spPr>
          <a:xfrm>
            <a:off x="1028700" y="3746300"/>
            <a:ext cx="3716100" cy="969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Train Accuracy: </a:t>
            </a:r>
            <a:r>
              <a:rPr lang="en-GB" sz="17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69.22%</a:t>
            </a:r>
            <a:endParaRPr sz="1700"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Test Accuracy:</a:t>
            </a:r>
            <a:r>
              <a:rPr lang="en-GB" sz="17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67.49%</a:t>
            </a:r>
            <a:endParaRPr sz="1700"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Model Training Time: </a:t>
            </a:r>
            <a:r>
              <a:rPr lang="en-GB" sz="17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12 minutes</a:t>
            </a:r>
            <a:endParaRPr sz="1700"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24" name="Google Shape;324;p41"/>
          <p:cNvSpPr txBox="1"/>
          <p:nvPr/>
        </p:nvSpPr>
        <p:spPr>
          <a:xfrm>
            <a:off x="5608975" y="950950"/>
            <a:ext cx="2890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i="1">
                <a:solidFill>
                  <a:srgbClr val="98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UrbanSound8K Dataset</a:t>
            </a:r>
            <a:endParaRPr sz="2100" b="1" i="1">
              <a:solidFill>
                <a:srgbClr val="98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CNN Model : Performance Tuning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729450" y="1378350"/>
          <a:ext cx="8261700" cy="3627060"/>
        </p:xfrm>
        <a:graphic>
          <a:graphicData uri="http://schemas.openxmlformats.org/drawingml/2006/table">
            <a:tbl>
              <a:tblPr>
                <a:noFill/>
                <a:tableStyleId>{4FDCCFD1-8038-45EE-BD91-DE96370041EF}</a:tableStyleId>
              </a:tblPr>
              <a:tblGrid>
                <a:gridCol w="59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980000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Convolution Layer Details</a:t>
                      </a:r>
                      <a:endParaRPr sz="1800" b="1">
                        <a:solidFill>
                          <a:srgbClr val="980000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980000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Hyper Parameters Details</a:t>
                      </a:r>
                      <a:endParaRPr sz="1800" b="1">
                        <a:solidFill>
                          <a:srgbClr val="980000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975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32 filters(3X3), Activation(ReLu), input shape (40, 174, 1), Batch Normalization</a:t>
                      </a: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457200" lvl="0" indent="-3302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32 filters(3X3), Activation(ReLu), Batch Normalization</a:t>
                      </a:r>
                      <a:endParaRPr sz="16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457200" lvl="0" indent="-3302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Maxpooling(2X2), </a:t>
                      </a:r>
                      <a:endParaRPr sz="16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457200" lvl="0" indent="-3302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64 filters(3X3), Activation(ReLu), Batch Normalization</a:t>
                      </a:r>
                      <a:endParaRPr sz="16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457200" lvl="0" indent="-3302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64 filters(3X3), Activation(ReLu), Batch Normalization</a:t>
                      </a:r>
                      <a:endParaRPr sz="16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457200" lvl="0" indent="-3302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Global Average Pooling</a:t>
                      </a:r>
                      <a:endParaRPr sz="16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457200" lvl="0" indent="-3302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Dense(10), Activation(Softmax)</a:t>
                      </a:r>
                      <a:endParaRPr sz="16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Learning rate: 0.0001</a:t>
                      </a: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Epochs: 250</a:t>
                      </a: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Batch Size: 128</a:t>
                      </a: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Optimizer:  Adam</a:t>
                      </a: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>
            <a:spLocks noGrp="1"/>
          </p:cNvSpPr>
          <p:nvPr>
            <p:ph type="title" idx="4294967295"/>
          </p:nvPr>
        </p:nvSpPr>
        <p:spPr>
          <a:xfrm>
            <a:off x="709525" y="338075"/>
            <a:ext cx="82020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u="sng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Results Analysis after Training CNN Model</a:t>
            </a:r>
            <a:endParaRPr sz="2500" b="1" u="sng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37" name="Google Shape;337;p43"/>
          <p:cNvSpPr txBox="1"/>
          <p:nvPr/>
        </p:nvSpPr>
        <p:spPr>
          <a:xfrm>
            <a:off x="1028700" y="3746300"/>
            <a:ext cx="3735300" cy="969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Train Accuracy: </a:t>
            </a:r>
            <a:r>
              <a:rPr lang="en-GB" sz="17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91.61%</a:t>
            </a:r>
            <a:endParaRPr sz="1700"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Test Accuracy:</a:t>
            </a:r>
            <a:r>
              <a:rPr lang="en-GB" sz="17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88.43%</a:t>
            </a:r>
            <a:endParaRPr sz="1700"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Model Training Time: </a:t>
            </a:r>
            <a:r>
              <a:rPr lang="en-GB" sz="17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14 minutes</a:t>
            </a:r>
            <a:endParaRPr sz="1700"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38" name="Google Shape;338;p43"/>
          <p:cNvSpPr txBox="1"/>
          <p:nvPr/>
        </p:nvSpPr>
        <p:spPr>
          <a:xfrm>
            <a:off x="5615975" y="1000800"/>
            <a:ext cx="2890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i="1">
                <a:solidFill>
                  <a:srgbClr val="98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UrbanSound8K Dataset</a:t>
            </a:r>
            <a:endParaRPr sz="2100" b="1" i="1">
              <a:solidFill>
                <a:srgbClr val="98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39" name="Google Shape;339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17375" y="916025"/>
            <a:ext cx="3933425" cy="23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278260" y="1813390"/>
            <a:ext cx="3735325" cy="33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CNN Model : Performance Tuning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aphicFrame>
        <p:nvGraphicFramePr>
          <p:cNvPr id="347" name="Google Shape;347;p44"/>
          <p:cNvGraphicFramePr/>
          <p:nvPr/>
        </p:nvGraphicFramePr>
        <p:xfrm>
          <a:off x="729450" y="1378350"/>
          <a:ext cx="8261700" cy="3616900"/>
        </p:xfrm>
        <a:graphic>
          <a:graphicData uri="http://schemas.openxmlformats.org/drawingml/2006/table">
            <a:tbl>
              <a:tblPr>
                <a:noFill/>
                <a:tableStyleId>{4FDCCFD1-8038-45EE-BD91-DE96370041EF}</a:tableStyleId>
              </a:tblPr>
              <a:tblGrid>
                <a:gridCol w="59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1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980000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Convolution Layer Details</a:t>
                      </a:r>
                      <a:endParaRPr sz="1800" b="1">
                        <a:solidFill>
                          <a:srgbClr val="980000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980000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Hyper Parameters Details</a:t>
                      </a:r>
                      <a:endParaRPr sz="1800" b="1">
                        <a:solidFill>
                          <a:srgbClr val="980000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975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32 filters(3X3), Activation(ReLu), input shape (40, 174, 1), Batch Normalization, Dropout(0.07)</a:t>
                      </a: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457200" lvl="0" indent="-3302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32 filters(3X3), Activation(ReLu), Batch Normalization, Maxpooling(2X2), Dropout(0.07)</a:t>
                      </a:r>
                      <a:endParaRPr sz="16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457200" lvl="0" indent="-3302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64 filters(3X3), Activation(ReLu), Batch Normalization, Dropout(0.14)</a:t>
                      </a:r>
                      <a:endParaRPr sz="16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457200" lvl="0" indent="-3302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64 filters(3X3), Activation(ReLu), Batch Normalization, Global Average Pooling</a:t>
                      </a:r>
                      <a:endParaRPr sz="16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457200" lvl="0" indent="-3302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ato" panose="020F0502020204030203"/>
                        <a:buChar char="●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Dense(10), Activation(Softmax)</a:t>
                      </a:r>
                      <a:endParaRPr sz="1600">
                        <a:solidFill>
                          <a:schemeClr val="dk1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Learning rate: 0.0001</a:t>
                      </a: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Epochs: 250</a:t>
                      </a: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Batch Size: 128</a:t>
                      </a: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Optimizer: Adam</a:t>
                      </a:r>
                      <a:endParaRPr sz="16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Urban Sound Classification Project Overview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729450" y="1423700"/>
            <a:ext cx="8034300" cy="3590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■"/>
            </a:pPr>
            <a:r>
              <a:rPr lang="en-GB" sz="18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Abstract</a:t>
            </a:r>
            <a:endParaRPr sz="18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■"/>
            </a:pPr>
            <a:r>
              <a:rPr lang="en-GB" sz="18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Dataset &amp; Working Environment</a:t>
            </a:r>
            <a:endParaRPr sz="18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■"/>
            </a:pPr>
            <a:r>
              <a:rPr lang="en-GB" sz="18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Workflow of Project</a:t>
            </a:r>
            <a:endParaRPr sz="18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■"/>
            </a:pPr>
            <a:r>
              <a:rPr lang="en-GB" sz="18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Understanding Audio Signal</a:t>
            </a:r>
            <a:endParaRPr sz="18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■"/>
            </a:pPr>
            <a:r>
              <a:rPr lang="en-GB" sz="18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Representing Sound Digitally</a:t>
            </a:r>
            <a:endParaRPr sz="18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■"/>
            </a:pPr>
            <a:r>
              <a:rPr lang="en-GB" sz="18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Feature Extraction</a:t>
            </a:r>
            <a:endParaRPr sz="18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■"/>
            </a:pPr>
            <a:r>
              <a:rPr lang="en-GB" sz="18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CNN Model</a:t>
            </a:r>
            <a:endParaRPr sz="18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■"/>
            </a:pPr>
            <a:r>
              <a:rPr lang="en-GB" sz="18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VGG16  Model</a:t>
            </a:r>
            <a:endParaRPr sz="18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■"/>
            </a:pPr>
            <a:r>
              <a:rPr lang="en-GB" sz="18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Performance Comparison</a:t>
            </a:r>
            <a:endParaRPr sz="18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■"/>
            </a:pPr>
            <a:r>
              <a:rPr lang="en-GB" sz="18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Conclusion</a:t>
            </a:r>
            <a:endParaRPr sz="18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■"/>
            </a:pPr>
            <a:r>
              <a:rPr lang="en-GB" sz="18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References</a:t>
            </a:r>
            <a:endParaRPr sz="18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47800" y="2097625"/>
            <a:ext cx="4043675" cy="1696300"/>
          </a:xfrm>
          <a:prstGeom prst="rect">
            <a:avLst/>
          </a:prstGeom>
          <a:noFill/>
          <a:ln>
            <a:noFill/>
          </a:ln>
          <a:effectLst>
            <a:outerShdw blurRad="171450" dist="152400" dir="402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>
            <a:spLocks noGrp="1"/>
          </p:cNvSpPr>
          <p:nvPr>
            <p:ph type="title" idx="4294967295"/>
          </p:nvPr>
        </p:nvSpPr>
        <p:spPr>
          <a:xfrm>
            <a:off x="709525" y="338075"/>
            <a:ext cx="82020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u="sng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Results Analysis after Training CNN Model</a:t>
            </a:r>
            <a:endParaRPr sz="2500" b="1" u="sng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53" name="Google Shape;353;p45"/>
          <p:cNvSpPr txBox="1"/>
          <p:nvPr/>
        </p:nvSpPr>
        <p:spPr>
          <a:xfrm>
            <a:off x="1028700" y="3746300"/>
            <a:ext cx="3543300" cy="969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Train Accuracy: </a:t>
            </a:r>
            <a:r>
              <a:rPr lang="en-GB" sz="17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95.80%</a:t>
            </a:r>
            <a:endParaRPr sz="1700"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Test Accuracy:</a:t>
            </a:r>
            <a:r>
              <a:rPr lang="en-GB" sz="17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90.98%</a:t>
            </a:r>
            <a:endParaRPr sz="1700"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Model Training Time: </a:t>
            </a:r>
            <a:r>
              <a:rPr lang="en-GB" sz="17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15 minutes</a:t>
            </a:r>
            <a:endParaRPr sz="1700"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54" name="Google Shape;354;p45"/>
          <p:cNvSpPr txBox="1"/>
          <p:nvPr/>
        </p:nvSpPr>
        <p:spPr>
          <a:xfrm>
            <a:off x="5615975" y="1000800"/>
            <a:ext cx="2890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i="1">
                <a:solidFill>
                  <a:srgbClr val="98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UrbanSound8K Dataset</a:t>
            </a:r>
            <a:endParaRPr sz="2100" b="1" i="1">
              <a:solidFill>
                <a:srgbClr val="98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55" name="Google Shape;355;p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9525" y="1000800"/>
            <a:ext cx="4095050" cy="23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226345" y="1813390"/>
            <a:ext cx="3685300" cy="33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VGG-16 Model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62" name="Google Shape;362;p46"/>
          <p:cNvSpPr txBox="1">
            <a:spLocks noGrp="1"/>
          </p:cNvSpPr>
          <p:nvPr>
            <p:ph type="body" idx="1"/>
          </p:nvPr>
        </p:nvSpPr>
        <p:spPr>
          <a:xfrm>
            <a:off x="6516650" y="1463650"/>
            <a:ext cx="2327400" cy="3330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■"/>
            </a:pPr>
            <a:r>
              <a:rPr lang="en-GB"/>
              <a:t>13 convolution layers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/>
              <a:t>uses relu activation function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/>
              <a:t>each convolution layer uses filter of size 3X3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/>
              <a:t>after every 2 or 3 convolution layer, max pooling is used with pool size of 2X2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/>
              <a:t>At last, 3 dense layers are used.</a:t>
            </a:r>
          </a:p>
        </p:txBody>
      </p:sp>
      <p:pic>
        <p:nvPicPr>
          <p:cNvPr id="365" name="Google Shape;365;p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17375" y="1345675"/>
            <a:ext cx="5574101" cy="3713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Hyperparameter Details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aphicFrame>
        <p:nvGraphicFramePr>
          <p:cNvPr id="373" name="Google Shape;373;p47"/>
          <p:cNvGraphicFramePr/>
          <p:nvPr/>
        </p:nvGraphicFramePr>
        <p:xfrm>
          <a:off x="1201700" y="1709925"/>
          <a:ext cx="7239000" cy="2249495"/>
        </p:xfrm>
        <a:graphic>
          <a:graphicData uri="http://schemas.openxmlformats.org/drawingml/2006/table">
            <a:tbl>
              <a:tblPr>
                <a:noFill/>
                <a:tableStyleId>{4FDCCFD1-8038-45EE-BD91-DE96370041EF}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rgbClr val="980000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Hyperparameter</a:t>
                      </a:r>
                      <a:endParaRPr sz="1700">
                        <a:solidFill>
                          <a:srgbClr val="980000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rgbClr val="980000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Value</a:t>
                      </a:r>
                      <a:endParaRPr sz="1700">
                        <a:solidFill>
                          <a:srgbClr val="980000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Learning Rate</a:t>
                      </a:r>
                      <a:endParaRPr sz="17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0.0001</a:t>
                      </a:r>
                      <a:endParaRPr sz="17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Batch Size</a:t>
                      </a:r>
                      <a:endParaRPr sz="17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128</a:t>
                      </a:r>
                      <a:endParaRPr sz="17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Epochs</a:t>
                      </a:r>
                      <a:endParaRPr sz="17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250</a:t>
                      </a:r>
                      <a:endParaRPr sz="17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Optimizer</a:t>
                      </a:r>
                      <a:endParaRPr sz="17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Adam</a:t>
                      </a:r>
                      <a:endParaRPr sz="17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>
            <a:spLocks noGrp="1"/>
          </p:cNvSpPr>
          <p:nvPr>
            <p:ph type="title" idx="4294967295"/>
          </p:nvPr>
        </p:nvSpPr>
        <p:spPr>
          <a:xfrm>
            <a:off x="709525" y="338075"/>
            <a:ext cx="82020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u="sng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Results Analysis after Training VGG-16 Model</a:t>
            </a:r>
            <a:endParaRPr sz="2500" b="1" u="sng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79" name="Google Shape;379;p48"/>
          <p:cNvSpPr txBox="1"/>
          <p:nvPr/>
        </p:nvSpPr>
        <p:spPr>
          <a:xfrm>
            <a:off x="1028700" y="3746300"/>
            <a:ext cx="3585600" cy="969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Train Accuracy: </a:t>
            </a:r>
            <a:r>
              <a:rPr lang="en-GB" sz="17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98.93%</a:t>
            </a:r>
            <a:endParaRPr sz="1700"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Test Accuracy:</a:t>
            </a:r>
            <a:r>
              <a:rPr lang="en-GB" sz="17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91.28%</a:t>
            </a:r>
            <a:endParaRPr sz="1700"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Model Training Time: </a:t>
            </a:r>
            <a:r>
              <a:rPr lang="en-GB" sz="17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58 minutes</a:t>
            </a:r>
            <a:endParaRPr sz="1700"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80" name="Google Shape;380;p48"/>
          <p:cNvSpPr txBox="1"/>
          <p:nvPr/>
        </p:nvSpPr>
        <p:spPr>
          <a:xfrm>
            <a:off x="5615975" y="1000800"/>
            <a:ext cx="2890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i="1">
                <a:solidFill>
                  <a:srgbClr val="98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UrbanSound8K Dataset</a:t>
            </a:r>
            <a:endParaRPr sz="2100" b="1" i="1">
              <a:solidFill>
                <a:srgbClr val="98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81" name="Google Shape;381;p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0925" y="1025675"/>
            <a:ext cx="4403000" cy="24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166325" y="1661100"/>
            <a:ext cx="3585600" cy="33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Performance Comparison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aphicFrame>
        <p:nvGraphicFramePr>
          <p:cNvPr id="390" name="Google Shape;390;p49"/>
          <p:cNvGraphicFramePr/>
          <p:nvPr/>
        </p:nvGraphicFramePr>
        <p:xfrm>
          <a:off x="1028700" y="1629150"/>
          <a:ext cx="7592900" cy="2633250"/>
        </p:xfrm>
        <a:graphic>
          <a:graphicData uri="http://schemas.openxmlformats.org/drawingml/2006/table">
            <a:tbl>
              <a:tblPr>
                <a:noFill/>
                <a:tableStyleId>{4FDCCFD1-8038-45EE-BD91-DE96370041EF}</a:tableStyleId>
              </a:tblPr>
              <a:tblGrid>
                <a:gridCol w="379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rgbClr val="980000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Model</a:t>
                      </a:r>
                      <a:endParaRPr sz="1700">
                        <a:solidFill>
                          <a:srgbClr val="980000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rgbClr val="980000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Accuracy</a:t>
                      </a:r>
                      <a:endParaRPr sz="1700">
                        <a:solidFill>
                          <a:srgbClr val="980000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CNN Model</a:t>
                      </a:r>
                      <a:endParaRPr sz="17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67.49</a:t>
                      </a:r>
                      <a:endParaRPr sz="17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CNN : Performance Tuning (01)</a:t>
                      </a:r>
                      <a:endParaRPr sz="17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88.43</a:t>
                      </a:r>
                      <a:endParaRPr sz="17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CNN : Performance Tuning (02)</a:t>
                      </a:r>
                      <a:endParaRPr sz="17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 i="1">
                          <a:solidFill>
                            <a:srgbClr val="980000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90.98</a:t>
                      </a:r>
                      <a:endParaRPr sz="1700" b="1" i="1">
                        <a:solidFill>
                          <a:srgbClr val="980000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VGG16 Model</a:t>
                      </a:r>
                      <a:endParaRPr sz="1700"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 i="1">
                          <a:solidFill>
                            <a:srgbClr val="980000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91.28</a:t>
                      </a:r>
                      <a:endParaRPr sz="1700" b="1" i="1">
                        <a:solidFill>
                          <a:srgbClr val="980000"/>
                        </a:solidFill>
                        <a:latin typeface="Lato" panose="020F0502020204030203"/>
                        <a:ea typeface="Lato" panose="020F0502020204030203"/>
                        <a:cs typeface="Lato" panose="020F0502020204030203"/>
                        <a:sym typeface="Lato" panose="020F0502020204030203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Conclusion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96" name="Google Shape;396;p50"/>
          <p:cNvSpPr txBox="1">
            <a:spLocks noGrp="1"/>
          </p:cNvSpPr>
          <p:nvPr>
            <p:ph type="body" idx="1"/>
          </p:nvPr>
        </p:nvSpPr>
        <p:spPr>
          <a:xfrm>
            <a:off x="727650" y="1714500"/>
            <a:ext cx="7688700" cy="286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 this project, I have implemented urban sound classification using UrbanSound8K dataset with the 2 different convolutional neural network architecture.</a:t>
            </a:r>
            <a:endParaRPr sz="17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Both CNN model was trained with MFCC features that were extracted from our audio files.</a:t>
            </a:r>
            <a:endParaRPr sz="17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GB" sz="17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The highest accuracy achieved using UrbanSound8K dataset was </a:t>
            </a:r>
            <a:r>
              <a:rPr lang="en-GB" sz="1700" b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91.28%</a:t>
            </a:r>
            <a:r>
              <a:rPr lang="en-GB" sz="17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on test dataset.</a:t>
            </a:r>
            <a:endParaRPr sz="17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200"/>
              </a:spcAft>
              <a:buNone/>
            </a:pPr>
            <a:endParaRPr sz="16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References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04" name="Google Shape;404;p51"/>
          <p:cNvSpPr txBox="1">
            <a:spLocks noGrp="1"/>
          </p:cNvSpPr>
          <p:nvPr>
            <p:ph type="body" idx="1"/>
          </p:nvPr>
        </p:nvSpPr>
        <p:spPr>
          <a:xfrm>
            <a:off x="729450" y="1475275"/>
            <a:ext cx="7688700" cy="3366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■"/>
            </a:pPr>
            <a:r>
              <a:rPr lang="en-GB" sz="1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UrbanSound8K Dataset</a:t>
            </a:r>
            <a:endParaRPr sz="16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3"/>
              </a:rPr>
              <a:t>https://www.kaggle.com/chrisfilo/urbansound8k</a:t>
            </a:r>
            <a:endParaRPr sz="16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 panose="020F0502020204030203"/>
              <a:buChar char="■"/>
            </a:pPr>
            <a:r>
              <a:rPr lang="en-GB" sz="1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Urban Sound Classification</a:t>
            </a:r>
            <a:endParaRPr sz="16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4"/>
              </a:rPr>
              <a:t>http://noiselab.ucsd.edu/ECE228_2019/Reports/Report36.pdf</a:t>
            </a:r>
            <a:endParaRPr sz="16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 panose="020F0502020204030203"/>
              <a:buChar char="■"/>
            </a:pPr>
            <a:r>
              <a:rPr lang="en-GB" sz="1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Urban sound classification based on 2-order dense convolutional network using dual features</a:t>
            </a:r>
            <a:endParaRPr sz="16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5"/>
              </a:rPr>
              <a:t>https://www.sciencedirect.com/science/article/abs/pii/S0003682X19312691#:~:text=A%20novel%20urban%20sound%20classification%20model%20is%20proposed%20based%20on,method%20for%20urban%20sound%20classification</a:t>
            </a:r>
            <a:endParaRPr sz="16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800"/>
              </a:spcBef>
              <a:spcAft>
                <a:spcPts val="200"/>
              </a:spcAft>
              <a:buNone/>
            </a:pPr>
            <a:endParaRPr sz="16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06" name="Google Shape;406;p51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/>
        </p:nvSpPr>
        <p:spPr>
          <a:xfrm>
            <a:off x="2472050" y="1800225"/>
            <a:ext cx="4754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b="1">
                <a:solidFill>
                  <a:schemeClr val="accent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 THANK</a:t>
            </a:r>
            <a:r>
              <a:rPr lang="en-GB" sz="5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r>
              <a:rPr lang="en-GB" sz="5000" b="1">
                <a:solidFill>
                  <a:srgbClr val="5252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YOU!</a:t>
            </a:r>
            <a:endParaRPr sz="5000" b="1">
              <a:solidFill>
                <a:srgbClr val="52525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Introduction</a:t>
            </a:r>
            <a:endParaRPr b="1" dirty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xfrm>
            <a:off x="727650" y="1513425"/>
            <a:ext cx="8034300" cy="3191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Audio carry a large amount of life scenes and events in the city. From surveillance to house monitoring, sound classification are immense in various work.</a:t>
            </a:r>
            <a:endParaRPr sz="17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Developing a deep learning model that automatically extract this information has huge benefits in developing smart cities.</a:t>
            </a:r>
            <a:endParaRPr sz="17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Aim of this deep learning project is to classify audio data of urban sounds into different classes using MFCC features from audio files.</a:t>
            </a:r>
            <a:endParaRPr sz="17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As an output, the model will try to </a:t>
            </a:r>
            <a:r>
              <a:rPr lang="en-GB" sz="1700" b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classify an input audio file into one of the following 10 classes</a:t>
            </a:r>
            <a:r>
              <a:rPr lang="en-GB" sz="17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: </a:t>
            </a:r>
            <a:r>
              <a:rPr lang="en-GB" sz="1700" i="1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Air conditioner,  Car horn,  Children playing,  Dog bark, Drilling,  Engine idling,  Gun shot,  Jackhammer,  Siren  &amp;  Street Music.</a:t>
            </a:r>
            <a:endParaRPr sz="17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Dataset And Working Environment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729450" y="1346400"/>
            <a:ext cx="8112300" cy="3797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                                                </a:t>
            </a:r>
            <a:r>
              <a:rPr lang="en-GB" sz="1700" b="1">
                <a:solidFill>
                  <a:srgbClr val="741B47"/>
                </a:solidFill>
              </a:rPr>
              <a:t> </a:t>
            </a:r>
            <a:endParaRPr sz="1700" b="1">
              <a:solidFill>
                <a:srgbClr val="98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GB">
                <a:solidFill>
                  <a:schemeClr val="dk1"/>
                </a:solidFill>
              </a:rPr>
              <a:t>Contains audio files of &lt;= 4 seconds.</a:t>
            </a:r>
            <a:endParaRPr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GB">
                <a:solidFill>
                  <a:schemeClr val="dk1"/>
                </a:solidFill>
              </a:rPr>
              <a:t>Total number of audio file : 8732</a:t>
            </a:r>
            <a:endParaRPr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GB">
                <a:solidFill>
                  <a:schemeClr val="dk1"/>
                </a:solidFill>
              </a:rPr>
              <a:t>Distributed in 10 classes</a:t>
            </a:r>
            <a:endParaRPr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GB">
                <a:solidFill>
                  <a:schemeClr val="dk1"/>
                </a:solidFill>
              </a:rPr>
              <a:t>Total dataset size : 7GB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highlight>
                  <a:schemeClr val="lt2"/>
                </a:highlight>
              </a:rPr>
              <a:t>               </a:t>
            </a:r>
            <a:r>
              <a:rPr lang="en-GB" sz="1700" b="1">
                <a:solidFill>
                  <a:srgbClr val="980000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System Setup</a:t>
            </a:r>
            <a:endParaRPr sz="1700" b="1">
              <a:solidFill>
                <a:srgbClr val="980000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GB">
                <a:solidFill>
                  <a:schemeClr val="dk1"/>
                </a:solidFill>
                <a:highlight>
                  <a:schemeClr val="lt2"/>
                </a:highlight>
              </a:rPr>
              <a:t>Google colab environment</a:t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GB">
                <a:solidFill>
                  <a:schemeClr val="dk1"/>
                </a:solidFill>
                <a:highlight>
                  <a:schemeClr val="lt2"/>
                </a:highlight>
              </a:rPr>
              <a:t>UrbanSound8k Dataset from Kaggle</a:t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GB">
                <a:solidFill>
                  <a:schemeClr val="dk1"/>
                </a:solidFill>
                <a:highlight>
                  <a:schemeClr val="lt2"/>
                </a:highlight>
              </a:rPr>
              <a:t>Language : Python</a:t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  <a:highlight>
                <a:schemeClr val="lt2"/>
              </a:highlight>
            </a:endParaRPr>
          </a:p>
        </p:txBody>
      </p:sp>
      <p:pic>
        <p:nvPicPr>
          <p:cNvPr id="206" name="Google Shape;206;p29" title="24074-1-0-7.wav">
            <a:hlinkClick r:id="rId3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335025" y="1150550"/>
            <a:ext cx="385850" cy="3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 title="21684-9-0-12.wav">
            <a:hlinkClick r:id="rId5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93650" y="1714500"/>
            <a:ext cx="385850" cy="3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 title="24347-8-0-41.wav">
            <a:hlinkClick r:id="rId6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93650" y="1173950"/>
            <a:ext cx="385850" cy="3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5479500" y="1697936"/>
            <a:ext cx="1784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Street Music</a:t>
            </a:r>
            <a:endParaRPr sz="1700" b="1" i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6720875" y="1150525"/>
            <a:ext cx="1784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Car Horn</a:t>
            </a:r>
            <a:endParaRPr sz="1700" b="1" i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5509475" y="1150538"/>
            <a:ext cx="73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Siren</a:t>
            </a:r>
            <a:endParaRPr sz="1700" b="1" i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1397125" y="1276500"/>
            <a:ext cx="28410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800"/>
              </a:spcBef>
              <a:spcAft>
                <a:spcPts val="200"/>
              </a:spcAft>
              <a:buNone/>
            </a:pPr>
            <a:r>
              <a:rPr lang="en-GB" sz="1700" b="1">
                <a:solidFill>
                  <a:srgbClr val="98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UrbanSound8K Dataset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485600" y="2144325"/>
            <a:ext cx="4585300" cy="29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Workflow of the Project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/>
          <a:srcRect l="-2229" t="-2496" r="-1483" b="-4661"/>
          <a:stretch>
            <a:fillRect/>
          </a:stretch>
        </p:blipFill>
        <p:spPr>
          <a:xfrm>
            <a:off x="1287625" y="1714500"/>
            <a:ext cx="7115399" cy="292088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Understanding Audio Signal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729450" y="1475275"/>
            <a:ext cx="7688700" cy="3219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 sound signal is produced by 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variations in air pressure.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We can measure the intensity of the 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pressure variations and plot those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measurements over time.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The majority of sounds we encounter 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contains signals of different frequencies 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that are  added together to create a composite signals with more complex repeating patterns.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These waves can be represented using </a:t>
            </a:r>
            <a:r>
              <a:rPr lang="en-GB" sz="1700" b="1" i="1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waveforms</a:t>
            </a: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that is basically viewed as a function of amplitude over time.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57900" y="1215275"/>
            <a:ext cx="3524250" cy="18097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EDA - Waveforms</a:t>
            </a:r>
            <a:endParaRPr sz="3000"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5050" y="1186200"/>
            <a:ext cx="4194851" cy="19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45050" y="3152413"/>
            <a:ext cx="4194851" cy="17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820450" y="1202250"/>
            <a:ext cx="4194851" cy="17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884325" y="3090250"/>
            <a:ext cx="4130975" cy="19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Representing Sound Digitally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1"/>
          </p:nvPr>
        </p:nvSpPr>
        <p:spPr>
          <a:xfrm>
            <a:off x="729450" y="1475275"/>
            <a:ext cx="4075200" cy="345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Waveforms are analog and cannot be stored and hence we need to convert them into digital signal.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To digitize a sound waveform we must turn the signal into a series of numbers so that we can input it into the models for training.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This is done by measuring the amplitude of the sound at fixed intervals of time.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By default, we take </a:t>
            </a:r>
            <a:r>
              <a:rPr lang="en-GB" sz="1700" b="1" i="1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44,100 samples per second</a:t>
            </a: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04087" y="1277350"/>
            <a:ext cx="3917425" cy="20733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9" name="Google Shape;249;p33"/>
          <p:cNvSpPr txBox="1"/>
          <p:nvPr/>
        </p:nvSpPr>
        <p:spPr>
          <a:xfrm>
            <a:off x="4764725" y="3578500"/>
            <a:ext cx="4156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500"/>
              <a:buFont typeface="Lato" panose="020F0502020204030203"/>
              <a:buChar char="➔"/>
            </a:pPr>
            <a:r>
              <a:rPr lang="en-GB" sz="1500">
                <a:solidFill>
                  <a:srgbClr val="980000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Higher sampling rate means that more data will be collected and hence we will get audio of high quality but will result in requiring more computation power.</a:t>
            </a:r>
            <a:endParaRPr sz="1500">
              <a:solidFill>
                <a:srgbClr val="980000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729450" y="514350"/>
            <a:ext cx="7115400" cy="53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Feature Extraction : Build Up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729450" y="1475275"/>
            <a:ext cx="4075200" cy="345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u="sng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Fourier Transform:</a:t>
            </a:r>
            <a:endParaRPr sz="1700" b="1" u="sng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An audio signal is comprised of several single-frequency sound waves.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 panose="020F0502020204030203"/>
              <a:buChar char="■"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FT converts the signal from the time domain into the frequency domain. The result is called a power spectrum.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7010400" y="4842000"/>
            <a:ext cx="2133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56600" y="1362300"/>
            <a:ext cx="4034550" cy="26149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" name="Google Shape;259;p34"/>
          <p:cNvSpPr txBox="1"/>
          <p:nvPr/>
        </p:nvSpPr>
        <p:spPr>
          <a:xfrm>
            <a:off x="620625" y="3933375"/>
            <a:ext cx="47421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700" b="1" u="sng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Problem with Fourier Transform:</a:t>
            </a:r>
            <a:endParaRPr sz="1700" b="1" u="sng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Audio data is time series and after doing </a:t>
            </a:r>
            <a:r>
              <a:rPr lang="en-GB" sz="1700">
                <a:solidFill>
                  <a:srgbClr val="980000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FT we loose time element of audio signal</a:t>
            </a:r>
            <a:r>
              <a:rPr lang="en-GB" sz="1700">
                <a:solidFill>
                  <a:schemeClr val="dk1"/>
                </a:solidFill>
                <a:highlight>
                  <a:schemeClr val="lt2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.</a:t>
            </a:r>
            <a:endParaRPr sz="1700">
              <a:solidFill>
                <a:schemeClr val="dk1"/>
              </a:solidFill>
              <a:highlight>
                <a:schemeClr val="lt2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1161</Words>
  <Application>Microsoft Office PowerPoint</Application>
  <PresentationFormat>On-screen Show (16:9)</PresentationFormat>
  <Paragraphs>194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Raleway</vt:lpstr>
      <vt:lpstr>Lato</vt:lpstr>
      <vt:lpstr>Roboto</vt:lpstr>
      <vt:lpstr>Libre Franklin</vt:lpstr>
      <vt:lpstr>Arial</vt:lpstr>
      <vt:lpstr>Streamline</vt:lpstr>
      <vt:lpstr>Crop</vt:lpstr>
      <vt:lpstr>Urban Sound Classification using Deep Learning</vt:lpstr>
      <vt:lpstr>Urban Sound Classification Project Overview</vt:lpstr>
      <vt:lpstr>Introduction</vt:lpstr>
      <vt:lpstr>Dataset And Working Environment</vt:lpstr>
      <vt:lpstr>Workflow of the Project</vt:lpstr>
      <vt:lpstr>Understanding Audio Signal</vt:lpstr>
      <vt:lpstr>EDA - Waveforms</vt:lpstr>
      <vt:lpstr>Representing Sound Digitally</vt:lpstr>
      <vt:lpstr>Feature Extraction : Build Up</vt:lpstr>
      <vt:lpstr>Data Representation - Power Spectrums</vt:lpstr>
      <vt:lpstr>Feature Extraction : Build Up</vt:lpstr>
      <vt:lpstr>Data Representation - Spectrograms</vt:lpstr>
      <vt:lpstr>Feature Extraction - MFCC</vt:lpstr>
      <vt:lpstr>Data Representation - MFCCs</vt:lpstr>
      <vt:lpstr>CNN Model</vt:lpstr>
      <vt:lpstr>Results Analysis after Training CNN Model</vt:lpstr>
      <vt:lpstr>CNN Model : Performance Tuning</vt:lpstr>
      <vt:lpstr>Results Analysis after Training CNN Model</vt:lpstr>
      <vt:lpstr>CNN Model : Performance Tuning</vt:lpstr>
      <vt:lpstr>Results Analysis after Training CNN Model</vt:lpstr>
      <vt:lpstr>VGG-16 Model</vt:lpstr>
      <vt:lpstr>Hyperparameter Details</vt:lpstr>
      <vt:lpstr>Results Analysis after Training VGG-16 Model</vt:lpstr>
      <vt:lpstr>Performance Comparison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Sound Classification using Deep Learning</dc:title>
  <dc:creator/>
  <cp:lastModifiedBy>Manmohan</cp:lastModifiedBy>
  <cp:revision>7</cp:revision>
  <dcterms:created xsi:type="dcterms:W3CDTF">2023-03-24T11:53:00Z</dcterms:created>
  <dcterms:modified xsi:type="dcterms:W3CDTF">2023-04-20T08:59:21Z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89352A530CF741ACAE9F07ACF5937BCE</vt:lpwstr>
  </property>
  <property fmtid="{D5CDD505-2E9C-101B-9397-08002B2CF9AE}" pid="3" name="KSOProductBuildVer">
    <vt:lpwstr>1033-11.2.0.11516</vt:lpwstr>
  </property>
</Properties>
</file>