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2" r:id="rId4"/>
    <p:sldId id="267" r:id="rId5"/>
    <p:sldId id="274" r:id="rId6"/>
    <p:sldId id="275" r:id="rId7"/>
    <p:sldId id="276" r:id="rId8"/>
    <p:sldId id="266" r:id="rId9"/>
    <p:sldId id="281" r:id="rId10"/>
    <p:sldId id="268" r:id="rId11"/>
    <p:sldId id="282" r:id="rId12"/>
    <p:sldId id="279" r:id="rId13"/>
    <p:sldId id="261" r:id="rId14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7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2"/>
            <p14:sldId id="267"/>
            <p14:sldId id="274"/>
            <p14:sldId id="275"/>
            <p14:sldId id="276"/>
            <p14:sldId id="266"/>
            <p14:sldId id="281"/>
            <p14:sldId id="268"/>
            <p14:sldId id="282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49" autoAdjust="0"/>
  </p:normalViewPr>
  <p:slideViewPr>
    <p:cSldViewPr snapToGrid="0" snapToObjects="1">
      <p:cViewPr varScale="1">
        <p:scale>
          <a:sx n="62" d="100"/>
          <a:sy n="62" d="100"/>
        </p:scale>
        <p:origin x="1632" y="60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IE" sz="1200"/>
              <a:t>A novel Split-merge evolve k clustering algorithm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26-29 March 2018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26-29 March 2018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E"/>
              <a:t>A novel Split-merge evolve k clustering algorithm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26-29 March 2018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E656-B54F-4B4A-A43E-7A8772CDE506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E"/>
              <a:t>A novel Split-merge evolve k clustering algorithm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26-29 March 2018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455EE-3CD1-4D15-AD89-25CF08A80E30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E"/>
              <a:t>A novel Split-merge evolve k clustering algorithm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5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26-29 March 2018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B9D67-BD49-457D-8FAC-7A1B32AAFD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E"/>
              <a:t>A novel Split-merge evolve k clustering algorithm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A novel Split-merge evolve k clustering algorithm  |  BigDataService 2018  |  26-29 March 2018  |  Page </a:t>
            </a:r>
            <a:fld id="{2A9444F1-4113-4909-9DB1-1240F26A09D6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novel </a:t>
            </a:r>
            <a:br>
              <a:rPr lang="en-US" sz="4800" dirty="0"/>
            </a:br>
            <a:r>
              <a:rPr lang="en-US" sz="4800" dirty="0"/>
              <a:t>split-merge-evolve </a:t>
            </a:r>
            <a:r>
              <a:rPr lang="en-US" sz="4800" i="1" dirty="0"/>
              <a:t>k </a:t>
            </a:r>
            <a:r>
              <a:rPr lang="en-US" sz="4800" dirty="0"/>
              <a:t>clustering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7798-2900-4EEE-A98F-1B692F2B6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9A1ECC-195E-4887-A9FC-6064B60A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5" y="1075469"/>
            <a:ext cx="7588174" cy="5226545"/>
          </a:xfrm>
        </p:spPr>
        <p:txBody>
          <a:bodyPr/>
          <a:lstStyle/>
          <a:p>
            <a:r>
              <a:rPr lang="en-US" dirty="0"/>
              <a:t>Data set 1- </a:t>
            </a:r>
            <a:r>
              <a:rPr lang="en-US" dirty="0">
                <a:solidFill>
                  <a:schemeClr val="accent2"/>
                </a:solidFill>
              </a:rPr>
              <a:t>Artificial</a:t>
            </a:r>
          </a:p>
          <a:p>
            <a:pPr lvl="1"/>
            <a:r>
              <a:rPr lang="en-US" dirty="0"/>
              <a:t> Clear boundaries between classes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set 2 - </a:t>
            </a:r>
            <a:r>
              <a:rPr lang="en-US" dirty="0">
                <a:solidFill>
                  <a:schemeClr val="accent2"/>
                </a:solidFill>
              </a:rPr>
              <a:t>Artificial</a:t>
            </a:r>
          </a:p>
          <a:p>
            <a:pPr lvl="1"/>
            <a:r>
              <a:rPr lang="en-US" dirty="0"/>
              <a:t>No clear boundaries between classes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5AE15-2960-4D9A-8C51-A4D23D32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" y="113984"/>
            <a:ext cx="7494588" cy="1085371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869B1-C7D3-40E5-A4D1-2B85A4E1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9" y="2045252"/>
            <a:ext cx="2331753" cy="1440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3BFA5-3F4D-41B1-844A-C794E030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383" y="1950555"/>
            <a:ext cx="3609975" cy="1552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0976F4-4E43-4C08-80E7-DC8B6CCEFEA6}"/>
              </a:ext>
            </a:extLst>
          </p:cNvPr>
          <p:cNvSpPr/>
          <p:nvPr/>
        </p:nvSpPr>
        <p:spPr>
          <a:xfrm>
            <a:off x="4816449" y="626043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Results : avg ARI over 20 runs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E39A3-288E-4CBB-B612-D91E2C996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95" y="4482496"/>
            <a:ext cx="2573290" cy="1604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B364E-A042-4DF7-AF1E-CBE3A4721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789" y="4482496"/>
            <a:ext cx="3600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7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9A1ECC-195E-4887-A9FC-6064B60A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5" y="1075469"/>
            <a:ext cx="7588174" cy="5226545"/>
          </a:xfrm>
        </p:spPr>
        <p:txBody>
          <a:bodyPr/>
          <a:lstStyle/>
          <a:p>
            <a:r>
              <a:rPr lang="en-US" dirty="0"/>
              <a:t>Data set 3 - </a:t>
            </a:r>
            <a:r>
              <a:rPr lang="en-US" dirty="0">
                <a:solidFill>
                  <a:schemeClr val="accent2"/>
                </a:solidFill>
              </a:rPr>
              <a:t>Real life</a:t>
            </a:r>
          </a:p>
          <a:p>
            <a:pPr lvl="1"/>
            <a:r>
              <a:rPr lang="en-US" dirty="0"/>
              <a:t> 3 classes of Iris flowers, 4 attributes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set 4 - </a:t>
            </a:r>
            <a:r>
              <a:rPr lang="en-US" dirty="0">
                <a:solidFill>
                  <a:schemeClr val="accent2"/>
                </a:solidFill>
              </a:rPr>
              <a:t>Real life</a:t>
            </a:r>
          </a:p>
          <a:p>
            <a:pPr lvl="1"/>
            <a:r>
              <a:rPr lang="en-US" dirty="0"/>
              <a:t>From US forensic science service, 6 classes of glasses, 9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5AE15-2960-4D9A-8C51-A4D23D32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" y="113984"/>
            <a:ext cx="7494588" cy="1085371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976F4-4E43-4C08-80E7-DC8B6CCEFEA6}"/>
              </a:ext>
            </a:extLst>
          </p:cNvPr>
          <p:cNvSpPr/>
          <p:nvPr/>
        </p:nvSpPr>
        <p:spPr>
          <a:xfrm>
            <a:off x="4816449" y="616306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Results : avg ARI over 20 runs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C1DF52-D8FA-45E4-94ED-20931387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04" y="1876425"/>
            <a:ext cx="3657600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5E417-B79D-4C2C-8C12-C209BF39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04" y="4227114"/>
            <a:ext cx="3676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BF66B-4912-4A12-8DD6-AE522F9C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over different data sets (video)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47B0DD-4E6B-45BC-B7FE-05B2C894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split-merge-evolve in action</a:t>
            </a:r>
          </a:p>
        </p:txBody>
      </p:sp>
    </p:spTree>
    <p:extLst>
      <p:ext uri="{BB962C8B-B14F-4D97-AF65-F5344CB8AC3E}">
        <p14:creationId xmlns:p14="http://schemas.microsoft.com/office/powerpoint/2010/main" val="121753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448375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Clustering</a:t>
            </a:r>
          </a:p>
          <a:p>
            <a:pPr lvl="1"/>
            <a:r>
              <a:rPr lang="en-US" dirty="0"/>
              <a:t>K-means clustering </a:t>
            </a:r>
          </a:p>
          <a:p>
            <a:pPr lvl="1"/>
            <a:r>
              <a:rPr lang="en-US" dirty="0"/>
              <a:t>Bisecting k-means clustering </a:t>
            </a:r>
          </a:p>
          <a:p>
            <a:pPr lvl="1"/>
            <a:r>
              <a:rPr lang="en-US" dirty="0"/>
              <a:t>Agglomerative hierarchical clustering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Split-merge-evolve clustering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Advantages 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8014C-99FC-405D-88FA-463A0019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existing algorithms</a:t>
            </a:r>
          </a:p>
          <a:p>
            <a:pPr lvl="1"/>
            <a:r>
              <a:rPr lang="en-US" sz="1800" dirty="0"/>
              <a:t>Efficiency depends on fit between algorithm and data set</a:t>
            </a:r>
          </a:p>
          <a:p>
            <a:endParaRPr lang="en-US" dirty="0"/>
          </a:p>
          <a:p>
            <a:r>
              <a:rPr lang="en-US" dirty="0"/>
              <a:t>We propose a new flexible clustering algorithm</a:t>
            </a:r>
          </a:p>
          <a:p>
            <a:pPr lvl="1"/>
            <a:r>
              <a:rPr lang="en-US" sz="1800" dirty="0"/>
              <a:t>Simple, flexible and efficient</a:t>
            </a:r>
          </a:p>
          <a:p>
            <a:pPr lvl="1"/>
            <a:r>
              <a:rPr lang="en-US" sz="1800" dirty="0"/>
              <a:t>Similar to existing k-means and agglomerative hierarchical clustering</a:t>
            </a:r>
          </a:p>
          <a:p>
            <a:pPr lvl="1"/>
            <a:r>
              <a:rPr lang="en-US" sz="1800" dirty="0"/>
              <a:t>Flexible implementation (centroid-based, linkage-based, etc.)</a:t>
            </a:r>
          </a:p>
          <a:p>
            <a:pPr lvl="1"/>
            <a:r>
              <a:rPr lang="en-US" sz="1800" dirty="0"/>
              <a:t>User-defined quality measure for the expected clustering result</a:t>
            </a:r>
          </a:p>
          <a:p>
            <a:pPr lvl="1"/>
            <a:r>
              <a:rPr lang="en-US" sz="1800" dirty="0"/>
              <a:t>Flexibility to trade off between computation time and accuracy</a:t>
            </a:r>
          </a:p>
          <a:p>
            <a:pPr lvl="1"/>
            <a:r>
              <a:rPr lang="en-US" sz="1800" dirty="0"/>
              <a:t>Ability to optimize the result when new data is added dynamically to the clusters (in our use case)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12D81-7BDA-4B5A-93CA-668A5E70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0885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FF1F-846A-4398-984C-31207AA6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</a:t>
            </a:r>
            <a:br>
              <a:rPr lang="en-US" dirty="0"/>
            </a:br>
            <a:r>
              <a:rPr lang="en-US" sz="2700" dirty="0"/>
              <a:t>Existing clustering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5CED-036B-4757-BE5B-F3A04C2A2468}"/>
              </a:ext>
            </a:extLst>
          </p:cNvPr>
          <p:cNvSpPr txBox="1"/>
          <p:nvPr/>
        </p:nvSpPr>
        <p:spPr>
          <a:xfrm>
            <a:off x="3610466" y="4020979"/>
            <a:ext cx="54581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Randomly chooses k initial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Assigns data vectors to clusters and re-calculates centroids until centroids do not change 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metric is the distance between centroids and data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Manhattan distance, Euclidian distance,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F3D101-2AD8-49A4-B2AB-9BE8083E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20" y="1428471"/>
            <a:ext cx="4258269" cy="2000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9E1F0-716D-4101-9638-FF041E44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1" y="1630810"/>
            <a:ext cx="289600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4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FF1F-846A-4398-984C-31207AA6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Bisecting k-means </a:t>
            </a:r>
            <a:br>
              <a:rPr lang="en-US" dirty="0"/>
            </a:br>
            <a:r>
              <a:rPr lang="en-US" sz="2700" dirty="0"/>
              <a:t>Existing clustering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5CED-036B-4757-BE5B-F3A04C2A2468}"/>
              </a:ext>
            </a:extLst>
          </p:cNvPr>
          <p:cNvSpPr txBox="1"/>
          <p:nvPr/>
        </p:nvSpPr>
        <p:spPr>
          <a:xfrm>
            <a:off x="3702579" y="4123227"/>
            <a:ext cx="51478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Starts with 1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Iteratively picks the worst cluster to split until k clusters are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measure is the quality of a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E.g., within cluster median distance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1FD176-AA42-444A-BE0E-5FC99475121E}"/>
              </a:ext>
            </a:extLst>
          </p:cNvPr>
          <p:cNvGrpSpPr/>
          <p:nvPr/>
        </p:nvGrpSpPr>
        <p:grpSpPr>
          <a:xfrm>
            <a:off x="293552" y="1417565"/>
            <a:ext cx="3026702" cy="3410128"/>
            <a:chOff x="293552" y="1445846"/>
            <a:chExt cx="3026702" cy="34101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F7A77CC-8293-4994-A8BF-629A1CF1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552" y="1445846"/>
              <a:ext cx="962159" cy="33818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10AD0C-887E-45D1-96D6-4E74FA51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198" y="1474127"/>
              <a:ext cx="2191056" cy="338184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04C9F0-DCB0-48A8-A375-3D2C70481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995" y="1742917"/>
            <a:ext cx="4277227" cy="16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FF1F-846A-4398-984C-31207AA6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239713"/>
            <a:ext cx="7845326" cy="1085371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hierarchical clustering </a:t>
            </a:r>
            <a:br>
              <a:rPr lang="en-US" dirty="0"/>
            </a:br>
            <a:r>
              <a:rPr lang="en-US" sz="3100" dirty="0"/>
              <a:t>Existing clustering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5CED-036B-4757-BE5B-F3A04C2A2468}"/>
              </a:ext>
            </a:extLst>
          </p:cNvPr>
          <p:cNvSpPr txBox="1"/>
          <p:nvPr/>
        </p:nvSpPr>
        <p:spPr>
          <a:xfrm>
            <a:off x="3775394" y="4245354"/>
            <a:ext cx="47592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Starts with singleton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Keeps merging pairs of closest clusters in a tree structure until k clusters are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metric is the distance between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E.g., Ward’s or link-based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BA0AE-C0F8-41FF-AE19-AB26A392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61" y="1885735"/>
            <a:ext cx="4515480" cy="15432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ACA44-3AFC-4DB3-A861-86A34D901CF4}"/>
              </a:ext>
            </a:extLst>
          </p:cNvPr>
          <p:cNvGrpSpPr/>
          <p:nvPr/>
        </p:nvGrpSpPr>
        <p:grpSpPr>
          <a:xfrm>
            <a:off x="293552" y="1722987"/>
            <a:ext cx="3168063" cy="3412025"/>
            <a:chOff x="293552" y="1417565"/>
            <a:chExt cx="3168063" cy="34120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A52FDA-670F-4853-86D0-5C9ABFBD4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552" y="1417565"/>
              <a:ext cx="962159" cy="33818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EBEAEF-EE9E-49E8-98F9-C8CEE33C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191" y="1428690"/>
              <a:ext cx="2324424" cy="3400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61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75F7A2-B55B-477E-87B1-B1CC49D5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12" y="78018"/>
            <a:ext cx="7494588" cy="1085371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D58E7-9931-42DE-A6AC-C4C5AFBC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730"/>
            <a:ext cx="9144000" cy="3325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CE356-CE16-4D5D-BA30-EF4E2D8957DB}"/>
              </a:ext>
            </a:extLst>
          </p:cNvPr>
          <p:cNvSpPr txBox="1"/>
          <p:nvPr/>
        </p:nvSpPr>
        <p:spPr>
          <a:xfrm>
            <a:off x="2607068" y="4256821"/>
            <a:ext cx="6305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Split-merge-evolve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</a:t>
            </a:r>
            <a:r>
              <a:rPr lang="en-US" sz="1600" dirty="0" err="1"/>
              <a:t>initialises</a:t>
            </a:r>
            <a:r>
              <a:rPr lang="en-US" sz="1600" dirty="0"/>
              <a:t> k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Keeps splitting bad clusters and merging closest clusters until the clustering result evolves towards the user-defined quality measure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Key metrics for each step in iteration: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+quality of cluster/user-defined quality measure</a:t>
            </a:r>
          </a:p>
        </p:txBody>
      </p:sp>
    </p:spTree>
    <p:extLst>
      <p:ext uri="{BB962C8B-B14F-4D97-AF65-F5344CB8AC3E}">
        <p14:creationId xmlns:p14="http://schemas.microsoft.com/office/powerpoint/2010/main" val="249102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5411E-28B2-4EF8-B5DB-ED8FE86B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73" y="1338294"/>
            <a:ext cx="2916168" cy="3852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Split</a:t>
            </a:r>
          </a:p>
          <a:p>
            <a:pPr lvl="1"/>
            <a:r>
              <a:rPr lang="en-US" sz="1800" dirty="0"/>
              <a:t>measure the quality of clusters to decide which to split into 2 (or more)</a:t>
            </a:r>
          </a:p>
          <a:p>
            <a:pPr lvl="1"/>
            <a:r>
              <a:rPr lang="en-US" sz="1800" dirty="0"/>
              <a:t>Key measure: quality of cluster, </a:t>
            </a:r>
          </a:p>
          <a:p>
            <a:pPr marL="355600" lvl="1" indent="0">
              <a:buNone/>
            </a:pPr>
            <a:r>
              <a:rPr lang="en-US" sz="1800" dirty="0"/>
              <a:t>   e.g.</a:t>
            </a:r>
          </a:p>
          <a:p>
            <a:pPr marL="355600" lvl="1" indent="0">
              <a:buNone/>
            </a:pPr>
            <a:r>
              <a:rPr lang="en-US" sz="1800" dirty="0"/>
              <a:t>   </a:t>
            </a:r>
          </a:p>
          <a:p>
            <a:pPr marL="355600" lvl="1" indent="0">
              <a:buNone/>
            </a:pPr>
            <a:r>
              <a:rPr lang="en-US" sz="1800" dirty="0"/>
              <a:t>   or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BCEDC-9886-4934-9151-ABE4E59E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Split-merge-evolve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684E607-5222-4680-860D-2A276257F400}"/>
              </a:ext>
            </a:extLst>
          </p:cNvPr>
          <p:cNvSpPr txBox="1">
            <a:spLocks/>
          </p:cNvSpPr>
          <p:nvPr/>
        </p:nvSpPr>
        <p:spPr bwMode="auto">
          <a:xfrm>
            <a:off x="3113916" y="1338294"/>
            <a:ext cx="2916168" cy="385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Merge</a:t>
            </a:r>
          </a:p>
          <a:p>
            <a:pPr lvl="1"/>
            <a:r>
              <a:rPr lang="en-US" sz="1800" kern="0" dirty="0"/>
              <a:t>find 2(or more) clusters with closest distance between them and merge them</a:t>
            </a:r>
          </a:p>
          <a:p>
            <a:pPr lvl="1"/>
            <a:r>
              <a:rPr lang="en-US" sz="1800" kern="0" dirty="0"/>
              <a:t>Key measure: distance between clusters, </a:t>
            </a:r>
          </a:p>
          <a:p>
            <a:pPr marL="355600" lvl="1" indent="0">
              <a:buNone/>
            </a:pPr>
            <a:r>
              <a:rPr lang="en-US" sz="1800" kern="0" dirty="0"/>
              <a:t>   e.g.</a:t>
            </a:r>
          </a:p>
          <a:p>
            <a:pPr marL="355600" lvl="1" indent="0">
              <a:buNone/>
            </a:pPr>
            <a:r>
              <a:rPr lang="en-US" sz="1800" kern="0" dirty="0"/>
              <a:t>   or</a:t>
            </a:r>
          </a:p>
          <a:p>
            <a:endParaRPr lang="en-US" kern="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5D19204-B10B-497B-9D66-E762DE10C611}"/>
              </a:ext>
            </a:extLst>
          </p:cNvPr>
          <p:cNvSpPr txBox="1">
            <a:spLocks/>
          </p:cNvSpPr>
          <p:nvPr/>
        </p:nvSpPr>
        <p:spPr bwMode="auto">
          <a:xfrm>
            <a:off x="6028704" y="1338294"/>
            <a:ext cx="2916168" cy="385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Evolve</a:t>
            </a:r>
          </a:p>
          <a:p>
            <a:pPr lvl="1"/>
            <a:r>
              <a:rPr lang="en-US" sz="1800" kern="0" dirty="0"/>
              <a:t>evolve the final result towards the user defined measure</a:t>
            </a:r>
          </a:p>
          <a:p>
            <a:pPr lvl="1"/>
            <a:r>
              <a:rPr lang="en-US" sz="1800" kern="0" dirty="0"/>
              <a:t>Key measure: quality measure (may require additional analysis of problem)</a:t>
            </a:r>
          </a:p>
          <a:p>
            <a:pPr marL="355600" lvl="1" indent="0">
              <a:buNone/>
            </a:pPr>
            <a:r>
              <a:rPr lang="en-US" sz="1800" kern="0" dirty="0"/>
              <a:t>   e.g., </a:t>
            </a:r>
          </a:p>
          <a:p>
            <a:pPr marL="355600" lvl="1" indent="0">
              <a:buNone/>
            </a:pPr>
            <a:endParaRPr lang="en-US" sz="1800" kern="0" dirty="0"/>
          </a:p>
          <a:p>
            <a:pPr marL="355600" lvl="1" indent="0">
              <a:buNone/>
            </a:pPr>
            <a:r>
              <a:rPr lang="en-US" sz="1800" kern="0" dirty="0"/>
              <a:t>    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649B4-9687-4A96-B235-BCCA2AB9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41" y="3698959"/>
            <a:ext cx="1020417" cy="470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F438D-EA04-4032-A342-2DD65B64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36" y="4453967"/>
            <a:ext cx="2066717" cy="66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A3E92-68B5-498F-8FB7-E6948B9CC0D8}"/>
              </a:ext>
            </a:extLst>
          </p:cNvPr>
          <p:cNvSpPr txBox="1"/>
          <p:nvPr/>
        </p:nvSpPr>
        <p:spPr>
          <a:xfrm>
            <a:off x="624625" y="5648731"/>
            <a:ext cx="822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avoid getting stuck into a situation where split and merge work on the same clusters, we can randomly select one of the top largest clusters for splitting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67D9F-D10B-435D-AF0A-015A635AD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150" y="3762683"/>
            <a:ext cx="8382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02454-2689-46D2-B35A-01246DF2D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362" y="4395453"/>
            <a:ext cx="2069410" cy="568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9524B5-369A-48A0-B8E0-8BB4955CC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702" y="3762683"/>
            <a:ext cx="1301101" cy="568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7E00C2-E395-4DB4-8656-FC53AF62B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011" y="4453967"/>
            <a:ext cx="1988861" cy="5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1BCA72-5341-45DF-BA3F-0AB20BDA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Split-merge-evolve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9862D-27D5-4A22-B7E4-43096C49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08" y="1388715"/>
            <a:ext cx="2862885" cy="5114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3332B-AF8B-43F0-9203-DA62CB9687C1}"/>
              </a:ext>
            </a:extLst>
          </p:cNvPr>
          <p:cNvSpPr txBox="1"/>
          <p:nvPr/>
        </p:nvSpPr>
        <p:spPr>
          <a:xfrm>
            <a:off x="4186123" y="3310883"/>
            <a:ext cx="4279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avoid getting stuck into a situation where split and merge work on the same clusters, we can randomly select one of the top largest clusters for splitting</a:t>
            </a:r>
          </a:p>
        </p:txBody>
      </p:sp>
    </p:spTree>
    <p:extLst>
      <p:ext uri="{BB962C8B-B14F-4D97-AF65-F5344CB8AC3E}">
        <p14:creationId xmlns:p14="http://schemas.microsoft.com/office/powerpoint/2010/main" val="3416444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4368</TotalTime>
  <Words>514</Words>
  <Application>Microsoft Office PowerPoint</Application>
  <PresentationFormat>On-screen Show (4:3)</PresentationFormat>
  <Paragraphs>97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Ericsson Capital TT</vt:lpstr>
      <vt:lpstr>Arial</vt:lpstr>
      <vt:lpstr>PresentationTemplate2011</vt:lpstr>
      <vt:lpstr>A novel  split-merge-evolve k clustering algorithm</vt:lpstr>
      <vt:lpstr>content</vt:lpstr>
      <vt:lpstr>clustering</vt:lpstr>
      <vt:lpstr>K-means  Existing clustering algorithms</vt:lpstr>
      <vt:lpstr>Bisecting k-means  Existing clustering algorithms</vt:lpstr>
      <vt:lpstr>Agglomerative hierarchical clustering  Existing clustering algorithms</vt:lpstr>
      <vt:lpstr>Comparison</vt:lpstr>
      <vt:lpstr>Split-merge-evolve</vt:lpstr>
      <vt:lpstr>Split-merge-evolve</vt:lpstr>
      <vt:lpstr>evaluation</vt:lpstr>
      <vt:lpstr>evaluation</vt:lpstr>
      <vt:lpstr>split-merge-evolve in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Split-merge evolve k clustering algorithm</dc:title>
  <dc:creator>Anne-Marie Bosneag</dc:creator>
  <cp:keywords/>
  <dc:description>Rev PA1</dc:description>
  <cp:lastModifiedBy>MingXue Wang</cp:lastModifiedBy>
  <cp:revision>88</cp:revision>
  <dcterms:created xsi:type="dcterms:W3CDTF">2018-03-22T12:20:16Z</dcterms:created>
  <dcterms:modified xsi:type="dcterms:W3CDTF">2018-06-06T13:54:43Z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false</vt:bool>
  </property>
  <property fmtid="{D5CDD505-2E9C-101B-9397-08002B2CF9AE}" pid="22" name="optEnterText2">
    <vt:bool>true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false</vt:bool>
  </property>
  <property fmtid="{D5CDD505-2E9C-101B-9397-08002B2CF9AE}" pid="27" name="optEnterText4">
    <vt:bool>true</vt:bool>
  </property>
  <property fmtid="{D5CDD505-2E9C-101B-9397-08002B2CF9AE}" pid="28" name="LeftFooterField">
    <vt:lpwstr/>
  </property>
  <property fmtid="{D5CDD505-2E9C-101B-9397-08002B2CF9AE}" pid="29" name="MiddleFooterField">
    <vt:lpwstr>BigDataService 2018</vt:lpwstr>
  </property>
  <property fmtid="{D5CDD505-2E9C-101B-9397-08002B2CF9AE}" pid="30" name="RightFooterField">
    <vt:lpwstr>A novel Split-merge evolve k clustering algorithm</vt:lpwstr>
  </property>
  <property fmtid="{D5CDD505-2E9C-101B-9397-08002B2CF9AE}" pid="31" name="RightFooterField2">
    <vt:lpwstr>26-29 March 2018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Anne-Marie Bosneag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A NOVEL SPLIT-MERGE EVOLVE K CLUSTERING ALGORITHM</vt:lpwstr>
  </property>
  <property fmtid="{D5CDD505-2E9C-101B-9397-08002B2CF9AE}" pid="43" name="Title">
    <vt:lpwstr>A novel Split-merge evolve k clustering algorithm</vt:lpwstr>
  </property>
  <property fmtid="{D5CDD505-2E9C-101B-9397-08002B2CF9AE}" pid="44" name="Date">
    <vt:lpwstr>2018-03-22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