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59" r:id="rId6"/>
    <p:sldId id="271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552" y="-112"/>
      </p:cViewPr>
      <p:guideLst>
        <p:guide orient="horz" pos="2160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15/07/18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15/07/18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15/07/18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15/07/18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15/07/18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15/07/18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15/07/18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15/07/18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6572" y="4746812"/>
            <a:ext cx="6138856" cy="1531917"/>
          </a:xfrm>
        </p:spPr>
        <p:txBody>
          <a:bodyPr>
            <a:normAutofit/>
          </a:bodyPr>
          <a:lstStyle/>
          <a:p>
            <a:r>
              <a:rPr lang="en-IN" sz="1200" dirty="0"/>
              <a:t> </a:t>
            </a:r>
            <a:r>
              <a:rPr lang="en-IN" sz="1800" dirty="0" smtClean="0"/>
              <a:t>Manish Kumar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1800" dirty="0" smtClean="0"/>
              <a:t>Spark Funds can distribute its investment into these countries and companies</a:t>
            </a:r>
          </a:p>
          <a:p>
            <a:pPr fontAlgn="ctr"/>
            <a:r>
              <a:rPr lang="en-US" sz="1800" dirty="0" smtClean="0"/>
              <a:t>128</a:t>
            </a:r>
            <a:r>
              <a:rPr lang="en-US" sz="1800" dirty="0"/>
              <a:t>-</a:t>
            </a:r>
            <a:r>
              <a:rPr lang="en-US" sz="1800" dirty="0" smtClean="0"/>
              <a:t>TECHNOLOGY - USA</a:t>
            </a:r>
            <a:endParaRPr lang="en-US" sz="1800" dirty="0"/>
          </a:p>
          <a:p>
            <a:pPr fontAlgn="ctr"/>
            <a:r>
              <a:rPr lang="en-US" sz="1800" dirty="0"/>
              <a:t>ACS-</a:t>
            </a:r>
            <a:r>
              <a:rPr lang="en-US" sz="1800" dirty="0" smtClean="0"/>
              <a:t>CLOTHING - USA </a:t>
            </a:r>
            <a:endParaRPr lang="en-US" sz="1800" dirty="0"/>
          </a:p>
          <a:p>
            <a:pPr fontAlgn="ctr"/>
            <a:r>
              <a:rPr lang="en-US" sz="1800" dirty="0"/>
              <a:t>21DIAMONDS-</a:t>
            </a:r>
            <a:r>
              <a:rPr lang="en-US" sz="1800" dirty="0" smtClean="0"/>
              <a:t>INDIA - GBR</a:t>
            </a:r>
            <a:endParaRPr lang="en-US" sz="1800" dirty="0"/>
          </a:p>
          <a:p>
            <a:pPr fontAlgn="ctr"/>
            <a:r>
              <a:rPr lang="en-US" sz="1800" dirty="0"/>
              <a:t>SPECTRUM-</a:t>
            </a:r>
            <a:r>
              <a:rPr lang="en-US" sz="1800" dirty="0" smtClean="0"/>
              <a:t>BRIDGE - GBR</a:t>
            </a:r>
            <a:endParaRPr lang="en-US" sz="1800" dirty="0"/>
          </a:p>
          <a:p>
            <a:pPr fontAlgn="ctr"/>
            <a:r>
              <a:rPr lang="en-US" sz="1800" dirty="0"/>
              <a:t>ROOTSTOCK-</a:t>
            </a:r>
            <a:r>
              <a:rPr lang="en-US" sz="1800" dirty="0" smtClean="0"/>
              <a:t>SOFTWARE - IND</a:t>
            </a:r>
            <a:endParaRPr lang="en-US" sz="1800" dirty="0"/>
          </a:p>
          <a:p>
            <a:pPr fontAlgn="ctr"/>
            <a:r>
              <a:rPr lang="en-US" sz="1800" dirty="0"/>
              <a:t>AZURE-</a:t>
            </a:r>
            <a:r>
              <a:rPr lang="en-US" sz="1800" dirty="0" smtClean="0"/>
              <a:t>HOSPITALITY - IND</a:t>
            </a:r>
            <a:endParaRPr lang="en-US" sz="18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146" y="1854926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069729" y="1222858"/>
            <a:ext cx="846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Investment Data Analysis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140083" y="2339891"/>
            <a:ext cx="78864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Understand Real Investment Data from </a:t>
            </a:r>
            <a:r>
              <a:rPr lang="en-US" dirty="0" err="1" smtClean="0"/>
              <a:t>crunchbase.com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Find out best investment strategy for Spark Funds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Constraints: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5 to 15 million USD per rounds of investment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English Speaking Countries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Calculate the funds raised by funding types.</a:t>
            </a:r>
          </a:p>
          <a:p>
            <a:r>
              <a:rPr lang="en-IN" sz="1800" dirty="0" smtClean="0"/>
              <a:t>Filter the funding type which raised the most significant amount.</a:t>
            </a:r>
          </a:p>
          <a:p>
            <a:r>
              <a:rPr lang="en-IN" sz="1800" dirty="0" smtClean="0"/>
              <a:t>Filter the funding type meeting constraint as well. ( 5 to 15 million USD).</a:t>
            </a:r>
          </a:p>
          <a:p>
            <a:r>
              <a:rPr lang="en-IN" sz="1800" dirty="0" smtClean="0"/>
              <a:t>Filter top countries with English as their official language.</a:t>
            </a:r>
          </a:p>
          <a:p>
            <a:r>
              <a:rPr lang="en-IN" sz="1800" dirty="0" smtClean="0"/>
              <a:t>Find out top main sectors to invest in these countries</a:t>
            </a:r>
          </a:p>
          <a:p>
            <a:r>
              <a:rPr lang="en-IN" sz="1800" dirty="0" smtClean="0"/>
              <a:t>Arrive at a decision.</a:t>
            </a:r>
          </a:p>
          <a:p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Methodology Followed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Analysis</a:t>
            </a: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897131"/>
              </p:ext>
            </p:extLst>
          </p:nvPr>
        </p:nvGraphicFramePr>
        <p:xfrm>
          <a:off x="404813" y="1854200"/>
          <a:ext cx="11169650" cy="3055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4825"/>
                <a:gridCol w="5584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unique companies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66368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funding amount of venture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(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USD)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11748949.1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funding amount of angel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(in USD)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958694.5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funding amount of seed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(in USD)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719818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funding amount of private equity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(in USD)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73308593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Funding type meeting our constraint of investment 5 – 15 million USD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venture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43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Analysis</a:t>
            </a: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2334"/>
              </p:ext>
            </p:extLst>
          </p:nvPr>
        </p:nvGraphicFramePr>
        <p:xfrm>
          <a:off x="404813" y="1854200"/>
          <a:ext cx="111696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4825"/>
                <a:gridCol w="5584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English speaking country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 English speaking country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GBR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Third English speaking country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Sector Wise Analysis</a:t>
            </a: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554022"/>
              </p:ext>
            </p:extLst>
          </p:nvPr>
        </p:nvGraphicFramePr>
        <p:xfrm>
          <a:off x="404813" y="1854200"/>
          <a:ext cx="11169652" cy="456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413"/>
                <a:gridCol w="2792413"/>
                <a:gridCol w="2792413"/>
                <a:gridCol w="27924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Investments (count)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9942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559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243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amount of investment (USD)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88638294664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4875228300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2174543602.0</a:t>
                      </a:r>
                      <a:b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Sector name (no. of investment-wise)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Others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Others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Others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 Sector name (no. of investment-wise)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Social, Finance, Analytics, Advertising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Cleantech / Semiconductors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Social, Finance, Analytics, Advertising 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Third Sector name (no. of investment-wise)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Cleantech / Semiconductors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Social, Finance, Analytics, Advertising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News, Search and Messaging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investments in top sector (3)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2423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129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78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investments in second sector (4)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2216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124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45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investments in third sector (5)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1951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41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point 3 (top sector count-wise), which company received the highest investment?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128-TECHNOLOGY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ACS-CLOTHING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21DIAMONDS-INDIA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point 4 (second best sector count-wise), which company received the highest investment?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SPECTRUM-BRIDGE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ROOTSTOCK-SOFTWARE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AZURE-HOSPITALITY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67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Fracction of total investment globally in seed, venture and public_equity and average amount of investment in each funding type</a:t>
            </a:r>
            <a:endParaRPr lang="en-IN" sz="2800" dirty="0"/>
          </a:p>
        </p:txBody>
      </p:sp>
      <p:pic>
        <p:nvPicPr>
          <p:cNvPr id="5" name="Content Placeholder 4" descr="pl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9" r="-14639"/>
          <a:stretch>
            <a:fillRect/>
          </a:stretch>
        </p:blipFill>
        <p:spPr>
          <a:xfrm>
            <a:off x="404949" y="1516814"/>
            <a:ext cx="11168742" cy="4644511"/>
          </a:xfr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pl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15" r="-42215"/>
          <a:stretch>
            <a:fillRect/>
          </a:stretch>
        </p:blipFill>
        <p:spPr>
          <a:xfrm>
            <a:off x="498475" y="1549400"/>
            <a:ext cx="11169650" cy="434340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Top 9 countries against the total amount of investments of Funding type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pl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889" r="-188889"/>
          <a:stretch>
            <a:fillRect/>
          </a:stretch>
        </p:blipFill>
        <p:spPr/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 smtClean="0"/>
              <a:t>Plot showing no. of top3 sectors in top3 countries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459</Words>
  <Application>Microsoft Macintosh PowerPoint</Application>
  <PresentationFormat>Custom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CASE STUDY   SUBMISSION </vt:lpstr>
      <vt:lpstr> </vt:lpstr>
      <vt:lpstr> Methodology Followed</vt:lpstr>
      <vt:lpstr>Analysis</vt:lpstr>
      <vt:lpstr>Analysis</vt:lpstr>
      <vt:lpstr>Sector Wise Analysis</vt:lpstr>
      <vt:lpstr>Fracction of total investment globally in seed, venture and public_equity and average amount of investment in each funding type</vt:lpstr>
      <vt:lpstr>Top 9 countries against the total amount of investments of Funding type</vt:lpstr>
      <vt:lpstr>Plot showing no. of top3 sectors in top3 countries</vt:lpstr>
      <vt:lpstr>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shashwat singh</cp:lastModifiedBy>
  <cp:revision>30</cp:revision>
  <dcterms:created xsi:type="dcterms:W3CDTF">2016-06-09T08:16:28Z</dcterms:created>
  <dcterms:modified xsi:type="dcterms:W3CDTF">2018-07-15T12:11:01Z</dcterms:modified>
</cp:coreProperties>
</file>