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  <p:sldMasterId id="2147483671" r:id="rId2"/>
  </p:sldMasterIdLst>
  <p:notesMasterIdLst>
    <p:notesMasterId r:id="rId23"/>
  </p:notesMasterIdLst>
  <p:sldIdLst>
    <p:sldId id="256" r:id="rId3"/>
    <p:sldId id="257" r:id="rId4"/>
    <p:sldId id="289" r:id="rId5"/>
    <p:sldId id="288" r:id="rId6"/>
    <p:sldId id="290" r:id="rId7"/>
    <p:sldId id="263" r:id="rId8"/>
    <p:sldId id="265" r:id="rId9"/>
    <p:sldId id="266" r:id="rId10"/>
    <p:sldId id="295" r:id="rId11"/>
    <p:sldId id="292" r:id="rId12"/>
    <p:sldId id="277" r:id="rId13"/>
    <p:sldId id="293" r:id="rId14"/>
    <p:sldId id="278" r:id="rId15"/>
    <p:sldId id="279" r:id="rId16"/>
    <p:sldId id="291" r:id="rId17"/>
    <p:sldId id="280" r:id="rId18"/>
    <p:sldId id="281" r:id="rId19"/>
    <p:sldId id="282" r:id="rId20"/>
    <p:sldId id="283" r:id="rId21"/>
    <p:sldId id="284" r:id="rId22"/>
  </p:sldIdLst>
  <p:sldSz cx="9144000" cy="5143500" type="screen16x9"/>
  <p:notesSz cx="6858000" cy="9144000"/>
  <p:embeddedFontLst>
    <p:embeddedFont>
      <p:font typeface="Roboto" panose="020B060402020202020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3" d="100"/>
          <a:sy n="113" d="100"/>
        </p:scale>
        <p:origin x="614" y="91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3.fntdata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2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font" Target="fonts/font4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42c919f43f_0_1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42c919f43f_0_1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91525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42c919f43f_0_2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42c919f43f_0_2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42c919f43f_0_1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42c919f43f_0_1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55473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42c919f43f_0_2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42c919f43f_0_2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42c919f43f_0_2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42c919f43f_0_2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42c919f43f_0_2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42c919f43f_0_2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28310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4301a8a2b5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4301a8a2b5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4301a8a2b5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4301a8a2b5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4301a8a2b5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4301a8a2b5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4301a8a2b5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4301a8a2b5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42e76a2d14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42e76a2d14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42c919f43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5" name="Google Shape;445;g42c919f43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42e76a2d14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42e76a2d14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34464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42e76a2d14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42e76a2d14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20408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42e76a2d14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42e76a2d14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5136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4301a8a2b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4301a8a2b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4292a49f9d_0_2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4292a49f9d_0_2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42c919f43f_0_1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42c919f43f_0_1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4301a8a2b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4301a8a2b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89537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AUTOLAYOUT"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3"/>
          <p:cNvSpPr/>
          <p:nvPr/>
        </p:nvSpPr>
        <p:spPr>
          <a:xfrm>
            <a:off x="0" y="4665575"/>
            <a:ext cx="91440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title"/>
          </p:nvPr>
        </p:nvSpPr>
        <p:spPr>
          <a:xfrm>
            <a:off x="349300" y="334525"/>
            <a:ext cx="7407000" cy="663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body" idx="1"/>
          </p:nvPr>
        </p:nvSpPr>
        <p:spPr>
          <a:xfrm>
            <a:off x="349300" y="1147425"/>
            <a:ext cx="7407000" cy="3172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/>
          <a:lstStyle>
            <a:lvl1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1pPr>
            <a:lvl2pPr marL="91440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2pPr>
            <a:lvl3pPr marL="137160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3pPr>
            <a:lvl4pPr marL="182880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4pPr>
            <a:lvl5pPr marL="228600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5pPr>
            <a:lvl6pPr marL="274320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6pPr>
            <a:lvl7pPr marL="320040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7pPr>
            <a:lvl8pPr marL="365760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8pPr>
            <a:lvl9pPr marL="411480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1pPr>
            <a:lvl2pPr lvl="1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2pPr>
            <a:lvl3pPr lvl="2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3pPr>
            <a:lvl4pPr lvl="3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4pPr>
            <a:lvl5pPr lvl="4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5pPr>
            <a:lvl6pPr lvl="5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6pPr>
            <a:lvl7pPr lvl="6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7pPr>
            <a:lvl8pPr lvl="7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8pPr>
            <a:lvl9pPr lvl="8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2">
  <p:cSld name="Custom layout 2">
    <p:bg>
      <p:bgPr>
        <a:solidFill>
          <a:srgbClr val="FFFFFF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5" name="Google Shape;75;p15"/>
          <p:cNvGrpSpPr/>
          <p:nvPr/>
        </p:nvGrpSpPr>
        <p:grpSpPr>
          <a:xfrm>
            <a:off x="2105247" y="1"/>
            <a:ext cx="7038764" cy="5138761"/>
            <a:chOff x="3388635" y="43347"/>
            <a:chExt cx="5755327" cy="4201767"/>
          </a:xfrm>
        </p:grpSpPr>
        <p:sp>
          <p:nvSpPr>
            <p:cNvPr id="76" name="Google Shape;76;p15"/>
            <p:cNvSpPr/>
            <p:nvPr/>
          </p:nvSpPr>
          <p:spPr>
            <a:xfrm>
              <a:off x="3837146" y="1754163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15"/>
            <p:cNvSpPr/>
            <p:nvPr/>
          </p:nvSpPr>
          <p:spPr>
            <a:xfrm>
              <a:off x="4285658" y="1754163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15"/>
            <p:cNvSpPr/>
            <p:nvPr/>
          </p:nvSpPr>
          <p:spPr>
            <a:xfrm>
              <a:off x="4734169" y="1754163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15"/>
            <p:cNvSpPr/>
            <p:nvPr/>
          </p:nvSpPr>
          <p:spPr>
            <a:xfrm>
              <a:off x="5182680" y="1754163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15"/>
            <p:cNvSpPr/>
            <p:nvPr/>
          </p:nvSpPr>
          <p:spPr>
            <a:xfrm>
              <a:off x="5631191" y="1754163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15"/>
            <p:cNvSpPr/>
            <p:nvPr/>
          </p:nvSpPr>
          <p:spPr>
            <a:xfrm>
              <a:off x="6079703" y="1754163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15"/>
            <p:cNvSpPr/>
            <p:nvPr/>
          </p:nvSpPr>
          <p:spPr>
            <a:xfrm>
              <a:off x="6528214" y="1754163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15"/>
            <p:cNvSpPr/>
            <p:nvPr/>
          </p:nvSpPr>
          <p:spPr>
            <a:xfrm>
              <a:off x="6976725" y="1754163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15"/>
            <p:cNvSpPr/>
            <p:nvPr/>
          </p:nvSpPr>
          <p:spPr>
            <a:xfrm>
              <a:off x="7425228" y="1754163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15"/>
            <p:cNvSpPr/>
            <p:nvPr/>
          </p:nvSpPr>
          <p:spPr>
            <a:xfrm>
              <a:off x="7873740" y="1754163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15"/>
            <p:cNvSpPr/>
            <p:nvPr/>
          </p:nvSpPr>
          <p:spPr>
            <a:xfrm>
              <a:off x="8322251" y="1754163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15"/>
            <p:cNvSpPr/>
            <p:nvPr/>
          </p:nvSpPr>
          <p:spPr>
            <a:xfrm>
              <a:off x="8770762" y="1754163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15"/>
            <p:cNvSpPr/>
            <p:nvPr/>
          </p:nvSpPr>
          <p:spPr>
            <a:xfrm>
              <a:off x="3837146" y="1326459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15"/>
            <p:cNvSpPr/>
            <p:nvPr/>
          </p:nvSpPr>
          <p:spPr>
            <a:xfrm>
              <a:off x="4285658" y="1326459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15"/>
            <p:cNvSpPr/>
            <p:nvPr/>
          </p:nvSpPr>
          <p:spPr>
            <a:xfrm>
              <a:off x="4734169" y="1326459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15"/>
            <p:cNvSpPr/>
            <p:nvPr/>
          </p:nvSpPr>
          <p:spPr>
            <a:xfrm>
              <a:off x="5182680" y="1326459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15"/>
            <p:cNvSpPr/>
            <p:nvPr/>
          </p:nvSpPr>
          <p:spPr>
            <a:xfrm>
              <a:off x="5631191" y="1326459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15"/>
            <p:cNvSpPr/>
            <p:nvPr/>
          </p:nvSpPr>
          <p:spPr>
            <a:xfrm>
              <a:off x="6079703" y="1326459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15"/>
            <p:cNvSpPr/>
            <p:nvPr/>
          </p:nvSpPr>
          <p:spPr>
            <a:xfrm>
              <a:off x="6528214" y="1326459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15"/>
            <p:cNvSpPr/>
            <p:nvPr/>
          </p:nvSpPr>
          <p:spPr>
            <a:xfrm>
              <a:off x="6976725" y="1326459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15"/>
            <p:cNvSpPr/>
            <p:nvPr/>
          </p:nvSpPr>
          <p:spPr>
            <a:xfrm>
              <a:off x="7425228" y="1326459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15"/>
            <p:cNvSpPr/>
            <p:nvPr/>
          </p:nvSpPr>
          <p:spPr>
            <a:xfrm>
              <a:off x="7873740" y="1326459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15"/>
            <p:cNvSpPr/>
            <p:nvPr/>
          </p:nvSpPr>
          <p:spPr>
            <a:xfrm>
              <a:off x="8322251" y="1326459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15"/>
            <p:cNvSpPr/>
            <p:nvPr/>
          </p:nvSpPr>
          <p:spPr>
            <a:xfrm>
              <a:off x="8770762" y="1326459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15"/>
            <p:cNvSpPr/>
            <p:nvPr/>
          </p:nvSpPr>
          <p:spPr>
            <a:xfrm>
              <a:off x="3837146" y="898755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15"/>
            <p:cNvSpPr/>
            <p:nvPr/>
          </p:nvSpPr>
          <p:spPr>
            <a:xfrm>
              <a:off x="4285658" y="898755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15"/>
            <p:cNvSpPr/>
            <p:nvPr/>
          </p:nvSpPr>
          <p:spPr>
            <a:xfrm>
              <a:off x="4734169" y="898755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15"/>
            <p:cNvSpPr/>
            <p:nvPr/>
          </p:nvSpPr>
          <p:spPr>
            <a:xfrm>
              <a:off x="5182680" y="898755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15"/>
            <p:cNvSpPr/>
            <p:nvPr/>
          </p:nvSpPr>
          <p:spPr>
            <a:xfrm>
              <a:off x="5631191" y="898755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15"/>
            <p:cNvSpPr/>
            <p:nvPr/>
          </p:nvSpPr>
          <p:spPr>
            <a:xfrm>
              <a:off x="6079703" y="898755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15"/>
            <p:cNvSpPr/>
            <p:nvPr/>
          </p:nvSpPr>
          <p:spPr>
            <a:xfrm>
              <a:off x="6528214" y="898755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15"/>
            <p:cNvSpPr/>
            <p:nvPr/>
          </p:nvSpPr>
          <p:spPr>
            <a:xfrm>
              <a:off x="6976725" y="898755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5"/>
            <p:cNvSpPr/>
            <p:nvPr/>
          </p:nvSpPr>
          <p:spPr>
            <a:xfrm>
              <a:off x="7425228" y="898755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5"/>
            <p:cNvSpPr/>
            <p:nvPr/>
          </p:nvSpPr>
          <p:spPr>
            <a:xfrm>
              <a:off x="7873740" y="898755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15"/>
            <p:cNvSpPr/>
            <p:nvPr/>
          </p:nvSpPr>
          <p:spPr>
            <a:xfrm>
              <a:off x="8322251" y="898755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15"/>
            <p:cNvSpPr/>
            <p:nvPr/>
          </p:nvSpPr>
          <p:spPr>
            <a:xfrm>
              <a:off x="8770762" y="898755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15"/>
            <p:cNvSpPr/>
            <p:nvPr/>
          </p:nvSpPr>
          <p:spPr>
            <a:xfrm>
              <a:off x="3388635" y="471051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15"/>
            <p:cNvSpPr/>
            <p:nvPr/>
          </p:nvSpPr>
          <p:spPr>
            <a:xfrm>
              <a:off x="3837146" y="471051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15"/>
            <p:cNvSpPr/>
            <p:nvPr/>
          </p:nvSpPr>
          <p:spPr>
            <a:xfrm>
              <a:off x="4285658" y="471051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15"/>
            <p:cNvSpPr/>
            <p:nvPr/>
          </p:nvSpPr>
          <p:spPr>
            <a:xfrm>
              <a:off x="4734169" y="471051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5182680" y="471051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5631191" y="471051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15"/>
            <p:cNvSpPr/>
            <p:nvPr/>
          </p:nvSpPr>
          <p:spPr>
            <a:xfrm>
              <a:off x="6079703" y="471051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15"/>
            <p:cNvSpPr/>
            <p:nvPr/>
          </p:nvSpPr>
          <p:spPr>
            <a:xfrm>
              <a:off x="6528214" y="471051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15"/>
            <p:cNvSpPr/>
            <p:nvPr/>
          </p:nvSpPr>
          <p:spPr>
            <a:xfrm>
              <a:off x="6976725" y="471051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15"/>
            <p:cNvSpPr/>
            <p:nvPr/>
          </p:nvSpPr>
          <p:spPr>
            <a:xfrm>
              <a:off x="7425228" y="471051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15"/>
            <p:cNvSpPr/>
            <p:nvPr/>
          </p:nvSpPr>
          <p:spPr>
            <a:xfrm>
              <a:off x="7873740" y="471051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15"/>
            <p:cNvSpPr/>
            <p:nvPr/>
          </p:nvSpPr>
          <p:spPr>
            <a:xfrm>
              <a:off x="8322251" y="471051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15"/>
            <p:cNvSpPr/>
            <p:nvPr/>
          </p:nvSpPr>
          <p:spPr>
            <a:xfrm>
              <a:off x="8770762" y="471051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15"/>
            <p:cNvSpPr/>
            <p:nvPr/>
          </p:nvSpPr>
          <p:spPr>
            <a:xfrm>
              <a:off x="3388635" y="43347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15"/>
            <p:cNvSpPr/>
            <p:nvPr/>
          </p:nvSpPr>
          <p:spPr>
            <a:xfrm>
              <a:off x="3837146" y="43347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15"/>
            <p:cNvSpPr/>
            <p:nvPr/>
          </p:nvSpPr>
          <p:spPr>
            <a:xfrm>
              <a:off x="4285658" y="43347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15"/>
            <p:cNvSpPr/>
            <p:nvPr/>
          </p:nvSpPr>
          <p:spPr>
            <a:xfrm>
              <a:off x="4734169" y="43359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15"/>
            <p:cNvSpPr/>
            <p:nvPr/>
          </p:nvSpPr>
          <p:spPr>
            <a:xfrm>
              <a:off x="5182680" y="43347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15"/>
            <p:cNvSpPr/>
            <p:nvPr/>
          </p:nvSpPr>
          <p:spPr>
            <a:xfrm>
              <a:off x="5631191" y="43347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15"/>
            <p:cNvSpPr/>
            <p:nvPr/>
          </p:nvSpPr>
          <p:spPr>
            <a:xfrm>
              <a:off x="6079703" y="43347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15"/>
            <p:cNvSpPr/>
            <p:nvPr/>
          </p:nvSpPr>
          <p:spPr>
            <a:xfrm>
              <a:off x="6528214" y="43347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15"/>
            <p:cNvSpPr/>
            <p:nvPr/>
          </p:nvSpPr>
          <p:spPr>
            <a:xfrm>
              <a:off x="6976725" y="43347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15"/>
            <p:cNvSpPr/>
            <p:nvPr/>
          </p:nvSpPr>
          <p:spPr>
            <a:xfrm>
              <a:off x="7425228" y="43347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15"/>
            <p:cNvSpPr/>
            <p:nvPr/>
          </p:nvSpPr>
          <p:spPr>
            <a:xfrm>
              <a:off x="7873740" y="43347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15"/>
            <p:cNvSpPr/>
            <p:nvPr/>
          </p:nvSpPr>
          <p:spPr>
            <a:xfrm>
              <a:off x="8322251" y="43347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15"/>
            <p:cNvSpPr/>
            <p:nvPr/>
          </p:nvSpPr>
          <p:spPr>
            <a:xfrm>
              <a:off x="8770762" y="43347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15"/>
            <p:cNvSpPr/>
            <p:nvPr/>
          </p:nvSpPr>
          <p:spPr>
            <a:xfrm>
              <a:off x="3837146" y="3871914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15"/>
            <p:cNvSpPr/>
            <p:nvPr/>
          </p:nvSpPr>
          <p:spPr>
            <a:xfrm>
              <a:off x="4285658" y="3871914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15"/>
            <p:cNvSpPr/>
            <p:nvPr/>
          </p:nvSpPr>
          <p:spPr>
            <a:xfrm>
              <a:off x="4734169" y="3871914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15"/>
            <p:cNvSpPr/>
            <p:nvPr/>
          </p:nvSpPr>
          <p:spPr>
            <a:xfrm>
              <a:off x="5182680" y="3871914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15"/>
            <p:cNvSpPr/>
            <p:nvPr/>
          </p:nvSpPr>
          <p:spPr>
            <a:xfrm>
              <a:off x="5631191" y="3871914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15"/>
            <p:cNvSpPr/>
            <p:nvPr/>
          </p:nvSpPr>
          <p:spPr>
            <a:xfrm>
              <a:off x="6079703" y="3871914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15"/>
            <p:cNvSpPr/>
            <p:nvPr/>
          </p:nvSpPr>
          <p:spPr>
            <a:xfrm>
              <a:off x="6528214" y="3871914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15"/>
            <p:cNvSpPr/>
            <p:nvPr/>
          </p:nvSpPr>
          <p:spPr>
            <a:xfrm>
              <a:off x="6976725" y="3871914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15"/>
            <p:cNvSpPr/>
            <p:nvPr/>
          </p:nvSpPr>
          <p:spPr>
            <a:xfrm>
              <a:off x="7425228" y="3871914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15"/>
            <p:cNvSpPr/>
            <p:nvPr/>
          </p:nvSpPr>
          <p:spPr>
            <a:xfrm>
              <a:off x="7873740" y="3871914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15"/>
            <p:cNvSpPr/>
            <p:nvPr/>
          </p:nvSpPr>
          <p:spPr>
            <a:xfrm>
              <a:off x="8322251" y="3871914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15"/>
            <p:cNvSpPr/>
            <p:nvPr/>
          </p:nvSpPr>
          <p:spPr>
            <a:xfrm>
              <a:off x="8770762" y="3871914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15"/>
            <p:cNvSpPr/>
            <p:nvPr/>
          </p:nvSpPr>
          <p:spPr>
            <a:xfrm>
              <a:off x="3837146" y="3444210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15"/>
            <p:cNvSpPr/>
            <p:nvPr/>
          </p:nvSpPr>
          <p:spPr>
            <a:xfrm>
              <a:off x="4285658" y="3444210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15"/>
            <p:cNvSpPr/>
            <p:nvPr/>
          </p:nvSpPr>
          <p:spPr>
            <a:xfrm>
              <a:off x="4734169" y="3444210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15"/>
            <p:cNvSpPr/>
            <p:nvPr/>
          </p:nvSpPr>
          <p:spPr>
            <a:xfrm>
              <a:off x="5182680" y="3444210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15"/>
            <p:cNvSpPr/>
            <p:nvPr/>
          </p:nvSpPr>
          <p:spPr>
            <a:xfrm>
              <a:off x="5631191" y="3444210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15"/>
            <p:cNvSpPr/>
            <p:nvPr/>
          </p:nvSpPr>
          <p:spPr>
            <a:xfrm>
              <a:off x="6079703" y="3444210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15"/>
            <p:cNvSpPr/>
            <p:nvPr/>
          </p:nvSpPr>
          <p:spPr>
            <a:xfrm>
              <a:off x="6528214" y="3444210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15"/>
            <p:cNvSpPr/>
            <p:nvPr/>
          </p:nvSpPr>
          <p:spPr>
            <a:xfrm>
              <a:off x="6976725" y="3444210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15"/>
            <p:cNvSpPr/>
            <p:nvPr/>
          </p:nvSpPr>
          <p:spPr>
            <a:xfrm>
              <a:off x="7425228" y="3444210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15"/>
            <p:cNvSpPr/>
            <p:nvPr/>
          </p:nvSpPr>
          <p:spPr>
            <a:xfrm>
              <a:off x="7873740" y="3444210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15"/>
            <p:cNvSpPr/>
            <p:nvPr/>
          </p:nvSpPr>
          <p:spPr>
            <a:xfrm>
              <a:off x="8322251" y="3444210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15"/>
            <p:cNvSpPr/>
            <p:nvPr/>
          </p:nvSpPr>
          <p:spPr>
            <a:xfrm>
              <a:off x="8770762" y="3444210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15"/>
            <p:cNvSpPr/>
            <p:nvPr/>
          </p:nvSpPr>
          <p:spPr>
            <a:xfrm>
              <a:off x="3837146" y="3016506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15"/>
            <p:cNvSpPr/>
            <p:nvPr/>
          </p:nvSpPr>
          <p:spPr>
            <a:xfrm>
              <a:off x="4285658" y="3016506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15"/>
            <p:cNvSpPr/>
            <p:nvPr/>
          </p:nvSpPr>
          <p:spPr>
            <a:xfrm>
              <a:off x="4734169" y="3016506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15"/>
            <p:cNvSpPr/>
            <p:nvPr/>
          </p:nvSpPr>
          <p:spPr>
            <a:xfrm>
              <a:off x="5182680" y="3016506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15"/>
            <p:cNvSpPr/>
            <p:nvPr/>
          </p:nvSpPr>
          <p:spPr>
            <a:xfrm>
              <a:off x="5631191" y="3016506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15"/>
            <p:cNvSpPr/>
            <p:nvPr/>
          </p:nvSpPr>
          <p:spPr>
            <a:xfrm>
              <a:off x="6079703" y="3016506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15"/>
            <p:cNvSpPr/>
            <p:nvPr/>
          </p:nvSpPr>
          <p:spPr>
            <a:xfrm>
              <a:off x="6528214" y="3016506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15"/>
            <p:cNvSpPr/>
            <p:nvPr/>
          </p:nvSpPr>
          <p:spPr>
            <a:xfrm>
              <a:off x="6976725" y="3016506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15"/>
            <p:cNvSpPr/>
            <p:nvPr/>
          </p:nvSpPr>
          <p:spPr>
            <a:xfrm>
              <a:off x="7425228" y="3016506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15"/>
            <p:cNvSpPr/>
            <p:nvPr/>
          </p:nvSpPr>
          <p:spPr>
            <a:xfrm>
              <a:off x="7873740" y="3016506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15"/>
            <p:cNvSpPr/>
            <p:nvPr/>
          </p:nvSpPr>
          <p:spPr>
            <a:xfrm>
              <a:off x="8322251" y="3016506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15"/>
            <p:cNvSpPr/>
            <p:nvPr/>
          </p:nvSpPr>
          <p:spPr>
            <a:xfrm>
              <a:off x="8770762" y="3016506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15"/>
            <p:cNvSpPr/>
            <p:nvPr/>
          </p:nvSpPr>
          <p:spPr>
            <a:xfrm>
              <a:off x="3837146" y="2588802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15"/>
            <p:cNvSpPr/>
            <p:nvPr/>
          </p:nvSpPr>
          <p:spPr>
            <a:xfrm>
              <a:off x="4285658" y="2588802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15"/>
            <p:cNvSpPr/>
            <p:nvPr/>
          </p:nvSpPr>
          <p:spPr>
            <a:xfrm>
              <a:off x="4734169" y="2588802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15"/>
            <p:cNvSpPr/>
            <p:nvPr/>
          </p:nvSpPr>
          <p:spPr>
            <a:xfrm>
              <a:off x="5182680" y="2588802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15"/>
            <p:cNvSpPr/>
            <p:nvPr/>
          </p:nvSpPr>
          <p:spPr>
            <a:xfrm>
              <a:off x="5631191" y="2588802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15"/>
            <p:cNvSpPr/>
            <p:nvPr/>
          </p:nvSpPr>
          <p:spPr>
            <a:xfrm>
              <a:off x="6079703" y="2588802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15"/>
            <p:cNvSpPr/>
            <p:nvPr/>
          </p:nvSpPr>
          <p:spPr>
            <a:xfrm>
              <a:off x="6528214" y="2588802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15"/>
            <p:cNvSpPr/>
            <p:nvPr/>
          </p:nvSpPr>
          <p:spPr>
            <a:xfrm>
              <a:off x="6976725" y="2588802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15"/>
            <p:cNvSpPr/>
            <p:nvPr/>
          </p:nvSpPr>
          <p:spPr>
            <a:xfrm>
              <a:off x="7425228" y="2588802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15"/>
            <p:cNvSpPr/>
            <p:nvPr/>
          </p:nvSpPr>
          <p:spPr>
            <a:xfrm>
              <a:off x="7873740" y="2588802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15"/>
            <p:cNvSpPr/>
            <p:nvPr/>
          </p:nvSpPr>
          <p:spPr>
            <a:xfrm>
              <a:off x="8322251" y="2588802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15"/>
            <p:cNvSpPr/>
            <p:nvPr/>
          </p:nvSpPr>
          <p:spPr>
            <a:xfrm>
              <a:off x="8770762" y="2588802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15"/>
            <p:cNvSpPr/>
            <p:nvPr/>
          </p:nvSpPr>
          <p:spPr>
            <a:xfrm>
              <a:off x="3837146" y="2161098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15"/>
            <p:cNvSpPr/>
            <p:nvPr/>
          </p:nvSpPr>
          <p:spPr>
            <a:xfrm>
              <a:off x="4285658" y="2161098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15"/>
            <p:cNvSpPr/>
            <p:nvPr/>
          </p:nvSpPr>
          <p:spPr>
            <a:xfrm>
              <a:off x="4734169" y="2161098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15"/>
            <p:cNvSpPr/>
            <p:nvPr/>
          </p:nvSpPr>
          <p:spPr>
            <a:xfrm>
              <a:off x="5182680" y="2161098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15"/>
            <p:cNvSpPr/>
            <p:nvPr/>
          </p:nvSpPr>
          <p:spPr>
            <a:xfrm>
              <a:off x="5631191" y="2161098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15"/>
            <p:cNvSpPr/>
            <p:nvPr/>
          </p:nvSpPr>
          <p:spPr>
            <a:xfrm>
              <a:off x="6079703" y="2161098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15"/>
            <p:cNvSpPr/>
            <p:nvPr/>
          </p:nvSpPr>
          <p:spPr>
            <a:xfrm>
              <a:off x="6528214" y="2161098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15"/>
            <p:cNvSpPr/>
            <p:nvPr/>
          </p:nvSpPr>
          <p:spPr>
            <a:xfrm>
              <a:off x="6976725" y="2161098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15"/>
            <p:cNvSpPr/>
            <p:nvPr/>
          </p:nvSpPr>
          <p:spPr>
            <a:xfrm>
              <a:off x="7425228" y="2161098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15"/>
            <p:cNvSpPr/>
            <p:nvPr/>
          </p:nvSpPr>
          <p:spPr>
            <a:xfrm>
              <a:off x="7873740" y="2161098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15"/>
            <p:cNvSpPr/>
            <p:nvPr/>
          </p:nvSpPr>
          <p:spPr>
            <a:xfrm>
              <a:off x="8322251" y="2161098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15"/>
            <p:cNvSpPr/>
            <p:nvPr/>
          </p:nvSpPr>
          <p:spPr>
            <a:xfrm>
              <a:off x="8770762" y="2161098"/>
              <a:ext cx="373200" cy="373200"/>
            </a:xfrm>
            <a:prstGeom prst="ellipse">
              <a:avLst/>
            </a:prstGeom>
            <a:solidFill>
              <a:srgbClr val="DEDEDE">
                <a:alpha val="1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8" name="Google Shape;198;p15"/>
          <p:cNvSpPr/>
          <p:nvPr/>
        </p:nvSpPr>
        <p:spPr>
          <a:xfrm>
            <a:off x="3396589" y="0"/>
            <a:ext cx="3250800" cy="51435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15"/>
          <p:cNvSpPr/>
          <p:nvPr/>
        </p:nvSpPr>
        <p:spPr>
          <a:xfrm>
            <a:off x="0" y="0"/>
            <a:ext cx="34158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15"/>
          <p:cNvSpPr/>
          <p:nvPr/>
        </p:nvSpPr>
        <p:spPr>
          <a:xfrm>
            <a:off x="685175" y="1799775"/>
            <a:ext cx="61200" cy="238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15"/>
          <p:cNvSpPr txBox="1">
            <a:spLocks noGrp="1"/>
          </p:cNvSpPr>
          <p:nvPr>
            <p:ph type="ctrTitle"/>
          </p:nvPr>
        </p:nvSpPr>
        <p:spPr>
          <a:xfrm>
            <a:off x="992425" y="1799775"/>
            <a:ext cx="3136800" cy="17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sz="36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sz="36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sz="36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sz="36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sz="36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sz="36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sz="36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sz="36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sz="36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02" name="Google Shape;202;p15"/>
          <p:cNvSpPr txBox="1">
            <a:spLocks noGrp="1"/>
          </p:cNvSpPr>
          <p:nvPr>
            <p:ph type="subTitle" idx="1"/>
          </p:nvPr>
        </p:nvSpPr>
        <p:spPr>
          <a:xfrm>
            <a:off x="992425" y="3579375"/>
            <a:ext cx="3136800" cy="6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03" name="Google Shape;203;p15"/>
          <p:cNvSpPr txBox="1">
            <a:spLocks noGrp="1"/>
          </p:cNvSpPr>
          <p:nvPr>
            <p:ph type="sldNum" idx="12"/>
          </p:nvPr>
        </p:nvSpPr>
        <p:spPr>
          <a:xfrm>
            <a:off x="8472457" y="4706554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6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16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784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16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08" name="Google Shape;208;p16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09" name="Google Shape;209;p1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7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17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17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14" name="Google Shape;214;p1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8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18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18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19" name="Google Shape;219;p1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9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22" name="Google Shape;222;p1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0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20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27" name="Google Shape;227;p20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28" name="Google Shape;228;p2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1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21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2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33" name="Google Shape;233;p2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34" name="Google Shape;234;p21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35" name="Google Shape;235;p2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2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22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22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40" name="Google Shape;240;p22"/>
          <p:cNvSpPr txBox="1">
            <a:spLocks noGrp="1"/>
          </p:cNvSpPr>
          <p:nvPr>
            <p:ph type="subTitle" idx="1"/>
          </p:nvPr>
        </p:nvSpPr>
        <p:spPr>
          <a:xfrm>
            <a:off x="265500" y="2779466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41" name="Google Shape;241;p22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42" name="Google Shape;242;p2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3"/>
          <p:cNvSpPr txBox="1">
            <a:spLocks noGrp="1"/>
          </p:cNvSpPr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45" name="Google Shape;245;p23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46" name="Google Shape;246;p2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0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zekelabs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zekelabs.com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zekelabs.com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zekelabs.com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zekelabs.com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zekelabs.com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zekelabs.com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zekelabs.com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zekelabs.com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zekelabs.com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zekelabs.com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zekelabs.co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zekelabs.com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zekelabs.com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zekelabs.com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zekelabs.com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zekelabs.com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zekelabs.com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zekelabs.com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zekelabs.com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5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Kubernetes</a:t>
            </a:r>
            <a:br>
              <a:rPr lang="en-GB" dirty="0"/>
            </a:br>
            <a:r>
              <a:rPr lang="en-GB" sz="3200" dirty="0" err="1"/>
              <a:t>ConfigMap</a:t>
            </a:r>
            <a:endParaRPr sz="3200" dirty="0"/>
          </a:p>
        </p:txBody>
      </p:sp>
      <p:sp>
        <p:nvSpPr>
          <p:cNvPr id="254" name="Google Shape;254;p25"/>
          <p:cNvSpPr txBox="1"/>
          <p:nvPr/>
        </p:nvSpPr>
        <p:spPr>
          <a:xfrm>
            <a:off x="0" y="4711800"/>
            <a:ext cx="91440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lvl="0" indent="0" algn="ctr" rtl="0">
              <a:spcBef>
                <a:spcPts val="0"/>
              </a:spcBef>
              <a:spcAft>
                <a:spcPts val="750"/>
              </a:spcAft>
              <a:buNone/>
            </a:pPr>
            <a:r>
              <a:rPr lang="en-GB" sz="1200">
                <a:solidFill>
                  <a:srgbClr val="FFFFFF"/>
                </a:solidFill>
              </a:rPr>
              <a:t>info@zekeLabs.com	|	</a:t>
            </a:r>
            <a:r>
              <a:rPr lang="en-GB" sz="1200" u="sng">
                <a:solidFill>
                  <a:srgbClr val="FFFFFF"/>
                </a:solidFill>
                <a:hlinkClick r:id="rId3"/>
              </a:rPr>
              <a:t>www.zekeLabs.com</a:t>
            </a:r>
            <a:r>
              <a:rPr lang="en-GB" sz="1200">
                <a:solidFill>
                  <a:srgbClr val="FFFFFF"/>
                </a:solidFill>
              </a:rPr>
              <a:t>		|	+91 8095465880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5"/>
          <p:cNvSpPr txBox="1">
            <a:spLocks noGrp="1"/>
          </p:cNvSpPr>
          <p:nvPr>
            <p:ph type="title"/>
          </p:nvPr>
        </p:nvSpPr>
        <p:spPr>
          <a:xfrm>
            <a:off x="561725" y="0"/>
            <a:ext cx="7407000" cy="66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Users in Kubernetes</a:t>
            </a:r>
            <a:endParaRPr dirty="0"/>
          </a:p>
        </p:txBody>
      </p:sp>
      <p:sp>
        <p:nvSpPr>
          <p:cNvPr id="322" name="Google Shape;322;p35"/>
          <p:cNvSpPr txBox="1"/>
          <p:nvPr/>
        </p:nvSpPr>
        <p:spPr>
          <a:xfrm>
            <a:off x="0" y="4711800"/>
            <a:ext cx="91440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None/>
            </a:pPr>
            <a:r>
              <a:rPr lang="en-GB" sz="1200">
                <a:solidFill>
                  <a:srgbClr val="FFFFFF"/>
                </a:solidFill>
              </a:rPr>
              <a:t>info@zekeLabs.com	      |	          </a:t>
            </a:r>
            <a:r>
              <a:rPr lang="en-GB" sz="1200" u="sng">
                <a:solidFill>
                  <a:srgbClr val="FFFFFF"/>
                </a:solidFill>
                <a:hlinkClick r:id="rId3"/>
              </a:rPr>
              <a:t>www.zekeLabs.com</a:t>
            </a:r>
            <a:r>
              <a:rPr lang="en-GB" sz="1200">
                <a:solidFill>
                  <a:srgbClr val="FFFFFF"/>
                </a:solidFill>
              </a:rPr>
              <a:t>		|	+91 8095465880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AB0C6A8-EFBB-485A-A236-471C299122B0}"/>
              </a:ext>
            </a:extLst>
          </p:cNvPr>
          <p:cNvSpPr/>
          <p:nvPr/>
        </p:nvSpPr>
        <p:spPr>
          <a:xfrm>
            <a:off x="304799" y="860214"/>
            <a:ext cx="844634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800" dirty="0">
                <a:latin typeface="Roboto" panose="020B0604020202020204" charset="0"/>
              </a:rPr>
              <a:t>Kubernetes clusters have two categories of users: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latin typeface="Roboto" panose="020B0604020202020204" charset="0"/>
              </a:rPr>
              <a:t>normal users - 		</a:t>
            </a:r>
            <a:r>
              <a:rPr lang="en-IN" sz="1800" dirty="0"/>
              <a:t>managed by an outside, independent service</a:t>
            </a:r>
            <a:endParaRPr lang="en-IN" sz="1800" dirty="0">
              <a:latin typeface="Roboto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latin typeface="Roboto" panose="020B0604020202020204" charset="0"/>
              </a:rPr>
              <a:t>service accounts - 	managed by Kubernetes, </a:t>
            </a:r>
          </a:p>
          <a:p>
            <a:endParaRPr lang="en-IN" sz="1800" dirty="0">
              <a:latin typeface="Roboto" panose="020B0604020202020204" charset="0"/>
            </a:endParaRPr>
          </a:p>
          <a:p>
            <a:endParaRPr lang="en-IN" sz="1800" dirty="0">
              <a:latin typeface="Roboto" panose="020B0604020202020204" charset="0"/>
            </a:endParaRPr>
          </a:p>
          <a:p>
            <a:r>
              <a:rPr lang="en-IN" sz="1800" dirty="0"/>
              <a:t>You can enable multiple authentication methods at once. </a:t>
            </a:r>
          </a:p>
          <a:p>
            <a:r>
              <a:rPr lang="en-IN" sz="1800" dirty="0"/>
              <a:t>You should usually use at least two methods: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/>
              <a:t>service account tokens for service accounts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/>
              <a:t>at least one other method for user authentication.</a:t>
            </a:r>
          </a:p>
          <a:p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8436220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46"/>
          <p:cNvSpPr txBox="1">
            <a:spLocks noGrp="1"/>
          </p:cNvSpPr>
          <p:nvPr>
            <p:ph type="title"/>
          </p:nvPr>
        </p:nvSpPr>
        <p:spPr>
          <a:xfrm>
            <a:off x="561725" y="0"/>
            <a:ext cx="7407000" cy="66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Role role bindings RBAC</a:t>
            </a:r>
            <a:endParaRPr/>
          </a:p>
        </p:txBody>
      </p:sp>
      <p:sp>
        <p:nvSpPr>
          <p:cNvPr id="398" name="Google Shape;398;p46"/>
          <p:cNvSpPr txBox="1"/>
          <p:nvPr/>
        </p:nvSpPr>
        <p:spPr>
          <a:xfrm>
            <a:off x="0" y="4711800"/>
            <a:ext cx="91440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None/>
            </a:pPr>
            <a:r>
              <a:rPr lang="en-GB" sz="1200">
                <a:solidFill>
                  <a:srgbClr val="FFFFFF"/>
                </a:solidFill>
              </a:rPr>
              <a:t>info@zekeLabs.com	      |	          </a:t>
            </a:r>
            <a:r>
              <a:rPr lang="en-GB" sz="1200" u="sng">
                <a:solidFill>
                  <a:srgbClr val="FFFFFF"/>
                </a:solidFill>
                <a:hlinkClick r:id="rId3"/>
              </a:rPr>
              <a:t>www.zekeLabs.com</a:t>
            </a:r>
            <a:r>
              <a:rPr lang="en-GB" sz="1200">
                <a:solidFill>
                  <a:srgbClr val="FFFFFF"/>
                </a:solidFill>
              </a:rPr>
              <a:t>		|	+91 8095465880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399" name="Google Shape;399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12259" y="1447412"/>
            <a:ext cx="5619750" cy="268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5"/>
          <p:cNvSpPr txBox="1">
            <a:spLocks noGrp="1"/>
          </p:cNvSpPr>
          <p:nvPr>
            <p:ph type="title"/>
          </p:nvPr>
        </p:nvSpPr>
        <p:spPr>
          <a:xfrm>
            <a:off x="561725" y="215163"/>
            <a:ext cx="7407000" cy="66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User Authentication in Kubernetes </a:t>
            </a:r>
            <a:br>
              <a:rPr lang="en-IN" dirty="0"/>
            </a:br>
            <a:r>
              <a:rPr lang="en-IN" sz="1600" dirty="0"/>
              <a:t>(With OpenID Connect tokens)</a:t>
            </a:r>
            <a:endParaRPr sz="1600" dirty="0"/>
          </a:p>
        </p:txBody>
      </p:sp>
      <p:sp>
        <p:nvSpPr>
          <p:cNvPr id="322" name="Google Shape;322;p35"/>
          <p:cNvSpPr txBox="1"/>
          <p:nvPr/>
        </p:nvSpPr>
        <p:spPr>
          <a:xfrm>
            <a:off x="0" y="4711800"/>
            <a:ext cx="91440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None/>
            </a:pPr>
            <a:r>
              <a:rPr lang="en-GB" sz="1200">
                <a:solidFill>
                  <a:srgbClr val="FFFFFF"/>
                </a:solidFill>
              </a:rPr>
              <a:t>info@zekeLabs.com	      |	          </a:t>
            </a:r>
            <a:r>
              <a:rPr lang="en-GB" sz="1200" u="sng">
                <a:solidFill>
                  <a:srgbClr val="FFFFFF"/>
                </a:solidFill>
                <a:hlinkClick r:id="rId3"/>
              </a:rPr>
              <a:t>www.zekeLabs.com</a:t>
            </a:r>
            <a:r>
              <a:rPr lang="en-GB" sz="1200">
                <a:solidFill>
                  <a:srgbClr val="FFFFFF"/>
                </a:solidFill>
              </a:rPr>
              <a:t>		|	+91 8095465880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CEE937-E913-4EF0-B892-2B54D153BA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466" y="985740"/>
            <a:ext cx="7857067" cy="3647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2121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47"/>
          <p:cNvSpPr txBox="1">
            <a:spLocks noGrp="1"/>
          </p:cNvSpPr>
          <p:nvPr>
            <p:ph type="title"/>
          </p:nvPr>
        </p:nvSpPr>
        <p:spPr>
          <a:xfrm>
            <a:off x="561725" y="0"/>
            <a:ext cx="7407000" cy="66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Cluster Role &amp; Cluster role bindings </a:t>
            </a:r>
            <a:endParaRPr dirty="0"/>
          </a:p>
        </p:txBody>
      </p:sp>
      <p:sp>
        <p:nvSpPr>
          <p:cNvPr id="405" name="Google Shape;405;p47"/>
          <p:cNvSpPr txBox="1"/>
          <p:nvPr/>
        </p:nvSpPr>
        <p:spPr>
          <a:xfrm>
            <a:off x="0" y="4711800"/>
            <a:ext cx="91440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None/>
            </a:pPr>
            <a:r>
              <a:rPr lang="en-GB" sz="1200">
                <a:solidFill>
                  <a:srgbClr val="FFFFFF"/>
                </a:solidFill>
              </a:rPr>
              <a:t>info@zekeLabs.com	      |	          </a:t>
            </a:r>
            <a:r>
              <a:rPr lang="en-GB" sz="1200" u="sng">
                <a:solidFill>
                  <a:srgbClr val="FFFFFF"/>
                </a:solidFill>
                <a:hlinkClick r:id="rId3"/>
              </a:rPr>
              <a:t>www.zekeLabs.com</a:t>
            </a:r>
            <a:r>
              <a:rPr lang="en-GB" sz="1200">
                <a:solidFill>
                  <a:srgbClr val="FFFFFF"/>
                </a:solidFill>
              </a:rPr>
              <a:t>		|	+91 8095465880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406" name="Google Shape;406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98812" y="1366730"/>
            <a:ext cx="5619750" cy="280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48"/>
          <p:cNvSpPr txBox="1">
            <a:spLocks noGrp="1"/>
          </p:cNvSpPr>
          <p:nvPr>
            <p:ph type="title"/>
          </p:nvPr>
        </p:nvSpPr>
        <p:spPr>
          <a:xfrm>
            <a:off x="561725" y="0"/>
            <a:ext cx="8464200" cy="66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Node allocation based on cpu and memory</a:t>
            </a:r>
            <a:endParaRPr/>
          </a:p>
        </p:txBody>
      </p:sp>
      <p:sp>
        <p:nvSpPr>
          <p:cNvPr id="412" name="Google Shape;412;p48"/>
          <p:cNvSpPr txBox="1"/>
          <p:nvPr/>
        </p:nvSpPr>
        <p:spPr>
          <a:xfrm>
            <a:off x="0" y="4711800"/>
            <a:ext cx="91440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None/>
            </a:pPr>
            <a:r>
              <a:rPr lang="en-GB" sz="1200">
                <a:solidFill>
                  <a:srgbClr val="FFFFFF"/>
                </a:solidFill>
              </a:rPr>
              <a:t>info@zekeLabs.com	      |	          </a:t>
            </a:r>
            <a:r>
              <a:rPr lang="en-GB" sz="1200" u="sng">
                <a:solidFill>
                  <a:srgbClr val="FFFFFF"/>
                </a:solidFill>
                <a:hlinkClick r:id="rId3"/>
              </a:rPr>
              <a:t>www.zekeLabs.com</a:t>
            </a:r>
            <a:r>
              <a:rPr lang="en-GB" sz="1200">
                <a:solidFill>
                  <a:srgbClr val="FFFFFF"/>
                </a:solidFill>
              </a:rPr>
              <a:t>		|	+91 8095465880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413" name="Google Shape;413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62125" y="1520129"/>
            <a:ext cx="5619750" cy="272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48"/>
          <p:cNvSpPr txBox="1">
            <a:spLocks noGrp="1"/>
          </p:cNvSpPr>
          <p:nvPr>
            <p:ph type="title"/>
          </p:nvPr>
        </p:nvSpPr>
        <p:spPr>
          <a:xfrm>
            <a:off x="561725" y="0"/>
            <a:ext cx="8464200" cy="66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QoS based on </a:t>
            </a:r>
            <a:r>
              <a:rPr lang="en-GB" dirty="0" err="1"/>
              <a:t>cpu</a:t>
            </a:r>
            <a:r>
              <a:rPr lang="en-GB" dirty="0"/>
              <a:t> and memory </a:t>
            </a:r>
            <a:r>
              <a:rPr lang="en-GB" dirty="0" err="1"/>
              <a:t>req</a:t>
            </a:r>
            <a:r>
              <a:rPr lang="en-GB" dirty="0"/>
              <a:t> and limits</a:t>
            </a:r>
            <a:endParaRPr dirty="0"/>
          </a:p>
        </p:txBody>
      </p:sp>
      <p:sp>
        <p:nvSpPr>
          <p:cNvPr id="412" name="Google Shape;412;p48"/>
          <p:cNvSpPr txBox="1"/>
          <p:nvPr/>
        </p:nvSpPr>
        <p:spPr>
          <a:xfrm>
            <a:off x="0" y="4711800"/>
            <a:ext cx="91440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None/>
            </a:pPr>
            <a:r>
              <a:rPr lang="en-GB" sz="1200">
                <a:solidFill>
                  <a:srgbClr val="FFFFFF"/>
                </a:solidFill>
              </a:rPr>
              <a:t>info@zekeLabs.com	      |	          </a:t>
            </a:r>
            <a:r>
              <a:rPr lang="en-GB" sz="1200" u="sng">
                <a:solidFill>
                  <a:srgbClr val="FFFFFF"/>
                </a:solidFill>
                <a:hlinkClick r:id="rId3"/>
              </a:rPr>
              <a:t>www.zekeLabs.com</a:t>
            </a:r>
            <a:r>
              <a:rPr lang="en-GB" sz="1200">
                <a:solidFill>
                  <a:srgbClr val="FFFFFF"/>
                </a:solidFill>
              </a:rPr>
              <a:t>		|	+91 8095465880</a:t>
            </a:r>
            <a:endParaRPr>
              <a:solidFill>
                <a:srgbClr val="FFFFFF"/>
              </a:solidFill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D8FDE71-1984-4346-992A-31D5FA37DF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1090856"/>
              </p:ext>
            </p:extLst>
          </p:nvPr>
        </p:nvGraphicFramePr>
        <p:xfrm>
          <a:off x="383721" y="1183824"/>
          <a:ext cx="8642205" cy="2906824"/>
        </p:xfrm>
        <a:graphic>
          <a:graphicData uri="http://schemas.openxmlformats.org/drawingml/2006/table">
            <a:tbl>
              <a:tblPr/>
              <a:tblGrid>
                <a:gridCol w="2880735">
                  <a:extLst>
                    <a:ext uri="{9D8B030D-6E8A-4147-A177-3AD203B41FA5}">
                      <a16:colId xmlns:a16="http://schemas.microsoft.com/office/drawing/2014/main" val="985233178"/>
                    </a:ext>
                  </a:extLst>
                </a:gridCol>
                <a:gridCol w="2880735">
                  <a:extLst>
                    <a:ext uri="{9D8B030D-6E8A-4147-A177-3AD203B41FA5}">
                      <a16:colId xmlns:a16="http://schemas.microsoft.com/office/drawing/2014/main" val="1678412327"/>
                    </a:ext>
                  </a:extLst>
                </a:gridCol>
                <a:gridCol w="2880735">
                  <a:extLst>
                    <a:ext uri="{9D8B030D-6E8A-4147-A177-3AD203B41FA5}">
                      <a16:colId xmlns:a16="http://schemas.microsoft.com/office/drawing/2014/main" val="1714868983"/>
                    </a:ext>
                  </a:extLst>
                </a:gridCol>
              </a:tblGrid>
              <a:tr h="363353">
                <a:tc>
                  <a:txBody>
                    <a:bodyPr/>
                    <a:lstStyle/>
                    <a:p>
                      <a:pPr algn="l" fontAlgn="auto"/>
                      <a:r>
                        <a:rPr lang="en-IN" sz="2000" b="1" i="0" dirty="0">
                          <a:effectLst/>
                          <a:latin typeface="inherit"/>
                        </a:rPr>
                        <a:t>CPU requests vs. limits</a:t>
                      </a:r>
                    </a:p>
                  </a:txBody>
                  <a:tcPr marL="7620" marR="7620" marT="7620" marB="76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en-IN" sz="2000" b="1" i="0" dirty="0">
                          <a:effectLst/>
                          <a:latin typeface="inherit"/>
                        </a:rPr>
                        <a:t>Memory requests vs. limits</a:t>
                      </a:r>
                    </a:p>
                  </a:txBody>
                  <a:tcPr marL="7620" marR="7620" marT="7620" marB="76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en-IN" sz="2000" b="1" i="0" dirty="0">
                          <a:effectLst/>
                          <a:latin typeface="inherit"/>
                        </a:rPr>
                        <a:t>Container QoS class</a:t>
                      </a:r>
                    </a:p>
                  </a:txBody>
                  <a:tcPr marL="7620" marR="7620" marT="7620" marB="76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66330"/>
                  </a:ext>
                </a:extLst>
              </a:tr>
              <a:tr h="363353">
                <a:tc>
                  <a:txBody>
                    <a:bodyPr/>
                    <a:lstStyle/>
                    <a:p>
                      <a:pPr algn="l" fontAlgn="auto"/>
                      <a:r>
                        <a:rPr lang="en-IN" dirty="0">
                          <a:effectLst/>
                        </a:rPr>
                        <a:t>None set</a:t>
                      </a:r>
                    </a:p>
                  </a:txBody>
                  <a:tcPr marL="7620" marR="7620" marT="7620" marB="76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en-IN">
                          <a:effectLst/>
                        </a:rPr>
                        <a:t>None set</a:t>
                      </a:r>
                    </a:p>
                  </a:txBody>
                  <a:tcPr marL="7620" marR="7620" marT="7620" marB="76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en-IN" dirty="0" err="1">
                          <a:effectLst/>
                        </a:rPr>
                        <a:t>BestEffort</a:t>
                      </a:r>
                      <a:endParaRPr lang="en-IN" dirty="0">
                        <a:effectLst/>
                      </a:endParaRPr>
                    </a:p>
                  </a:txBody>
                  <a:tcPr marL="7620" marR="7620" marT="7620" marB="76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9338564"/>
                  </a:ext>
                </a:extLst>
              </a:tr>
              <a:tr h="363353">
                <a:tc>
                  <a:txBody>
                    <a:bodyPr/>
                    <a:lstStyle/>
                    <a:p>
                      <a:pPr algn="l" fontAlgn="auto"/>
                      <a:r>
                        <a:rPr lang="en-IN" dirty="0">
                          <a:effectLst/>
                        </a:rPr>
                        <a:t>None set</a:t>
                      </a:r>
                    </a:p>
                  </a:txBody>
                  <a:tcPr marL="7620" marR="7620" marT="7620" marB="76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en-IN" dirty="0">
                          <a:effectLst/>
                        </a:rPr>
                        <a:t>Requests &lt; Limits</a:t>
                      </a:r>
                    </a:p>
                  </a:txBody>
                  <a:tcPr marL="7620" marR="7620" marT="7620" marB="76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en-IN" dirty="0">
                          <a:effectLst/>
                        </a:rPr>
                        <a:t>Burstable</a:t>
                      </a:r>
                    </a:p>
                  </a:txBody>
                  <a:tcPr marL="7620" marR="7620" marT="7620" marB="76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2513950"/>
                  </a:ext>
                </a:extLst>
              </a:tr>
              <a:tr h="363353">
                <a:tc>
                  <a:txBody>
                    <a:bodyPr/>
                    <a:lstStyle/>
                    <a:p>
                      <a:pPr algn="l" fontAlgn="auto"/>
                      <a:r>
                        <a:rPr lang="en-IN">
                          <a:effectLst/>
                        </a:rPr>
                        <a:t>None set</a:t>
                      </a:r>
                    </a:p>
                  </a:txBody>
                  <a:tcPr marL="7620" marR="7620" marT="7620" marB="76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en-IN">
                          <a:effectLst/>
                        </a:rPr>
                        <a:t>Requests = Limits</a:t>
                      </a:r>
                    </a:p>
                  </a:txBody>
                  <a:tcPr marL="7620" marR="7620" marT="7620" marB="76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en-IN">
                          <a:effectLst/>
                        </a:rPr>
                        <a:t>Burstable</a:t>
                      </a:r>
                    </a:p>
                  </a:txBody>
                  <a:tcPr marL="7620" marR="7620" marT="7620" marB="76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3213592"/>
                  </a:ext>
                </a:extLst>
              </a:tr>
              <a:tr h="363353">
                <a:tc>
                  <a:txBody>
                    <a:bodyPr/>
                    <a:lstStyle/>
                    <a:p>
                      <a:pPr algn="l" fontAlgn="auto"/>
                      <a:r>
                        <a:rPr lang="en-IN">
                          <a:effectLst/>
                        </a:rPr>
                        <a:t>Requests &lt; Limits</a:t>
                      </a:r>
                    </a:p>
                  </a:txBody>
                  <a:tcPr marL="7620" marR="7620" marT="7620" marB="76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en-IN">
                          <a:effectLst/>
                        </a:rPr>
                        <a:t>None set</a:t>
                      </a:r>
                    </a:p>
                  </a:txBody>
                  <a:tcPr marL="7620" marR="7620" marT="7620" marB="76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en-IN">
                          <a:effectLst/>
                        </a:rPr>
                        <a:t>Burstable</a:t>
                      </a:r>
                    </a:p>
                  </a:txBody>
                  <a:tcPr marL="7620" marR="7620" marT="7620" marB="76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1213580"/>
                  </a:ext>
                </a:extLst>
              </a:tr>
              <a:tr h="363353">
                <a:tc>
                  <a:txBody>
                    <a:bodyPr/>
                    <a:lstStyle/>
                    <a:p>
                      <a:pPr algn="l" fontAlgn="auto"/>
                      <a:r>
                        <a:rPr lang="en-IN">
                          <a:effectLst/>
                        </a:rPr>
                        <a:t>Requests &lt; Limits</a:t>
                      </a:r>
                    </a:p>
                  </a:txBody>
                  <a:tcPr marL="7620" marR="7620" marT="7620" marB="76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en-IN">
                          <a:effectLst/>
                        </a:rPr>
                        <a:t>Requests &lt; Limits</a:t>
                      </a:r>
                    </a:p>
                  </a:txBody>
                  <a:tcPr marL="7620" marR="7620" marT="7620" marB="76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en-IN">
                          <a:effectLst/>
                        </a:rPr>
                        <a:t>Burstable</a:t>
                      </a:r>
                    </a:p>
                  </a:txBody>
                  <a:tcPr marL="7620" marR="7620" marT="7620" marB="76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7718517"/>
                  </a:ext>
                </a:extLst>
              </a:tr>
              <a:tr h="363353">
                <a:tc>
                  <a:txBody>
                    <a:bodyPr/>
                    <a:lstStyle/>
                    <a:p>
                      <a:pPr algn="l" fontAlgn="auto"/>
                      <a:r>
                        <a:rPr lang="en-IN">
                          <a:effectLst/>
                        </a:rPr>
                        <a:t>Requests &lt; Limits</a:t>
                      </a:r>
                    </a:p>
                  </a:txBody>
                  <a:tcPr marL="7620" marR="7620" marT="7620" marB="76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en-IN">
                          <a:effectLst/>
                        </a:rPr>
                        <a:t>Requests = Limits</a:t>
                      </a:r>
                    </a:p>
                  </a:txBody>
                  <a:tcPr marL="7620" marR="7620" marT="7620" marB="76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en-IN">
                          <a:effectLst/>
                        </a:rPr>
                        <a:t>Burstable</a:t>
                      </a:r>
                    </a:p>
                  </a:txBody>
                  <a:tcPr marL="7620" marR="7620" marT="7620" marB="76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7078031"/>
                  </a:ext>
                </a:extLst>
              </a:tr>
              <a:tr h="363353">
                <a:tc>
                  <a:txBody>
                    <a:bodyPr/>
                    <a:lstStyle/>
                    <a:p>
                      <a:pPr algn="l" fontAlgn="auto"/>
                      <a:r>
                        <a:rPr lang="en-IN">
                          <a:effectLst/>
                        </a:rPr>
                        <a:t>Requests = Limits</a:t>
                      </a:r>
                    </a:p>
                  </a:txBody>
                  <a:tcPr marL="7620" marR="7620" marT="7620" marB="76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en-IN">
                          <a:effectLst/>
                        </a:rPr>
                        <a:t>Requests = Limits</a:t>
                      </a:r>
                    </a:p>
                  </a:txBody>
                  <a:tcPr marL="7620" marR="7620" marT="7620" marB="76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en-IN" dirty="0">
                          <a:effectLst/>
                        </a:rPr>
                        <a:t>Guaranteed</a:t>
                      </a:r>
                    </a:p>
                  </a:txBody>
                  <a:tcPr marL="7620" marR="7620" marT="7620" marB="76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1505221"/>
                  </a:ext>
                </a:extLst>
              </a:tr>
            </a:tbl>
          </a:graphicData>
        </a:graphic>
      </p:graphicFrame>
      <p:sp>
        <p:nvSpPr>
          <p:cNvPr id="3" name="Rectangle 1">
            <a:extLst>
              <a:ext uri="{FF2B5EF4-FFF2-40B4-BE49-F238E27FC236}">
                <a16:creationId xmlns:a16="http://schemas.microsoft.com/office/drawing/2014/main" id="{613E6260-EEF3-474E-94F7-590D382067B7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1231009" y="1962335"/>
            <a:ext cx="1010124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41820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49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HA</a:t>
            </a:r>
            <a:endParaRPr/>
          </a:p>
        </p:txBody>
      </p:sp>
      <p:sp>
        <p:nvSpPr>
          <p:cNvPr id="419" name="Google Shape;419;p49"/>
          <p:cNvSpPr txBox="1"/>
          <p:nvPr/>
        </p:nvSpPr>
        <p:spPr>
          <a:xfrm>
            <a:off x="0" y="4711800"/>
            <a:ext cx="91440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lvl="0" indent="0" algn="ctr" rtl="0">
              <a:spcBef>
                <a:spcPts val="0"/>
              </a:spcBef>
              <a:spcAft>
                <a:spcPts val="750"/>
              </a:spcAft>
              <a:buNone/>
            </a:pPr>
            <a:r>
              <a:rPr lang="en-GB" sz="1200">
                <a:solidFill>
                  <a:srgbClr val="FFFFFF"/>
                </a:solidFill>
              </a:rPr>
              <a:t>info@zekeLabs.com	|	</a:t>
            </a:r>
            <a:r>
              <a:rPr lang="en-GB" sz="1200" u="sng">
                <a:solidFill>
                  <a:srgbClr val="FFFFFF"/>
                </a:solidFill>
                <a:hlinkClick r:id="rId3"/>
              </a:rPr>
              <a:t>www.zekeLabs.com</a:t>
            </a:r>
            <a:r>
              <a:rPr lang="en-GB" sz="1200">
                <a:solidFill>
                  <a:srgbClr val="FFFFFF"/>
                </a:solidFill>
              </a:rPr>
              <a:t>		|	+91 8095465880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50"/>
          <p:cNvSpPr txBox="1">
            <a:spLocks noGrp="1"/>
          </p:cNvSpPr>
          <p:nvPr>
            <p:ph type="title"/>
          </p:nvPr>
        </p:nvSpPr>
        <p:spPr>
          <a:xfrm>
            <a:off x="561725" y="0"/>
            <a:ext cx="8464200" cy="66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HA on Master</a:t>
            </a:r>
            <a:endParaRPr/>
          </a:p>
        </p:txBody>
      </p:sp>
      <p:sp>
        <p:nvSpPr>
          <p:cNvPr id="425" name="Google Shape;425;p50"/>
          <p:cNvSpPr txBox="1"/>
          <p:nvPr/>
        </p:nvSpPr>
        <p:spPr>
          <a:xfrm>
            <a:off x="0" y="4711800"/>
            <a:ext cx="91440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None/>
            </a:pPr>
            <a:r>
              <a:rPr lang="en-GB" sz="1200">
                <a:solidFill>
                  <a:srgbClr val="FFFFFF"/>
                </a:solidFill>
              </a:rPr>
              <a:t>info@zekeLabs.com	      |	          </a:t>
            </a:r>
            <a:r>
              <a:rPr lang="en-GB" sz="1200" u="sng">
                <a:solidFill>
                  <a:srgbClr val="FFFFFF"/>
                </a:solidFill>
                <a:hlinkClick r:id="rId3"/>
              </a:rPr>
              <a:t>www.zekeLabs.com</a:t>
            </a:r>
            <a:r>
              <a:rPr lang="en-GB" sz="1200">
                <a:solidFill>
                  <a:srgbClr val="FFFFFF"/>
                </a:solidFill>
              </a:rPr>
              <a:t>		|	+91 8095465880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26" name="Google Shape;426;p50"/>
          <p:cNvSpPr txBox="1"/>
          <p:nvPr/>
        </p:nvSpPr>
        <p:spPr>
          <a:xfrm>
            <a:off x="0" y="0"/>
            <a:ext cx="9063300" cy="46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l" rtl="0">
              <a:lnSpc>
                <a:spcPct val="140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1800">
              <a:solidFill>
                <a:srgbClr val="414141"/>
              </a:solidFill>
            </a:endParaRPr>
          </a:p>
          <a:p>
            <a:pPr marL="0" lvl="0" indent="0" algn="l" rtl="0">
              <a:lnSpc>
                <a:spcPct val="140000"/>
              </a:lnSpc>
              <a:spcBef>
                <a:spcPts val="1400"/>
              </a:spcBef>
              <a:spcAft>
                <a:spcPts val="700"/>
              </a:spcAft>
              <a:buNone/>
            </a:pPr>
            <a:endParaRPr sz="1800">
              <a:solidFill>
                <a:srgbClr val="414141"/>
              </a:solidFill>
            </a:endParaRPr>
          </a:p>
        </p:txBody>
      </p:sp>
      <p:pic>
        <p:nvPicPr>
          <p:cNvPr id="427" name="Google Shape;427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1725" y="843980"/>
            <a:ext cx="8042836" cy="36669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51"/>
          <p:cNvSpPr txBox="1"/>
          <p:nvPr/>
        </p:nvSpPr>
        <p:spPr>
          <a:xfrm>
            <a:off x="0" y="0"/>
            <a:ext cx="9063300" cy="46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l" rtl="0">
              <a:lnSpc>
                <a:spcPct val="140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1800">
              <a:solidFill>
                <a:srgbClr val="414141"/>
              </a:solidFill>
            </a:endParaRPr>
          </a:p>
          <a:p>
            <a:pPr marL="457200" marR="0" lvl="0" indent="0" algn="l" rtl="0">
              <a:lnSpc>
                <a:spcPct val="140000"/>
              </a:lnSpc>
              <a:spcBef>
                <a:spcPts val="1400"/>
              </a:spcBef>
              <a:spcAft>
                <a:spcPts val="700"/>
              </a:spcAft>
              <a:buNone/>
            </a:pPr>
            <a:endParaRPr sz="1800">
              <a:solidFill>
                <a:srgbClr val="414141"/>
              </a:solidFill>
            </a:endParaRPr>
          </a:p>
        </p:txBody>
      </p:sp>
      <p:sp>
        <p:nvSpPr>
          <p:cNvPr id="433" name="Google Shape;433;p51"/>
          <p:cNvSpPr txBox="1"/>
          <p:nvPr/>
        </p:nvSpPr>
        <p:spPr>
          <a:xfrm>
            <a:off x="0" y="4711800"/>
            <a:ext cx="91440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None/>
            </a:pPr>
            <a:r>
              <a:rPr lang="en-GB" sz="1200">
                <a:solidFill>
                  <a:srgbClr val="FFFFFF"/>
                </a:solidFill>
              </a:rPr>
              <a:t>info@zekeLabs.com	      |	          </a:t>
            </a:r>
            <a:r>
              <a:rPr lang="en-GB" sz="1200" u="sng">
                <a:solidFill>
                  <a:srgbClr val="FFFFFF"/>
                </a:solidFill>
                <a:hlinkClick r:id="rId3"/>
              </a:rPr>
              <a:t>www.zekeLabs.com</a:t>
            </a:r>
            <a:r>
              <a:rPr lang="en-GB" sz="1200">
                <a:solidFill>
                  <a:srgbClr val="FFFFFF"/>
                </a:solidFill>
              </a:rPr>
              <a:t>		|	+91 8095465880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34" name="Google Shape;434;p51"/>
          <p:cNvSpPr txBox="1"/>
          <p:nvPr/>
        </p:nvSpPr>
        <p:spPr>
          <a:xfrm>
            <a:off x="561725" y="0"/>
            <a:ext cx="8501700" cy="6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b="1">
                <a:solidFill>
                  <a:srgbClr val="4285F4"/>
                </a:solidFill>
                <a:latin typeface="Roboto"/>
                <a:ea typeface="Roboto"/>
                <a:cs typeface="Roboto"/>
                <a:sym typeface="Roboto"/>
              </a:rPr>
              <a:t>General points</a:t>
            </a:r>
            <a:endParaRPr sz="3200" b="1">
              <a:solidFill>
                <a:srgbClr val="4285F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35" name="Google Shape;435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325" y="1305507"/>
            <a:ext cx="8910651" cy="276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52"/>
          <p:cNvSpPr txBox="1"/>
          <p:nvPr/>
        </p:nvSpPr>
        <p:spPr>
          <a:xfrm>
            <a:off x="0" y="0"/>
            <a:ext cx="9063300" cy="46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42900" algn="l" rtl="0">
              <a:lnSpc>
                <a:spcPct val="140000"/>
              </a:lnSpc>
              <a:spcBef>
                <a:spcPts val="1400"/>
              </a:spcBef>
              <a:spcAft>
                <a:spcPts val="0"/>
              </a:spcAft>
              <a:buClr>
                <a:srgbClr val="414141"/>
              </a:buClr>
              <a:buSzPts val="1800"/>
              <a:buFont typeface="Arial"/>
              <a:buChar char="●"/>
            </a:pPr>
            <a:r>
              <a:rPr lang="en-GB" sz="1800" dirty="0">
                <a:solidFill>
                  <a:srgbClr val="414141"/>
                </a:solidFill>
              </a:rPr>
              <a:t>API server is (almost completely) stateless (all the data is stored in </a:t>
            </a:r>
            <a:r>
              <a:rPr lang="en-GB" sz="1800" dirty="0" err="1">
                <a:solidFill>
                  <a:srgbClr val="414141"/>
                </a:solidFill>
              </a:rPr>
              <a:t>etcd</a:t>
            </a:r>
            <a:r>
              <a:rPr lang="en-GB" sz="1800" dirty="0">
                <a:solidFill>
                  <a:srgbClr val="414141"/>
                </a:solidFill>
              </a:rPr>
              <a:t>, but the API server does cache it).</a:t>
            </a:r>
            <a:endParaRPr sz="1800" dirty="0">
              <a:solidFill>
                <a:srgbClr val="414141"/>
              </a:solidFill>
            </a:endParaRPr>
          </a:p>
          <a:p>
            <a:pPr marL="457200" marR="0" lvl="0" indent="-3429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800"/>
              <a:buChar char="●"/>
            </a:pPr>
            <a:r>
              <a:rPr lang="en-GB" sz="1800" dirty="0">
                <a:solidFill>
                  <a:srgbClr val="414141"/>
                </a:solidFill>
              </a:rPr>
              <a:t>Usually, one API server is collocated with every </a:t>
            </a:r>
            <a:r>
              <a:rPr lang="en-GB" sz="1800" dirty="0" err="1">
                <a:solidFill>
                  <a:srgbClr val="414141"/>
                </a:solidFill>
              </a:rPr>
              <a:t>etcd</a:t>
            </a:r>
            <a:r>
              <a:rPr lang="en-GB" sz="1800" dirty="0">
                <a:solidFill>
                  <a:srgbClr val="414141"/>
                </a:solidFill>
              </a:rPr>
              <a:t> instance.</a:t>
            </a:r>
            <a:endParaRPr sz="1800" dirty="0">
              <a:solidFill>
                <a:srgbClr val="414141"/>
              </a:solidFill>
            </a:endParaRPr>
          </a:p>
          <a:p>
            <a:pPr marL="457200" marR="0" lvl="0" indent="-3429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800"/>
              <a:buChar char="●"/>
            </a:pPr>
            <a:r>
              <a:rPr lang="en-GB" sz="1800" dirty="0">
                <a:solidFill>
                  <a:srgbClr val="414141"/>
                </a:solidFill>
              </a:rPr>
              <a:t>Each individual component will only be active when it’s the elected leader. </a:t>
            </a:r>
            <a:endParaRPr sz="1800" dirty="0">
              <a:solidFill>
                <a:srgbClr val="414141"/>
              </a:solidFill>
            </a:endParaRPr>
          </a:p>
          <a:p>
            <a:pPr marL="457200" marR="0" lvl="0" indent="-3429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800"/>
              <a:buChar char="●"/>
            </a:pPr>
            <a:r>
              <a:rPr lang="en-GB" sz="1800" dirty="0">
                <a:solidFill>
                  <a:srgbClr val="414141"/>
                </a:solidFill>
              </a:rPr>
              <a:t>Only the leader performs actual work, whereas all other instances are standing by and waiting for the current leader to fail.</a:t>
            </a:r>
            <a:endParaRPr sz="1800" dirty="0">
              <a:solidFill>
                <a:srgbClr val="414141"/>
              </a:solidFill>
            </a:endParaRPr>
          </a:p>
        </p:txBody>
      </p:sp>
      <p:sp>
        <p:nvSpPr>
          <p:cNvPr id="441" name="Google Shape;441;p52"/>
          <p:cNvSpPr txBox="1"/>
          <p:nvPr/>
        </p:nvSpPr>
        <p:spPr>
          <a:xfrm>
            <a:off x="0" y="4711800"/>
            <a:ext cx="91440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None/>
            </a:pPr>
            <a:r>
              <a:rPr lang="en-GB" sz="1200">
                <a:solidFill>
                  <a:srgbClr val="FFFFFF"/>
                </a:solidFill>
              </a:rPr>
              <a:t>info@zekeLabs.com	      |	          </a:t>
            </a:r>
            <a:r>
              <a:rPr lang="en-GB" sz="1200" u="sng">
                <a:solidFill>
                  <a:srgbClr val="FFFFFF"/>
                </a:solidFill>
                <a:hlinkClick r:id="rId3"/>
              </a:rPr>
              <a:t>www.zekeLabs.com</a:t>
            </a:r>
            <a:r>
              <a:rPr lang="en-GB" sz="1200">
                <a:solidFill>
                  <a:srgbClr val="FFFFFF"/>
                </a:solidFill>
              </a:rPr>
              <a:t>		|	+91 8095465880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42" name="Google Shape;442;p52"/>
          <p:cNvSpPr txBox="1"/>
          <p:nvPr/>
        </p:nvSpPr>
        <p:spPr>
          <a:xfrm>
            <a:off x="561725" y="0"/>
            <a:ext cx="8501700" cy="6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b="1">
                <a:solidFill>
                  <a:srgbClr val="4285F4"/>
                </a:solidFill>
                <a:latin typeface="Roboto"/>
                <a:ea typeface="Roboto"/>
                <a:cs typeface="Roboto"/>
                <a:sym typeface="Roboto"/>
              </a:rPr>
              <a:t>General points</a:t>
            </a:r>
            <a:endParaRPr sz="3200" b="1">
              <a:solidFill>
                <a:srgbClr val="4285F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6"/>
          <p:cNvSpPr txBox="1"/>
          <p:nvPr/>
        </p:nvSpPr>
        <p:spPr>
          <a:xfrm>
            <a:off x="0" y="4711800"/>
            <a:ext cx="91440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None/>
            </a:pPr>
            <a:r>
              <a:rPr lang="en-GB" sz="1200">
                <a:solidFill>
                  <a:srgbClr val="FFFFFF"/>
                </a:solidFill>
              </a:rPr>
              <a:t>info@zekeLabs.com	      |	          </a:t>
            </a:r>
            <a:r>
              <a:rPr lang="en-GB" sz="1200" u="sng">
                <a:solidFill>
                  <a:srgbClr val="FFFFFF"/>
                </a:solidFill>
                <a:hlinkClick r:id="rId3"/>
              </a:rPr>
              <a:t>www.zekeLabs.com</a:t>
            </a:r>
            <a:r>
              <a:rPr lang="en-GB" sz="1200">
                <a:solidFill>
                  <a:srgbClr val="FFFFFF"/>
                </a:solidFill>
              </a:rPr>
              <a:t>		|	+91 8095465880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60" name="Google Shape;260;p26"/>
          <p:cNvSpPr txBox="1"/>
          <p:nvPr/>
        </p:nvSpPr>
        <p:spPr>
          <a:xfrm>
            <a:off x="0" y="0"/>
            <a:ext cx="9063300" cy="46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l" rtl="0">
              <a:lnSpc>
                <a:spcPct val="140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1800" dirty="0">
              <a:solidFill>
                <a:srgbClr val="414141"/>
              </a:solidFill>
            </a:endParaRPr>
          </a:p>
          <a:p>
            <a:pPr marL="0" lvl="0" indent="0" algn="l" rtl="0">
              <a:lnSpc>
                <a:spcPct val="140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1800" dirty="0">
              <a:solidFill>
                <a:srgbClr val="414141"/>
              </a:solidFill>
            </a:endParaRPr>
          </a:p>
          <a:p>
            <a:pPr marL="457200" lvl="0" indent="0" algn="l" rtl="0">
              <a:lnSpc>
                <a:spcPct val="140000"/>
              </a:lnSpc>
              <a:spcBef>
                <a:spcPts val="1400"/>
              </a:spcBef>
              <a:spcAft>
                <a:spcPts val="700"/>
              </a:spcAft>
              <a:buNone/>
            </a:pPr>
            <a:endParaRPr sz="1800" dirty="0">
              <a:solidFill>
                <a:srgbClr val="414141"/>
              </a:solidFill>
            </a:endParaRPr>
          </a:p>
        </p:txBody>
      </p:sp>
      <p:sp>
        <p:nvSpPr>
          <p:cNvPr id="261" name="Google Shape;261;p26"/>
          <p:cNvSpPr txBox="1"/>
          <p:nvPr/>
        </p:nvSpPr>
        <p:spPr>
          <a:xfrm>
            <a:off x="561725" y="0"/>
            <a:ext cx="7407000" cy="6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b="1" dirty="0" err="1">
                <a:solidFill>
                  <a:srgbClr val="4285F4"/>
                </a:solidFill>
                <a:latin typeface="Roboto"/>
                <a:ea typeface="Roboto"/>
                <a:cs typeface="Roboto"/>
                <a:sym typeface="Roboto"/>
              </a:rPr>
              <a:t>ConfigMap</a:t>
            </a:r>
            <a:endParaRPr sz="3200" b="1" dirty="0">
              <a:solidFill>
                <a:srgbClr val="4285F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" name="Google Shape;260;p26">
            <a:extLst>
              <a:ext uri="{FF2B5EF4-FFF2-40B4-BE49-F238E27FC236}">
                <a16:creationId xmlns:a16="http://schemas.microsoft.com/office/drawing/2014/main" id="{470BF974-BB28-4B5E-86B7-A8376C33C80D}"/>
              </a:ext>
            </a:extLst>
          </p:cNvPr>
          <p:cNvSpPr txBox="1"/>
          <p:nvPr/>
        </p:nvSpPr>
        <p:spPr>
          <a:xfrm>
            <a:off x="71700" y="1230406"/>
            <a:ext cx="9144000" cy="3555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l" rtl="0">
              <a:lnSpc>
                <a:spcPct val="140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1800" dirty="0">
              <a:solidFill>
                <a:srgbClr val="414141"/>
              </a:solidFill>
            </a:endParaRPr>
          </a:p>
          <a:p>
            <a:pPr marL="0" lvl="0" indent="0" algn="l" rtl="0">
              <a:lnSpc>
                <a:spcPct val="140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1800" dirty="0">
              <a:solidFill>
                <a:srgbClr val="414141"/>
              </a:solidFill>
            </a:endParaRPr>
          </a:p>
          <a:p>
            <a:pPr marL="457200" lvl="0">
              <a:lnSpc>
                <a:spcPct val="140000"/>
              </a:lnSpc>
              <a:spcBef>
                <a:spcPts val="1400"/>
              </a:spcBef>
              <a:spcAft>
                <a:spcPts val="700"/>
              </a:spcAft>
            </a:pPr>
            <a:endParaRPr lang="en-IN" sz="1800" dirty="0">
              <a:solidFill>
                <a:srgbClr val="414141"/>
              </a:solidFill>
            </a:endParaRPr>
          </a:p>
          <a:p>
            <a:pPr marL="457200" lvl="0">
              <a:lnSpc>
                <a:spcPct val="140000"/>
              </a:lnSpc>
              <a:spcBef>
                <a:spcPts val="1400"/>
              </a:spcBef>
              <a:spcAft>
                <a:spcPts val="700"/>
              </a:spcAft>
            </a:pPr>
            <a:endParaRPr sz="1800" dirty="0">
              <a:solidFill>
                <a:srgbClr val="41414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E88EBE-EE91-48C0-A001-AFA8E6C0F9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3908" y="1347787"/>
            <a:ext cx="3783079" cy="2565307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53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None/>
            </a:pPr>
            <a:r>
              <a:rPr lang="en-GB"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Visit : </a:t>
            </a:r>
            <a:r>
              <a:rPr lang="en-GB" sz="1200" b="0" i="0" u="sng" strike="noStrike" cap="none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www.zekeLabs.com</a:t>
            </a:r>
            <a:r>
              <a:rPr lang="en-GB"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for more details</a:t>
            </a:r>
            <a:endParaRPr/>
          </a:p>
        </p:txBody>
      </p:sp>
      <p:sp>
        <p:nvSpPr>
          <p:cNvPr id="448" name="Google Shape;448;p53"/>
          <p:cNvSpPr txBox="1"/>
          <p:nvPr/>
        </p:nvSpPr>
        <p:spPr>
          <a:xfrm>
            <a:off x="228600" y="300425"/>
            <a:ext cx="8763300" cy="42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GB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GB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Let us know how can we help your organization to Upskill the employees to stay updated in the ever-evolving IT Industry.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GB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Get in touch: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br>
              <a:rPr lang="en-GB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GB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www.zekeLabs.com | +91-8095465880 | info@zekeLabs.com</a:t>
            </a:r>
            <a:endParaRPr/>
          </a:p>
        </p:txBody>
      </p:sp>
      <p:pic>
        <p:nvPicPr>
          <p:cNvPr id="449" name="Google Shape;449;p5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5675" y="4043475"/>
            <a:ext cx="8856225" cy="57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6"/>
          <p:cNvSpPr txBox="1"/>
          <p:nvPr/>
        </p:nvSpPr>
        <p:spPr>
          <a:xfrm>
            <a:off x="0" y="4711800"/>
            <a:ext cx="91440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None/>
            </a:pPr>
            <a:r>
              <a:rPr lang="en-GB" sz="1200">
                <a:solidFill>
                  <a:srgbClr val="FFFFFF"/>
                </a:solidFill>
              </a:rPr>
              <a:t>info@zekeLabs.com	      |	          </a:t>
            </a:r>
            <a:r>
              <a:rPr lang="en-GB" sz="1200" u="sng">
                <a:solidFill>
                  <a:srgbClr val="FFFFFF"/>
                </a:solidFill>
                <a:hlinkClick r:id="rId3"/>
              </a:rPr>
              <a:t>www.zekeLabs.com</a:t>
            </a:r>
            <a:r>
              <a:rPr lang="en-GB" sz="1200">
                <a:solidFill>
                  <a:srgbClr val="FFFFFF"/>
                </a:solidFill>
              </a:rPr>
              <a:t>		|	+91 8095465880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60" name="Google Shape;260;p26"/>
          <p:cNvSpPr txBox="1"/>
          <p:nvPr/>
        </p:nvSpPr>
        <p:spPr>
          <a:xfrm>
            <a:off x="0" y="0"/>
            <a:ext cx="9063300" cy="46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l" rtl="0">
              <a:lnSpc>
                <a:spcPct val="140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1800" dirty="0">
              <a:solidFill>
                <a:srgbClr val="414141"/>
              </a:solidFill>
            </a:endParaRPr>
          </a:p>
          <a:p>
            <a:pPr marL="0" lvl="0" indent="0" algn="l" rtl="0">
              <a:lnSpc>
                <a:spcPct val="140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1800" dirty="0">
              <a:solidFill>
                <a:srgbClr val="414141"/>
              </a:solidFill>
            </a:endParaRPr>
          </a:p>
          <a:p>
            <a:pPr marL="457200" lvl="0" indent="0" algn="l" rtl="0">
              <a:lnSpc>
                <a:spcPct val="140000"/>
              </a:lnSpc>
              <a:spcBef>
                <a:spcPts val="1400"/>
              </a:spcBef>
              <a:spcAft>
                <a:spcPts val="700"/>
              </a:spcAft>
              <a:buNone/>
            </a:pPr>
            <a:endParaRPr sz="1800" dirty="0">
              <a:solidFill>
                <a:srgbClr val="414141"/>
              </a:solidFill>
            </a:endParaRPr>
          </a:p>
        </p:txBody>
      </p:sp>
      <p:sp>
        <p:nvSpPr>
          <p:cNvPr id="261" name="Google Shape;261;p26"/>
          <p:cNvSpPr txBox="1"/>
          <p:nvPr/>
        </p:nvSpPr>
        <p:spPr>
          <a:xfrm>
            <a:off x="561725" y="0"/>
            <a:ext cx="7407000" cy="6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b="1" dirty="0">
                <a:solidFill>
                  <a:srgbClr val="4285F4"/>
                </a:solidFill>
                <a:latin typeface="Roboto"/>
                <a:ea typeface="Roboto"/>
                <a:cs typeface="Roboto"/>
                <a:sym typeface="Roboto"/>
              </a:rPr>
              <a:t>Creating </a:t>
            </a:r>
            <a:r>
              <a:rPr lang="en-IN" sz="3200" b="1" dirty="0" err="1">
                <a:solidFill>
                  <a:srgbClr val="4285F4"/>
                </a:solidFill>
                <a:latin typeface="Roboto"/>
                <a:ea typeface="Roboto"/>
                <a:cs typeface="Roboto"/>
                <a:sym typeface="Roboto"/>
              </a:rPr>
              <a:t>ConfigMap</a:t>
            </a:r>
            <a:endParaRPr sz="3200" b="1" dirty="0">
              <a:solidFill>
                <a:srgbClr val="4285F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" name="Google Shape;260;p26">
            <a:extLst>
              <a:ext uri="{FF2B5EF4-FFF2-40B4-BE49-F238E27FC236}">
                <a16:creationId xmlns:a16="http://schemas.microsoft.com/office/drawing/2014/main" id="{470BF974-BB28-4B5E-86B7-A8376C33C80D}"/>
              </a:ext>
            </a:extLst>
          </p:cNvPr>
          <p:cNvSpPr txBox="1"/>
          <p:nvPr/>
        </p:nvSpPr>
        <p:spPr>
          <a:xfrm>
            <a:off x="71700" y="1230406"/>
            <a:ext cx="9144000" cy="3555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l" rtl="0">
              <a:lnSpc>
                <a:spcPct val="140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1800" dirty="0">
              <a:solidFill>
                <a:srgbClr val="414141"/>
              </a:solidFill>
            </a:endParaRPr>
          </a:p>
          <a:p>
            <a:pPr marL="0" lvl="0" indent="0" algn="l" rtl="0">
              <a:lnSpc>
                <a:spcPct val="140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1800" dirty="0">
              <a:solidFill>
                <a:srgbClr val="414141"/>
              </a:solidFill>
            </a:endParaRPr>
          </a:p>
          <a:p>
            <a:pPr marL="457200" lvl="0">
              <a:lnSpc>
                <a:spcPct val="140000"/>
              </a:lnSpc>
              <a:spcBef>
                <a:spcPts val="1400"/>
              </a:spcBef>
              <a:spcAft>
                <a:spcPts val="700"/>
              </a:spcAft>
            </a:pPr>
            <a:r>
              <a:rPr lang="en-IN" sz="1800" dirty="0">
                <a:solidFill>
                  <a:srgbClr val="414141"/>
                </a:solidFill>
              </a:rPr>
              <a:t>$ </a:t>
            </a:r>
            <a:r>
              <a:rPr lang="en-IN" sz="1800" dirty="0" err="1">
                <a:solidFill>
                  <a:srgbClr val="414141"/>
                </a:solidFill>
              </a:rPr>
              <a:t>kubectl</a:t>
            </a:r>
            <a:r>
              <a:rPr lang="en-IN" sz="1800" dirty="0">
                <a:solidFill>
                  <a:srgbClr val="414141"/>
                </a:solidFill>
              </a:rPr>
              <a:t> create </a:t>
            </a:r>
            <a:r>
              <a:rPr lang="en-IN" sz="1800" dirty="0" err="1">
                <a:solidFill>
                  <a:srgbClr val="414141"/>
                </a:solidFill>
              </a:rPr>
              <a:t>configmap</a:t>
            </a:r>
            <a:r>
              <a:rPr lang="en-IN" sz="1800" dirty="0">
                <a:solidFill>
                  <a:srgbClr val="414141"/>
                </a:solidFill>
              </a:rPr>
              <a:t> fortune-config --from-literal=sleep-interval=25</a:t>
            </a:r>
          </a:p>
          <a:p>
            <a:pPr marL="457200" lvl="0">
              <a:lnSpc>
                <a:spcPct val="140000"/>
              </a:lnSpc>
              <a:spcBef>
                <a:spcPts val="1400"/>
              </a:spcBef>
              <a:spcAft>
                <a:spcPts val="700"/>
              </a:spcAft>
            </a:pPr>
            <a:r>
              <a:rPr lang="en-IN" sz="1800" dirty="0">
                <a:solidFill>
                  <a:srgbClr val="414141"/>
                </a:solidFill>
              </a:rPr>
              <a:t>$ </a:t>
            </a:r>
            <a:r>
              <a:rPr lang="en-IN" sz="1800" dirty="0" err="1">
                <a:solidFill>
                  <a:srgbClr val="414141"/>
                </a:solidFill>
              </a:rPr>
              <a:t>kubectl</a:t>
            </a:r>
            <a:r>
              <a:rPr lang="en-IN" sz="1800" dirty="0">
                <a:solidFill>
                  <a:srgbClr val="414141"/>
                </a:solidFill>
              </a:rPr>
              <a:t> create </a:t>
            </a:r>
            <a:r>
              <a:rPr lang="en-IN" sz="1800" dirty="0" err="1">
                <a:solidFill>
                  <a:srgbClr val="414141"/>
                </a:solidFill>
              </a:rPr>
              <a:t>configmap</a:t>
            </a:r>
            <a:r>
              <a:rPr lang="en-IN" sz="1800" dirty="0">
                <a:solidFill>
                  <a:srgbClr val="414141"/>
                </a:solidFill>
              </a:rPr>
              <a:t> my-config --from-file=config-</a:t>
            </a:r>
            <a:r>
              <a:rPr lang="en-IN" sz="1800" dirty="0" err="1">
                <a:solidFill>
                  <a:srgbClr val="414141"/>
                </a:solidFill>
              </a:rPr>
              <a:t>file.conf</a:t>
            </a:r>
            <a:endParaRPr lang="en-IN" sz="1800" dirty="0">
              <a:solidFill>
                <a:srgbClr val="414141"/>
              </a:solidFill>
            </a:endParaRPr>
          </a:p>
          <a:p>
            <a:pPr marL="457200" lvl="0">
              <a:lnSpc>
                <a:spcPct val="140000"/>
              </a:lnSpc>
              <a:spcBef>
                <a:spcPts val="1400"/>
              </a:spcBef>
              <a:spcAft>
                <a:spcPts val="700"/>
              </a:spcAft>
            </a:pPr>
            <a:endParaRPr lang="en-IN" sz="1800" dirty="0">
              <a:solidFill>
                <a:srgbClr val="414141"/>
              </a:solidFill>
            </a:endParaRPr>
          </a:p>
          <a:p>
            <a:pPr marL="457200" lvl="0">
              <a:lnSpc>
                <a:spcPct val="140000"/>
              </a:lnSpc>
              <a:spcBef>
                <a:spcPts val="1400"/>
              </a:spcBef>
              <a:spcAft>
                <a:spcPts val="700"/>
              </a:spcAft>
            </a:pPr>
            <a:endParaRPr sz="1800" dirty="0">
              <a:solidFill>
                <a:srgbClr val="41414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6119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6"/>
          <p:cNvSpPr txBox="1"/>
          <p:nvPr/>
        </p:nvSpPr>
        <p:spPr>
          <a:xfrm>
            <a:off x="0" y="4711800"/>
            <a:ext cx="91440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None/>
            </a:pPr>
            <a:r>
              <a:rPr lang="en-GB" sz="1200">
                <a:solidFill>
                  <a:srgbClr val="FFFFFF"/>
                </a:solidFill>
              </a:rPr>
              <a:t>info@zekeLabs.com	      |	          </a:t>
            </a:r>
            <a:r>
              <a:rPr lang="en-GB" sz="1200" u="sng">
                <a:solidFill>
                  <a:srgbClr val="FFFFFF"/>
                </a:solidFill>
                <a:hlinkClick r:id="rId3"/>
              </a:rPr>
              <a:t>www.zekeLabs.com</a:t>
            </a:r>
            <a:r>
              <a:rPr lang="en-GB" sz="1200">
                <a:solidFill>
                  <a:srgbClr val="FFFFFF"/>
                </a:solidFill>
              </a:rPr>
              <a:t>		|	+91 8095465880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60" name="Google Shape;260;p26"/>
          <p:cNvSpPr txBox="1"/>
          <p:nvPr/>
        </p:nvSpPr>
        <p:spPr>
          <a:xfrm>
            <a:off x="0" y="0"/>
            <a:ext cx="9063300" cy="46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l" rtl="0">
              <a:lnSpc>
                <a:spcPct val="140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1800" dirty="0">
              <a:solidFill>
                <a:srgbClr val="414141"/>
              </a:solidFill>
            </a:endParaRPr>
          </a:p>
          <a:p>
            <a:pPr marL="0" lvl="0" indent="0" algn="l" rtl="0">
              <a:lnSpc>
                <a:spcPct val="140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1800" dirty="0">
              <a:solidFill>
                <a:srgbClr val="414141"/>
              </a:solidFill>
            </a:endParaRPr>
          </a:p>
          <a:p>
            <a:pPr marL="457200" lvl="0" indent="0" algn="l" rtl="0">
              <a:lnSpc>
                <a:spcPct val="140000"/>
              </a:lnSpc>
              <a:spcBef>
                <a:spcPts val="1400"/>
              </a:spcBef>
              <a:spcAft>
                <a:spcPts val="700"/>
              </a:spcAft>
              <a:buNone/>
            </a:pPr>
            <a:endParaRPr sz="1800" dirty="0">
              <a:solidFill>
                <a:srgbClr val="41414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FC733E-C086-4CE0-9653-4E431767EF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8163" y="96703"/>
            <a:ext cx="4841919" cy="4439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185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6"/>
          <p:cNvSpPr txBox="1"/>
          <p:nvPr/>
        </p:nvSpPr>
        <p:spPr>
          <a:xfrm>
            <a:off x="0" y="4711800"/>
            <a:ext cx="91440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None/>
            </a:pPr>
            <a:r>
              <a:rPr lang="en-GB" sz="1200">
                <a:solidFill>
                  <a:srgbClr val="FFFFFF"/>
                </a:solidFill>
              </a:rPr>
              <a:t>info@zekeLabs.com	      |	          </a:t>
            </a:r>
            <a:r>
              <a:rPr lang="en-GB" sz="1200" u="sng">
                <a:solidFill>
                  <a:srgbClr val="FFFFFF"/>
                </a:solidFill>
                <a:hlinkClick r:id="rId3"/>
              </a:rPr>
              <a:t>www.zekeLabs.com</a:t>
            </a:r>
            <a:r>
              <a:rPr lang="en-GB" sz="1200">
                <a:solidFill>
                  <a:srgbClr val="FFFFFF"/>
                </a:solidFill>
              </a:rPr>
              <a:t>		|	+91 8095465880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60" name="Google Shape;260;p26"/>
          <p:cNvSpPr txBox="1"/>
          <p:nvPr/>
        </p:nvSpPr>
        <p:spPr>
          <a:xfrm>
            <a:off x="0" y="-24493"/>
            <a:ext cx="9063300" cy="46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l" rtl="0">
              <a:lnSpc>
                <a:spcPct val="140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1800" dirty="0">
              <a:solidFill>
                <a:srgbClr val="414141"/>
              </a:solidFill>
            </a:endParaRPr>
          </a:p>
          <a:p>
            <a:pPr marL="0" lvl="0" indent="0" algn="l" rtl="0">
              <a:lnSpc>
                <a:spcPct val="140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1800" dirty="0">
              <a:solidFill>
                <a:srgbClr val="414141"/>
              </a:solidFill>
            </a:endParaRPr>
          </a:p>
          <a:p>
            <a:pPr marL="457200" lvl="0" indent="0" algn="l" rtl="0">
              <a:lnSpc>
                <a:spcPct val="140000"/>
              </a:lnSpc>
              <a:spcBef>
                <a:spcPts val="1400"/>
              </a:spcBef>
              <a:spcAft>
                <a:spcPts val="700"/>
              </a:spcAft>
              <a:buNone/>
            </a:pPr>
            <a:endParaRPr sz="1800" dirty="0">
              <a:solidFill>
                <a:srgbClr val="414141"/>
              </a:solidFill>
            </a:endParaRPr>
          </a:p>
        </p:txBody>
      </p:sp>
      <p:pic>
        <p:nvPicPr>
          <p:cNvPr id="1026" name="Picture 2" descr="https://learning.oreilly.com/library/view/kubernetes-in-action/9781617293726/07fig07_alt.jpg">
            <a:extLst>
              <a:ext uri="{FF2B5EF4-FFF2-40B4-BE49-F238E27FC236}">
                <a16:creationId xmlns:a16="http://schemas.microsoft.com/office/drawing/2014/main" id="{D8E1A387-1D02-4444-8FB8-136775B088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125" y="1500188"/>
            <a:ext cx="561975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6297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Resource Requests</a:t>
            </a:r>
            <a:endParaRPr dirty="0"/>
          </a:p>
        </p:txBody>
      </p:sp>
      <p:sp>
        <p:nvSpPr>
          <p:cNvPr id="302" name="Google Shape;302;p32"/>
          <p:cNvSpPr txBox="1"/>
          <p:nvPr/>
        </p:nvSpPr>
        <p:spPr>
          <a:xfrm>
            <a:off x="0" y="4711800"/>
            <a:ext cx="91440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lvl="0" indent="0" algn="ctr" rtl="0">
              <a:spcBef>
                <a:spcPts val="0"/>
              </a:spcBef>
              <a:spcAft>
                <a:spcPts val="750"/>
              </a:spcAft>
              <a:buNone/>
            </a:pPr>
            <a:r>
              <a:rPr lang="en-GB" sz="1200">
                <a:solidFill>
                  <a:srgbClr val="FFFFFF"/>
                </a:solidFill>
              </a:rPr>
              <a:t>info@zekeLabs.com	|	</a:t>
            </a:r>
            <a:r>
              <a:rPr lang="en-GB" sz="1200" u="sng">
                <a:solidFill>
                  <a:srgbClr val="FFFFFF"/>
                </a:solidFill>
                <a:hlinkClick r:id="rId3"/>
              </a:rPr>
              <a:t>www.zekeLabs.com</a:t>
            </a:r>
            <a:r>
              <a:rPr lang="en-GB" sz="1200">
                <a:solidFill>
                  <a:srgbClr val="FFFFFF"/>
                </a:solidFill>
              </a:rPr>
              <a:t>		|	+91 8095465880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4"/>
          <p:cNvSpPr txBox="1"/>
          <p:nvPr/>
        </p:nvSpPr>
        <p:spPr>
          <a:xfrm>
            <a:off x="0" y="4711800"/>
            <a:ext cx="91440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None/>
            </a:pPr>
            <a:r>
              <a:rPr lang="en-GB" sz="1200">
                <a:solidFill>
                  <a:srgbClr val="FFFFFF"/>
                </a:solidFill>
              </a:rPr>
              <a:t>info@zekeLabs.com	      |	          </a:t>
            </a:r>
            <a:r>
              <a:rPr lang="en-GB" sz="1200" u="sng">
                <a:solidFill>
                  <a:srgbClr val="FFFFFF"/>
                </a:solidFill>
                <a:hlinkClick r:id="rId3"/>
              </a:rPr>
              <a:t>www.zekeLabs.com</a:t>
            </a:r>
            <a:r>
              <a:rPr lang="en-GB" sz="1200">
                <a:solidFill>
                  <a:srgbClr val="FFFFFF"/>
                </a:solidFill>
              </a:rPr>
              <a:t>		|	+91 8095465880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07F4AE2-2883-451B-8E05-41CB62BAD4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2125" y="1257300"/>
            <a:ext cx="5619750" cy="26289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966AA9E-19B5-4F3B-900A-6F1EDC4BC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QoS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5"/>
          <p:cNvSpPr txBox="1">
            <a:spLocks noGrp="1"/>
          </p:cNvSpPr>
          <p:nvPr>
            <p:ph type="title"/>
          </p:nvPr>
        </p:nvSpPr>
        <p:spPr>
          <a:xfrm>
            <a:off x="561725" y="0"/>
            <a:ext cx="7407000" cy="66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Namespace controlled Resource</a:t>
            </a:r>
            <a:endParaRPr dirty="0"/>
          </a:p>
        </p:txBody>
      </p:sp>
      <p:sp>
        <p:nvSpPr>
          <p:cNvPr id="322" name="Google Shape;322;p35"/>
          <p:cNvSpPr txBox="1"/>
          <p:nvPr/>
        </p:nvSpPr>
        <p:spPr>
          <a:xfrm>
            <a:off x="0" y="4711800"/>
            <a:ext cx="91440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None/>
            </a:pPr>
            <a:r>
              <a:rPr lang="en-GB" sz="1200">
                <a:solidFill>
                  <a:srgbClr val="FFFFFF"/>
                </a:solidFill>
              </a:rPr>
              <a:t>info@zekeLabs.com	      |	          </a:t>
            </a:r>
            <a:r>
              <a:rPr lang="en-GB" sz="1200" u="sng">
                <a:solidFill>
                  <a:srgbClr val="FFFFFF"/>
                </a:solidFill>
                <a:hlinkClick r:id="rId3"/>
              </a:rPr>
              <a:t>www.zekeLabs.com</a:t>
            </a:r>
            <a:r>
              <a:rPr lang="en-GB" sz="1200">
                <a:solidFill>
                  <a:srgbClr val="FFFFFF"/>
                </a:solidFill>
              </a:rPr>
              <a:t>		|	+91 8095465880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2050" name="Picture 2" descr="https://learning.oreilly.com/library/view/kubernetes-in-action/9781617293726/14fig06_alt.jpg">
            <a:extLst>
              <a:ext uri="{FF2B5EF4-FFF2-40B4-BE49-F238E27FC236}">
                <a16:creationId xmlns:a16="http://schemas.microsoft.com/office/drawing/2014/main" id="{CA74C497-0ACF-4DF8-B364-3A3E6564EC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125" y="821080"/>
            <a:ext cx="5136216" cy="3865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RBAC</a:t>
            </a:r>
            <a:endParaRPr dirty="0"/>
          </a:p>
        </p:txBody>
      </p:sp>
      <p:sp>
        <p:nvSpPr>
          <p:cNvPr id="302" name="Google Shape;302;p32"/>
          <p:cNvSpPr txBox="1"/>
          <p:nvPr/>
        </p:nvSpPr>
        <p:spPr>
          <a:xfrm>
            <a:off x="0" y="4711800"/>
            <a:ext cx="91440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lvl="0" indent="0" algn="ctr" rtl="0">
              <a:spcBef>
                <a:spcPts val="0"/>
              </a:spcBef>
              <a:spcAft>
                <a:spcPts val="750"/>
              </a:spcAft>
              <a:buNone/>
            </a:pPr>
            <a:r>
              <a:rPr lang="en-GB" sz="1200">
                <a:solidFill>
                  <a:srgbClr val="FFFFFF"/>
                </a:solidFill>
              </a:rPr>
              <a:t>info@zekeLabs.com	|	</a:t>
            </a:r>
            <a:r>
              <a:rPr lang="en-GB" sz="1200" u="sng">
                <a:solidFill>
                  <a:srgbClr val="FFFFFF"/>
                </a:solidFill>
                <a:hlinkClick r:id="rId3"/>
              </a:rPr>
              <a:t>www.zekeLabs.com</a:t>
            </a:r>
            <a:r>
              <a:rPr lang="en-GB" sz="1200">
                <a:solidFill>
                  <a:srgbClr val="FFFFFF"/>
                </a:solidFill>
              </a:rPr>
              <a:t>		|	+91 8095465880</a:t>
            </a:r>
            <a:endParaRPr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3828272"/>
      </p:ext>
    </p:extLst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llegePresentation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527</TotalTime>
  <Words>348</Words>
  <Application>Microsoft Office PowerPoint</Application>
  <PresentationFormat>On-screen Show (16:9)</PresentationFormat>
  <Paragraphs>93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inherit</vt:lpstr>
      <vt:lpstr>Roboto</vt:lpstr>
      <vt:lpstr>Material</vt:lpstr>
      <vt:lpstr>CollegePresentation</vt:lpstr>
      <vt:lpstr>Kubernetes ConfigMap</vt:lpstr>
      <vt:lpstr>PowerPoint Presentation</vt:lpstr>
      <vt:lpstr>PowerPoint Presentation</vt:lpstr>
      <vt:lpstr>PowerPoint Presentation</vt:lpstr>
      <vt:lpstr>PowerPoint Presentation</vt:lpstr>
      <vt:lpstr>Resource Requests</vt:lpstr>
      <vt:lpstr>QoS</vt:lpstr>
      <vt:lpstr>Namespace controlled Resource</vt:lpstr>
      <vt:lpstr>RBAC</vt:lpstr>
      <vt:lpstr>Users in Kubernetes</vt:lpstr>
      <vt:lpstr>Role role bindings RBAC</vt:lpstr>
      <vt:lpstr>User Authentication in Kubernetes  (With OpenID Connect tokens)</vt:lpstr>
      <vt:lpstr>Cluster Role &amp; Cluster role bindings </vt:lpstr>
      <vt:lpstr>Node allocation based on cpu and memory</vt:lpstr>
      <vt:lpstr>QoS based on cpu and memory req and limits</vt:lpstr>
      <vt:lpstr>HA</vt:lpstr>
      <vt:lpstr>HA on Master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Kubernetes</dc:title>
  <dc:creator>zekeLabs</dc:creator>
  <cp:lastModifiedBy>Ashish Pandey</cp:lastModifiedBy>
  <cp:revision>23</cp:revision>
  <dcterms:modified xsi:type="dcterms:W3CDTF">2019-08-09T08:20:28Z</dcterms:modified>
</cp:coreProperties>
</file>