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4" r:id="rId10"/>
    <p:sldId id="286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5" r:id="rId23"/>
    <p:sldId id="287" r:id="rId24"/>
    <p:sldId id="275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5143500" type="screen16x9"/>
  <p:notesSz cx="6858000" cy="9144000"/>
  <p:embeddedFontLst>
    <p:embeddedFont>
      <p:font typeface="Roboto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61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301a8a2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301a8a2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301a8a2b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301a8a2b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292a49f9d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292a49f9d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2c919f43f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2c919f43f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2c919f43f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2c919f43f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301a8a2b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301a8a2b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301a8a2b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301a8a2b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301a8a2b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301a8a2b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301a8a2b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301a8a2b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2c919f43f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2c919f43f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2e76a2d1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2e76a2d1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2c919f43f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2c919f43f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301a8a2b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301a8a2b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125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301a8a2b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301a8a2b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477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301a8a2b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301a8a2b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2c919f43f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42c919f43f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2c919f43f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2c919f43f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2c919f43f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2c919f43f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301a8a2b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301a8a2b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301a8a2b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4301a8a2b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301a8a2b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301a8a2b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301a8a2b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301a8a2b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4301a8a2b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4301a8a2b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2c919f4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42c919f4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301a8a2b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301a8a2b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301a8a2b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301a8a2b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301a8a2b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301a8a2b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301a8a2b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301a8a2b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301a8a2b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301a8a2b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301a8a2b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301a8a2b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91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15"/>
          <p:cNvGrpSpPr/>
          <p:nvPr/>
        </p:nvGrpSpPr>
        <p:grpSpPr>
          <a:xfrm>
            <a:off x="2105247" y="1"/>
            <a:ext cx="7038764" cy="5138761"/>
            <a:chOff x="3388635" y="43347"/>
            <a:chExt cx="5755327" cy="4201767"/>
          </a:xfrm>
        </p:grpSpPr>
        <p:sp>
          <p:nvSpPr>
            <p:cNvPr id="76" name="Google Shape;76;p15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388635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837146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4734169" y="433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5182680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5631191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528214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6976725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425228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8770762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15"/>
          <p:cNvSpPr/>
          <p:nvPr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5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6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6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8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8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7" name="Google Shape;227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2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5" name="Google Shape;245;p23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Kubernetes</a:t>
            </a:r>
            <a:endParaRPr/>
          </a:p>
        </p:txBody>
      </p:sp>
      <p:sp>
        <p:nvSpPr>
          <p:cNvPr id="254" name="Google Shape;254;p25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|	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Server</a:t>
            </a:r>
            <a:endParaRPr/>
          </a:p>
        </p:txBody>
      </p:sp>
      <p:sp>
        <p:nvSpPr>
          <p:cNvPr id="302" name="Google Shape;302;p3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|	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33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 Provides a consistent way of storing objects in </a:t>
            </a:r>
            <a:r>
              <a:rPr lang="en-GB" sz="1800" dirty="0" err="1">
                <a:solidFill>
                  <a:srgbClr val="414141"/>
                </a:solidFill>
              </a:rPr>
              <a:t>etcd</a:t>
            </a:r>
            <a:r>
              <a:rPr lang="en-GB" sz="1800" dirty="0">
                <a:solidFill>
                  <a:srgbClr val="414141"/>
                </a:solidFill>
              </a:rPr>
              <a:t>.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Performs validation of those objects, so clients can’t store improperly configured objects (which they could if they were writing to the store directly).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 Along with validation, it also handles optimistic locking, so changes to an object are never overridden by other clients in the event of concurrent updates.</a:t>
            </a:r>
            <a:endParaRPr sz="1800" dirty="0">
              <a:solidFill>
                <a:srgbClr val="414141"/>
              </a:solidFill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561725" y="0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General points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API server does</a:t>
            </a:r>
            <a:endParaRPr/>
          </a:p>
        </p:txBody>
      </p:sp>
      <p:sp>
        <p:nvSpPr>
          <p:cNvPr id="315" name="Google Shape;315;p34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16" name="Google Shape;31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13" y="1153800"/>
            <a:ext cx="8858576" cy="26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API server does</a:t>
            </a:r>
            <a:endParaRPr/>
          </a:p>
        </p:txBody>
      </p:sp>
      <p:sp>
        <p:nvSpPr>
          <p:cNvPr id="322" name="Google Shape;322;p35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23" name="Google Shape;32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725" y="1366038"/>
            <a:ext cx="8382825" cy="26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KUBE COMPONENTS WATCH</a:t>
            </a:r>
            <a:endParaRPr/>
          </a:p>
        </p:txBody>
      </p:sp>
      <p:sp>
        <p:nvSpPr>
          <p:cNvPr id="329" name="Google Shape;329;p36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30" name="Google Shape;33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125" y="1468200"/>
            <a:ext cx="56197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Scheduler</a:t>
            </a:r>
            <a:endParaRPr dirty="0"/>
          </a:p>
        </p:txBody>
      </p:sp>
      <p:sp>
        <p:nvSpPr>
          <p:cNvPr id="336" name="Google Shape;336;p37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|	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2" name="Google Shape;342;p38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Waits for newly created pods through the API server’s watch mechanism and assign a node to each new pod that doesn’t already have the node set.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All the Scheduler does is update the pod definition through the API server. The API server then notifies the </a:t>
            </a:r>
            <a:r>
              <a:rPr lang="en-GB" sz="1800" dirty="0" err="1">
                <a:solidFill>
                  <a:srgbClr val="414141"/>
                </a:solidFill>
              </a:rPr>
              <a:t>Kubelet</a:t>
            </a:r>
            <a:r>
              <a:rPr lang="en-GB" sz="1800" dirty="0">
                <a:solidFill>
                  <a:srgbClr val="414141"/>
                </a:solidFill>
              </a:rPr>
              <a:t> (again, through the watch mechanism described previously) that the pod has been scheduled.</a:t>
            </a:r>
            <a:endParaRPr sz="1800" dirty="0">
              <a:solidFill>
                <a:srgbClr val="414141"/>
              </a:solidFill>
            </a:endParaRPr>
          </a:p>
        </p:txBody>
      </p:sp>
      <p:sp>
        <p:nvSpPr>
          <p:cNvPr id="343" name="Google Shape;343;p38"/>
          <p:cNvSpPr txBox="1"/>
          <p:nvPr/>
        </p:nvSpPr>
        <p:spPr>
          <a:xfrm>
            <a:off x="561725" y="0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General points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The selection of a node can be broken down into two parts</a:t>
            </a:r>
            <a:endParaRPr sz="1800" dirty="0">
              <a:solidFill>
                <a:srgbClr val="414141"/>
              </a:solidFill>
            </a:endParaRPr>
          </a:p>
          <a:p>
            <a:pPr marL="91440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○"/>
            </a:pPr>
            <a:r>
              <a:rPr lang="en-GB" sz="1800" dirty="0">
                <a:solidFill>
                  <a:srgbClr val="414141"/>
                </a:solidFill>
              </a:rPr>
              <a:t>Filtering the list of all nodes to obtain a list of acceptable nodes the pod can be scheduled to.</a:t>
            </a:r>
            <a:endParaRPr sz="1800" dirty="0">
              <a:solidFill>
                <a:srgbClr val="414141"/>
              </a:solidFill>
            </a:endParaRPr>
          </a:p>
          <a:p>
            <a:pPr marL="91440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○"/>
            </a:pPr>
            <a:r>
              <a:rPr lang="en-GB" sz="1800" dirty="0">
                <a:solidFill>
                  <a:srgbClr val="414141"/>
                </a:solidFill>
              </a:rPr>
              <a:t>Prioritizing the acceptable nodes and choosing the best one. </a:t>
            </a:r>
            <a:endParaRPr sz="1800" dirty="0">
              <a:solidFill>
                <a:srgbClr val="414141"/>
              </a:solidFill>
            </a:endParaRPr>
          </a:p>
        </p:txBody>
      </p:sp>
      <p:sp>
        <p:nvSpPr>
          <p:cNvPr id="349" name="Google Shape;349;p39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0" name="Google Shape;350;p39"/>
          <p:cNvSpPr txBox="1"/>
          <p:nvPr/>
        </p:nvSpPr>
        <p:spPr>
          <a:xfrm>
            <a:off x="561725" y="0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General points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6" name="Google Shape;356;p40"/>
          <p:cNvSpPr txBox="1"/>
          <p:nvPr/>
        </p:nvSpPr>
        <p:spPr>
          <a:xfrm>
            <a:off x="321150" y="0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Scheduling criteria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40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Can the node </a:t>
            </a:r>
            <a:r>
              <a:rPr lang="en-GB" sz="1800" dirty="0" err="1">
                <a:solidFill>
                  <a:srgbClr val="414141"/>
                </a:solidFill>
              </a:rPr>
              <a:t>fulfill</a:t>
            </a:r>
            <a:r>
              <a:rPr lang="en-GB" sz="1800" dirty="0">
                <a:solidFill>
                  <a:srgbClr val="414141"/>
                </a:solidFill>
              </a:rPr>
              <a:t> the pod’s requests for hardware resources? 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Is the node running out of resources (is it reporting a memory or a disk pressure condition)?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If the pod requests to be scheduled to a specific node (by name), is this the node?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Does the node have a label that matches the node selector in the pod specification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If the pod requests to be bound to a specific host port, is that port already taken on this node or not?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If the pod requests a certain type of volume, can this volume be mounted for this pod on this node, or is another pod on the node already using the same volume?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Does the pod specify node and/or pod affinity or anti-affinity rules? </a:t>
            </a:r>
            <a:endParaRPr sz="1800" dirty="0">
              <a:solidFill>
                <a:srgbClr val="41414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KUBELET does?</a:t>
            </a:r>
            <a:endParaRPr dirty="0"/>
          </a:p>
        </p:txBody>
      </p:sp>
      <p:sp>
        <p:nvSpPr>
          <p:cNvPr id="363" name="Google Shape;363;p41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64" name="Google Shape;36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2637" y="1114425"/>
            <a:ext cx="56197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rgbClr val="41414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rgbClr val="41414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14141"/>
                </a:solidFill>
              </a:rPr>
              <a:t>The Control Plane is what controls and makes the whole cluster function. To refresh your memory, the components that make up the Control Plane are</a:t>
            </a:r>
            <a:endParaRPr sz="1800">
              <a:solidFill>
                <a:srgbClr val="414141"/>
              </a:solidFill>
            </a:endParaRPr>
          </a:p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>
                <a:solidFill>
                  <a:srgbClr val="414141"/>
                </a:solidFill>
              </a:rPr>
              <a:t>The etcd distributed persistent storage</a:t>
            </a:r>
            <a:endParaRPr sz="180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>
                <a:solidFill>
                  <a:srgbClr val="414141"/>
                </a:solidFill>
              </a:rPr>
              <a:t>The API server</a:t>
            </a:r>
            <a:endParaRPr sz="180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>
                <a:solidFill>
                  <a:srgbClr val="414141"/>
                </a:solidFill>
              </a:rPr>
              <a:t>The Scheduler</a:t>
            </a:r>
            <a:endParaRPr sz="180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>
                <a:solidFill>
                  <a:srgbClr val="414141"/>
                </a:solidFill>
              </a:rPr>
              <a:t>The Controller Manager</a:t>
            </a:r>
            <a:endParaRPr sz="1800">
              <a:solidFill>
                <a:srgbClr val="414141"/>
              </a:solidFill>
            </a:endParaRPr>
          </a:p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  <a:buNone/>
            </a:pPr>
            <a:endParaRPr sz="1800">
              <a:solidFill>
                <a:srgbClr val="414141"/>
              </a:solidFill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561725" y="0"/>
            <a:ext cx="74070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Components of the Control Plane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Creation of Deployment</a:t>
            </a:r>
            <a:endParaRPr/>
          </a:p>
        </p:txBody>
      </p:sp>
      <p:sp>
        <p:nvSpPr>
          <p:cNvPr id="370" name="Google Shape;370;p4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71" name="Google Shape;37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4170" y="875912"/>
            <a:ext cx="561975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Kube-proxy</a:t>
            </a:r>
            <a:endParaRPr/>
          </a:p>
        </p:txBody>
      </p:sp>
      <p:sp>
        <p:nvSpPr>
          <p:cNvPr id="377" name="Google Shape;377;p43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|	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295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2" name="Google Shape;342;p38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>
              <a:lnSpc>
                <a:spcPct val="140000"/>
              </a:lnSpc>
              <a:spcBef>
                <a:spcPts val="1400"/>
              </a:spcBef>
              <a:buClr>
                <a:srgbClr val="414141"/>
              </a:buClr>
              <a:buSzPts val="1800"/>
              <a:buChar char="●"/>
            </a:pPr>
            <a:r>
              <a:rPr lang="en-IN" dirty="0"/>
              <a:t>Purpose is to make sure clients can connect to the services you define through the Kubernetes API. </a:t>
            </a:r>
          </a:p>
          <a:p>
            <a:pPr marL="457200" lvl="0" indent="-342900">
              <a:lnSpc>
                <a:spcPct val="140000"/>
              </a:lnSpc>
              <a:spcBef>
                <a:spcPts val="1400"/>
              </a:spcBef>
              <a:buClr>
                <a:srgbClr val="414141"/>
              </a:buClr>
              <a:buSzPts val="1800"/>
              <a:buChar char="●"/>
            </a:pPr>
            <a:endParaRPr lang="en-IN" dirty="0"/>
          </a:p>
          <a:p>
            <a:pPr marL="457200" lvl="0" indent="-342900">
              <a:lnSpc>
                <a:spcPct val="140000"/>
              </a:lnSpc>
              <a:spcBef>
                <a:spcPts val="1400"/>
              </a:spcBef>
              <a:buClr>
                <a:srgbClr val="414141"/>
              </a:buClr>
              <a:buSzPts val="1800"/>
              <a:buChar char="●"/>
            </a:pPr>
            <a:r>
              <a:rPr lang="en-IN" dirty="0"/>
              <a:t>The </a:t>
            </a:r>
            <a:r>
              <a:rPr lang="en-IN" dirty="0" err="1"/>
              <a:t>kube</a:t>
            </a:r>
            <a:r>
              <a:rPr lang="en-IN" dirty="0"/>
              <a:t>-proxy makes sure connections to the service IP and port end up at one of the pods backing that service. </a:t>
            </a:r>
          </a:p>
          <a:p>
            <a:pPr marL="457200" lvl="0" indent="-342900">
              <a:lnSpc>
                <a:spcPct val="140000"/>
              </a:lnSpc>
              <a:spcBef>
                <a:spcPts val="1400"/>
              </a:spcBef>
              <a:buClr>
                <a:srgbClr val="414141"/>
              </a:buClr>
              <a:buSzPts val="1800"/>
              <a:buChar char="●"/>
            </a:pPr>
            <a:endParaRPr lang="en-IN" dirty="0"/>
          </a:p>
          <a:p>
            <a:pPr marL="457200" lvl="0" indent="-342900">
              <a:lnSpc>
                <a:spcPct val="140000"/>
              </a:lnSpc>
              <a:spcBef>
                <a:spcPts val="1400"/>
              </a:spcBef>
              <a:buClr>
                <a:srgbClr val="414141"/>
              </a:buClr>
              <a:buSzPts val="1800"/>
              <a:buChar char="●"/>
            </a:pPr>
            <a:r>
              <a:rPr lang="en-IN" dirty="0"/>
              <a:t>When a service is backed by more than one pod, the proxy performs load balancing across those pods.</a:t>
            </a:r>
            <a:endParaRPr sz="1800" dirty="0">
              <a:solidFill>
                <a:srgbClr val="414141"/>
              </a:solidFill>
            </a:endParaRPr>
          </a:p>
        </p:txBody>
      </p:sp>
      <p:sp>
        <p:nvSpPr>
          <p:cNvPr id="343" name="Google Shape;343;p38"/>
          <p:cNvSpPr txBox="1"/>
          <p:nvPr/>
        </p:nvSpPr>
        <p:spPr>
          <a:xfrm>
            <a:off x="561725" y="0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 err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Kube</a:t>
            </a:r>
            <a:r>
              <a:rPr lang="en-GB" sz="3200" b="1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-proxy: General points</a:t>
            </a:r>
            <a:endParaRPr sz="3200" b="1" dirty="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85337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>
            <a:spLocks noGrp="1"/>
          </p:cNvSpPr>
          <p:nvPr>
            <p:ph type="title"/>
          </p:nvPr>
        </p:nvSpPr>
        <p:spPr>
          <a:xfrm>
            <a:off x="386913" y="1908750"/>
            <a:ext cx="2356287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Kube</a:t>
            </a:r>
            <a:r>
              <a:rPr lang="en-GB" dirty="0"/>
              <a:t> proxy</a:t>
            </a:r>
            <a:endParaRPr dirty="0"/>
          </a:p>
        </p:txBody>
      </p:sp>
      <p:sp>
        <p:nvSpPr>
          <p:cNvPr id="383" name="Google Shape;383;p44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85" name="Google Shape;38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7501" y="118629"/>
            <a:ext cx="4675451" cy="45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6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Role role bindings RBAC</a:t>
            </a:r>
            <a:endParaRPr/>
          </a:p>
        </p:txBody>
      </p:sp>
      <p:sp>
        <p:nvSpPr>
          <p:cNvPr id="398" name="Google Shape;398;p46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99" name="Google Shape;39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2259" y="1447412"/>
            <a:ext cx="56197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7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Cluster Role &amp; Cluster role bindings </a:t>
            </a:r>
            <a:endParaRPr dirty="0"/>
          </a:p>
        </p:txBody>
      </p:sp>
      <p:sp>
        <p:nvSpPr>
          <p:cNvPr id="405" name="Google Shape;405;p47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06" name="Google Shape;40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8812" y="1366730"/>
            <a:ext cx="56197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8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84642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 allocation based on cpu and memory</a:t>
            </a:r>
            <a:endParaRPr/>
          </a:p>
        </p:txBody>
      </p:sp>
      <p:sp>
        <p:nvSpPr>
          <p:cNvPr id="412" name="Google Shape;412;p48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13" name="Google Shape;41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125" y="1520129"/>
            <a:ext cx="56197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9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</a:t>
            </a:r>
            <a:endParaRPr/>
          </a:p>
        </p:txBody>
      </p:sp>
      <p:sp>
        <p:nvSpPr>
          <p:cNvPr id="419" name="Google Shape;419;p49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|	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0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84642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 on Master</a:t>
            </a:r>
            <a:endParaRPr/>
          </a:p>
        </p:txBody>
      </p:sp>
      <p:sp>
        <p:nvSpPr>
          <p:cNvPr id="425" name="Google Shape;425;p5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6" name="Google Shape;426;p50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rgbClr val="41414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  <a:buNone/>
            </a:pPr>
            <a:endParaRPr sz="1800">
              <a:solidFill>
                <a:srgbClr val="414141"/>
              </a:solidFill>
            </a:endParaRPr>
          </a:p>
        </p:txBody>
      </p:sp>
      <p:pic>
        <p:nvPicPr>
          <p:cNvPr id="427" name="Google Shape;42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725" y="843980"/>
            <a:ext cx="8042836" cy="3666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1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rgbClr val="414141"/>
              </a:solidFill>
            </a:endParaRPr>
          </a:p>
          <a:p>
            <a:pPr marL="457200" marR="0" lvl="0" indent="0" algn="l" rt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  <a:buNone/>
            </a:pPr>
            <a:endParaRPr sz="1800">
              <a:solidFill>
                <a:srgbClr val="414141"/>
              </a:solidFill>
            </a:endParaRPr>
          </a:p>
        </p:txBody>
      </p:sp>
      <p:sp>
        <p:nvSpPr>
          <p:cNvPr id="433" name="Google Shape;433;p51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4" name="Google Shape;434;p51"/>
          <p:cNvSpPr txBox="1"/>
          <p:nvPr/>
        </p:nvSpPr>
        <p:spPr>
          <a:xfrm>
            <a:off x="561725" y="0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General points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5" name="Google Shape;43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25" y="1305507"/>
            <a:ext cx="8910651" cy="27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rgbClr val="41414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>
                <a:solidFill>
                  <a:srgbClr val="414141"/>
                </a:solidFill>
              </a:rPr>
              <a:t>The Kubelet</a:t>
            </a:r>
            <a:endParaRPr sz="180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>
                <a:solidFill>
                  <a:srgbClr val="414141"/>
                </a:solidFill>
              </a:rPr>
              <a:t>The Kubernetes Service Proxy (kube-proxy)</a:t>
            </a:r>
            <a:endParaRPr sz="180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>
                <a:solidFill>
                  <a:srgbClr val="414141"/>
                </a:solidFill>
              </a:rPr>
              <a:t>The Container Runtime (Docker, rkt, or others)</a:t>
            </a:r>
            <a:endParaRPr sz="1800">
              <a:solidFill>
                <a:srgbClr val="414141"/>
              </a:solidFill>
            </a:endParaRPr>
          </a:p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rgbClr val="414141"/>
              </a:solidFill>
            </a:endParaRPr>
          </a:p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  <a:buNone/>
            </a:pPr>
            <a:endParaRPr sz="1800">
              <a:solidFill>
                <a:srgbClr val="414141"/>
              </a:solidFill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561725" y="0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Components running on the worker nodes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414141"/>
              </a:buClr>
              <a:buSzPts val="1800"/>
              <a:buFont typeface="Arial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API server is (almost completely) stateless (all the data is stored in </a:t>
            </a:r>
            <a:r>
              <a:rPr lang="en-GB" sz="1800" dirty="0" err="1">
                <a:solidFill>
                  <a:srgbClr val="414141"/>
                </a:solidFill>
              </a:rPr>
              <a:t>etcd</a:t>
            </a:r>
            <a:r>
              <a:rPr lang="en-GB" sz="1800" dirty="0">
                <a:solidFill>
                  <a:srgbClr val="414141"/>
                </a:solidFill>
              </a:rPr>
              <a:t>, but the API server does cache it).</a:t>
            </a:r>
            <a:endParaRPr sz="1800" dirty="0">
              <a:solidFill>
                <a:srgbClr val="414141"/>
              </a:solidFill>
            </a:endParaRPr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Usually, one API server is collocated with every </a:t>
            </a:r>
            <a:r>
              <a:rPr lang="en-GB" sz="1800" dirty="0" err="1">
                <a:solidFill>
                  <a:srgbClr val="414141"/>
                </a:solidFill>
              </a:rPr>
              <a:t>etcd</a:t>
            </a:r>
            <a:r>
              <a:rPr lang="en-GB" sz="1800" dirty="0">
                <a:solidFill>
                  <a:srgbClr val="414141"/>
                </a:solidFill>
              </a:rPr>
              <a:t> instance.</a:t>
            </a:r>
            <a:endParaRPr sz="1800" dirty="0">
              <a:solidFill>
                <a:srgbClr val="414141"/>
              </a:solidFill>
            </a:endParaRPr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Each individual component will only be active when it’s the elected leader. </a:t>
            </a:r>
            <a:endParaRPr sz="1800" dirty="0">
              <a:solidFill>
                <a:srgbClr val="414141"/>
              </a:solidFill>
            </a:endParaRPr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Only the leader performs actual work, whereas all other instances are standing by and waiting for the current leader to fail.</a:t>
            </a:r>
            <a:endParaRPr sz="1800" dirty="0">
              <a:solidFill>
                <a:srgbClr val="414141"/>
              </a:solidFill>
            </a:endParaRPr>
          </a:p>
        </p:txBody>
      </p:sp>
      <p:sp>
        <p:nvSpPr>
          <p:cNvPr id="441" name="Google Shape;441;p5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52"/>
          <p:cNvSpPr txBox="1"/>
          <p:nvPr/>
        </p:nvSpPr>
        <p:spPr>
          <a:xfrm>
            <a:off x="561725" y="0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General points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lang="en-GB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www.zekeLabs.com</a:t>
            </a: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/>
          </a:p>
        </p:txBody>
      </p:sp>
      <p:sp>
        <p:nvSpPr>
          <p:cNvPr id="448" name="Google Shape;448;p53"/>
          <p:cNvSpPr txBox="1"/>
          <p:nvPr/>
        </p:nvSpPr>
        <p:spPr>
          <a:xfrm>
            <a:off x="228600" y="300425"/>
            <a:ext cx="8763300" cy="4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/>
          </a:p>
        </p:txBody>
      </p:sp>
      <p:pic>
        <p:nvPicPr>
          <p:cNvPr id="449" name="Google Shape;449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675" y="4043475"/>
            <a:ext cx="8856225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The Kubernetes DNS server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The Dashboard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An Ingress controller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 err="1">
                <a:solidFill>
                  <a:srgbClr val="414141"/>
                </a:solidFill>
              </a:rPr>
              <a:t>Heapster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Container Network Interface network plugin</a:t>
            </a:r>
            <a:endParaRPr sz="1800" dirty="0">
              <a:solidFill>
                <a:srgbClr val="414141"/>
              </a:solidFill>
            </a:endParaRPr>
          </a:p>
        </p:txBody>
      </p:sp>
      <p:sp>
        <p:nvSpPr>
          <p:cNvPr id="275" name="Google Shape;275;p28"/>
          <p:cNvSpPr txBox="1"/>
          <p:nvPr/>
        </p:nvSpPr>
        <p:spPr>
          <a:xfrm>
            <a:off x="561725" y="-20171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Add-on components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1" name="Google Shape;281;p29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Kubernetes system components communicate only with the API server. 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They don’t talk to each other directly. 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The API server is the only component that communicates with </a:t>
            </a:r>
            <a:r>
              <a:rPr lang="en-GB" sz="1800" dirty="0" err="1">
                <a:solidFill>
                  <a:srgbClr val="414141"/>
                </a:solidFill>
              </a:rPr>
              <a:t>etcd</a:t>
            </a:r>
            <a:r>
              <a:rPr lang="en-GB" sz="1800" dirty="0">
                <a:solidFill>
                  <a:srgbClr val="414141"/>
                </a:solidFill>
              </a:rPr>
              <a:t>. 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None of the other components communicate with </a:t>
            </a:r>
            <a:r>
              <a:rPr lang="en-GB" sz="1800" dirty="0" err="1">
                <a:solidFill>
                  <a:srgbClr val="414141"/>
                </a:solidFill>
              </a:rPr>
              <a:t>etcd</a:t>
            </a:r>
            <a:r>
              <a:rPr lang="en-GB" sz="1800" dirty="0">
                <a:solidFill>
                  <a:srgbClr val="414141"/>
                </a:solidFill>
              </a:rPr>
              <a:t> directly, but instead modify the cluster state by talking to the API server.</a:t>
            </a:r>
            <a:endParaRPr sz="1800" dirty="0">
              <a:solidFill>
                <a:srgbClr val="414141"/>
              </a:solidFill>
            </a:endParaRPr>
          </a:p>
        </p:txBody>
      </p:sp>
      <p:sp>
        <p:nvSpPr>
          <p:cNvPr id="282" name="Google Shape;282;p29"/>
          <p:cNvSpPr txBox="1"/>
          <p:nvPr/>
        </p:nvSpPr>
        <p:spPr>
          <a:xfrm>
            <a:off x="561725" y="0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General points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Although the components on the worker nodes all need to run on the same node, the components of the Control Plane can easily be split across multiple servers.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There can be more than one instance of each Control Plane component running to ensure high availability. 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While multiple instances of </a:t>
            </a:r>
            <a:r>
              <a:rPr lang="en-GB" sz="1800" dirty="0" err="1">
                <a:solidFill>
                  <a:srgbClr val="414141"/>
                </a:solidFill>
              </a:rPr>
              <a:t>etcd</a:t>
            </a:r>
            <a:r>
              <a:rPr lang="en-GB" sz="1800" dirty="0">
                <a:solidFill>
                  <a:srgbClr val="414141"/>
                </a:solidFill>
              </a:rPr>
              <a:t> and API server can be active at the same time and do perform their jobs in parallel, only a single instance of the Scheduler and the Controller Manager may be active at a given time—with the others in standby mode.</a:t>
            </a:r>
            <a:endParaRPr sz="1800" dirty="0">
              <a:solidFill>
                <a:srgbClr val="414141"/>
              </a:solidFill>
            </a:endParaRPr>
          </a:p>
        </p:txBody>
      </p:sp>
      <p:sp>
        <p:nvSpPr>
          <p:cNvPr id="289" name="Google Shape;289;p30"/>
          <p:cNvSpPr txBox="1"/>
          <p:nvPr/>
        </p:nvSpPr>
        <p:spPr>
          <a:xfrm>
            <a:off x="561725" y="0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General points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The Control Plane components, as well as </a:t>
            </a:r>
            <a:r>
              <a:rPr lang="en-GB" sz="1800" dirty="0" err="1">
                <a:solidFill>
                  <a:srgbClr val="414141"/>
                </a:solidFill>
              </a:rPr>
              <a:t>kube</a:t>
            </a:r>
            <a:r>
              <a:rPr lang="en-GB" sz="1800" dirty="0">
                <a:solidFill>
                  <a:srgbClr val="414141"/>
                </a:solidFill>
              </a:rPr>
              <a:t>-proxy, can either be deployed on the system directly or they can run as pods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The </a:t>
            </a:r>
            <a:r>
              <a:rPr lang="en-GB" sz="1800" dirty="0" err="1">
                <a:solidFill>
                  <a:srgbClr val="414141"/>
                </a:solidFill>
              </a:rPr>
              <a:t>Kubelet</a:t>
            </a:r>
            <a:r>
              <a:rPr lang="en-GB" sz="1800" dirty="0">
                <a:solidFill>
                  <a:srgbClr val="414141"/>
                </a:solidFill>
              </a:rPr>
              <a:t> is the only component that always runs as a regular system component, and it’s the </a:t>
            </a:r>
            <a:r>
              <a:rPr lang="en-GB" sz="1800" dirty="0" err="1">
                <a:solidFill>
                  <a:srgbClr val="414141"/>
                </a:solidFill>
              </a:rPr>
              <a:t>Kubelet</a:t>
            </a:r>
            <a:r>
              <a:rPr lang="en-GB" sz="1800" dirty="0">
                <a:solidFill>
                  <a:srgbClr val="414141"/>
                </a:solidFill>
              </a:rPr>
              <a:t> that then runs all the other components as pods. To run the Control Plane components as pods, the </a:t>
            </a:r>
            <a:r>
              <a:rPr lang="en-GB" sz="1800" dirty="0" err="1">
                <a:solidFill>
                  <a:srgbClr val="414141"/>
                </a:solidFill>
              </a:rPr>
              <a:t>Kubelet</a:t>
            </a:r>
            <a:r>
              <a:rPr lang="en-GB" sz="1800" dirty="0">
                <a:solidFill>
                  <a:srgbClr val="414141"/>
                </a:solidFill>
              </a:rPr>
              <a:t> is also deployed on the master.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 </a:t>
            </a:r>
            <a:r>
              <a:rPr lang="en-GB" sz="1800" dirty="0" err="1">
                <a:solidFill>
                  <a:srgbClr val="414141"/>
                </a:solidFill>
              </a:rPr>
              <a:t>etcd</a:t>
            </a:r>
            <a:r>
              <a:rPr lang="en-GB" sz="1800" dirty="0">
                <a:solidFill>
                  <a:srgbClr val="414141"/>
                </a:solidFill>
              </a:rPr>
              <a:t> is the only place Kubernetes stores cluster state and metadata.</a:t>
            </a:r>
            <a:endParaRPr sz="1800" dirty="0">
              <a:solidFill>
                <a:srgbClr val="414141"/>
              </a:solidFill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561725" y="0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General points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Kubelet</a:t>
            </a:r>
            <a:endParaRPr dirty="0"/>
          </a:p>
        </p:txBody>
      </p:sp>
      <p:sp>
        <p:nvSpPr>
          <p:cNvPr id="377" name="Google Shape;377;p43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|	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0" y="558052"/>
            <a:ext cx="9063300" cy="4075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err="1"/>
              <a:t>Kubelet</a:t>
            </a:r>
            <a:r>
              <a:rPr lang="en-IN" sz="1600" dirty="0"/>
              <a:t> is the component responsible for everything running on a worker node.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It registers the node it’s running on by creating a Node resource in the API server.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It continuously monitors the API server for Pods that have been scheduled to the node.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It starts the pod’s containers by telling the configured container runtime to run a container.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It constantly monitors running containers and reports their status, events, and resource consumption to the API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err="1"/>
              <a:t>Kubelet</a:t>
            </a:r>
            <a:r>
              <a:rPr lang="en-IN" sz="1600" dirty="0"/>
              <a:t>  runs the container liveness probes, restarting containers when the probes fail.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Lastly, it terminates containers when their Pod is deleted from the API server and notifies the server that the pod has terminated.</a:t>
            </a:r>
          </a:p>
        </p:txBody>
      </p:sp>
      <p:sp>
        <p:nvSpPr>
          <p:cNvPr id="296" name="Google Shape;296;p31"/>
          <p:cNvSpPr txBox="1"/>
          <p:nvPr/>
        </p:nvSpPr>
        <p:spPr>
          <a:xfrm>
            <a:off x="561725" y="0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 err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Kubelet</a:t>
            </a:r>
            <a:r>
              <a:rPr lang="en-GB" sz="3200" b="1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 : General points</a:t>
            </a:r>
            <a:endParaRPr sz="3200" b="1" dirty="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73366576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1148</Words>
  <Application>Microsoft Office PowerPoint</Application>
  <PresentationFormat>On-screen Show (16:9)</PresentationFormat>
  <Paragraphs>129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Roboto</vt:lpstr>
      <vt:lpstr>Material</vt:lpstr>
      <vt:lpstr>CollegePresentation</vt:lpstr>
      <vt:lpstr>Kubernetes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Kubelet</vt:lpstr>
      <vt:lpstr>PowerPoint Presentation</vt:lpstr>
      <vt:lpstr>API Server</vt:lpstr>
      <vt:lpstr>PowerPoint Presentation</vt:lpstr>
      <vt:lpstr>What API server does</vt:lpstr>
      <vt:lpstr>What API server does</vt:lpstr>
      <vt:lpstr>HOW KUBE COMPONENTS WATCH</vt:lpstr>
      <vt:lpstr>Scheduler</vt:lpstr>
      <vt:lpstr>PowerPoint Presentation</vt:lpstr>
      <vt:lpstr>PowerPoint Presentation</vt:lpstr>
      <vt:lpstr>PowerPoint Presentation</vt:lpstr>
      <vt:lpstr>What KUBELET does?</vt:lpstr>
      <vt:lpstr>Creation of Deployment</vt:lpstr>
      <vt:lpstr>Kube-proxy</vt:lpstr>
      <vt:lpstr>PowerPoint Presentation</vt:lpstr>
      <vt:lpstr>Kube proxy</vt:lpstr>
      <vt:lpstr>Role role bindings RBAC</vt:lpstr>
      <vt:lpstr>Cluster Role &amp; Cluster role bindings </vt:lpstr>
      <vt:lpstr>Node allocation based on cpu and memory</vt:lpstr>
      <vt:lpstr>HA</vt:lpstr>
      <vt:lpstr>HA on Master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zekeLabs</dc:creator>
  <cp:lastModifiedBy>Ashish Pandey</cp:lastModifiedBy>
  <cp:revision>13</cp:revision>
  <dcterms:modified xsi:type="dcterms:W3CDTF">2019-08-09T03:58:37Z</dcterms:modified>
</cp:coreProperties>
</file>