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89" r:id="rId2"/>
    <p:sldId id="310" r:id="rId3"/>
    <p:sldId id="293" r:id="rId4"/>
    <p:sldId id="311" r:id="rId5"/>
    <p:sldId id="316" r:id="rId6"/>
    <p:sldId id="291" r:id="rId7"/>
    <p:sldId id="308" r:id="rId8"/>
    <p:sldId id="322" r:id="rId9"/>
    <p:sldId id="318" r:id="rId10"/>
    <p:sldId id="321" r:id="rId11"/>
    <p:sldId id="295" r:id="rId12"/>
    <p:sldId id="320" r:id="rId13"/>
    <p:sldId id="313" r:id="rId14"/>
    <p:sldId id="314" r:id="rId15"/>
    <p:sldId id="315" r:id="rId16"/>
    <p:sldId id="290" r:id="rId17"/>
  </p:sldIdLst>
  <p:sldSz cx="9144000" cy="5143500" type="screen16x9"/>
  <p:notesSz cx="6858000" cy="9144000"/>
  <p:embeddedFontLs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4" autoAdjust="0"/>
    <p:restoredTop sz="94660"/>
  </p:normalViewPr>
  <p:slideViewPr>
    <p:cSldViewPr>
      <p:cViewPr varScale="1">
        <p:scale>
          <a:sx n="107" d="100"/>
          <a:sy n="107" d="100"/>
        </p:scale>
        <p:origin x="701"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499528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315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31355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46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9881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29244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7264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466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7139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r>
              <a:rPr lang="en-US"/>
              <a:t>Click to edit Master title style</a:t>
            </a:r>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286388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pPr lvl="0"/>
            <a:r>
              <a:rPr lang="en-US"/>
              <a:t>Click to edit Master text styles</a:t>
            </a: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pPr lvl="0"/>
            <a:r>
              <a:rPr lang="en-US"/>
              <a:t>Click to edit Master text styles</a:t>
            </a: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pPr lvl="0"/>
            <a:r>
              <a:rPr lang="en-US"/>
              <a:t>Click to edit Master text styles</a:t>
            </a: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r>
              <a:rPr lang="en-US"/>
              <a:t>Click to edit Master title style</a:t>
            </a:r>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chemeClr val="dk2"/>
              </a:buClr>
              <a:buSzPct val="100000"/>
              <a:defRPr sz="4200">
                <a:solidFill>
                  <a:schemeClr val="dk2"/>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r>
              <a:rPr lang="en-US"/>
              <a:t>Click to edit Master title style</a:t>
            </a:r>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r>
              <a:rPr lang="en-US"/>
              <a:t>Click to edit Master subtitle style</a:t>
            </a:r>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pPr lvl="0"/>
            <a:r>
              <a:rPr lang="en-US"/>
              <a:t>Click to edit Master text styles</a:t>
            </a: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SzPct val="100000"/>
              <a:buNone/>
              <a:defRPr sz="1200">
                <a:solidFill>
                  <a:schemeClr val="lt1"/>
                </a:solidFill>
              </a:defRPr>
            </a:lvl1pPr>
          </a:lstStyle>
          <a:p>
            <a:pPr lvl="0"/>
            <a:r>
              <a:rPr lang="en-US"/>
              <a:t>Click to edit Master text styles</a:t>
            </a: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rtl="0">
              <a:spcBef>
                <a:spcPts val="0"/>
              </a:spcBef>
              <a:buClr>
                <a:schemeClr val="dk2"/>
              </a:buClr>
              <a:buSzPct val="100000"/>
              <a:defRPr sz="12000">
                <a:solidFill>
                  <a:schemeClr val="dk2"/>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r>
              <a:rPr lang="en-US"/>
              <a:t>Click to edit Master title style</a:t>
            </a:r>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pPr lvl="0"/>
            <a:r>
              <a:rPr lang="en-US"/>
              <a:t>Click to edit Master text styles</a:t>
            </a: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70"/>
        <p:cNvGrpSpPr/>
        <p:nvPr/>
      </p:nvGrpSpPr>
      <p:grpSpPr>
        <a:xfrm>
          <a:off x="0" y="0"/>
          <a:ext cx="0" cy="0"/>
          <a:chOff x="0" y="0"/>
          <a:chExt cx="0" cy="0"/>
        </a:xfrm>
      </p:grpSpPr>
      <p:sp>
        <p:nvSpPr>
          <p:cNvPr id="71" name="Shape 71"/>
          <p:cNvSpPr/>
          <p:nvPr/>
        </p:nvSpPr>
        <p:spPr>
          <a:xfrm>
            <a:off x="0" y="0"/>
            <a:ext cx="9144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nvGrpSpPr>
          <p:cNvPr id="72" name="Shape 72"/>
          <p:cNvGrpSpPr/>
          <p:nvPr/>
        </p:nvGrpSpPr>
        <p:grpSpPr>
          <a:xfrm>
            <a:off x="2105247" y="1"/>
            <a:ext cx="7038765" cy="5138760"/>
            <a:chOff x="3388635" y="43347"/>
            <a:chExt cx="5755327" cy="4201766"/>
          </a:xfrm>
        </p:grpSpPr>
        <p:sp>
          <p:nvSpPr>
            <p:cNvPr id="73" name="Shape 73"/>
            <p:cNvSpPr/>
            <p:nvPr/>
          </p:nvSpPr>
          <p:spPr>
            <a:xfrm>
              <a:off x="3837146"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a:off x="4285658"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a:off x="4734169"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5182680"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5631191"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a:off x="6079703"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6528214"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6976725"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7425228"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7873740"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8322251"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8770762"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3837146"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285658"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4734169"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5182680"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5631191"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6079703"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6528214"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6976725"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7425228"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7873740"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8322251"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8770762"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3837146"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4285658"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4734169"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5182680"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5631191"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079703"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528214"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6976725"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425228"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7873740"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322251"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8770762"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388635"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837146"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285658"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4734169"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a:off x="5182680"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631191"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a:off x="6079703"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6528214"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976725"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425228"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7873740"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322251"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770762"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3388635"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3837146"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4285658"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4734169" y="43359"/>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5182680"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5631191"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079703"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528214"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976725"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7425228"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7873740"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8322251"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8770762"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3837146"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4285658"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4734169"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5182680"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5631191"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6079703"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28214"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6976725"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7425228"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7873740"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8322251"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8770762"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3837146"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4285658"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4734169"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5182680"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5631191"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079703"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528214"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6976725"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7425228"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7873740"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8322251"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8770762"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3837146"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4285658"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4734169"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5182680"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5631191"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6079703"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6528214"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6976725"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7" name="Shape 167"/>
            <p:cNvSpPr/>
            <p:nvPr/>
          </p:nvSpPr>
          <p:spPr>
            <a:xfrm>
              <a:off x="7425228"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8" name="Shape 168"/>
            <p:cNvSpPr/>
            <p:nvPr/>
          </p:nvSpPr>
          <p:spPr>
            <a:xfrm>
              <a:off x="7873740"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9" name="Shape 169"/>
            <p:cNvSpPr/>
            <p:nvPr/>
          </p:nvSpPr>
          <p:spPr>
            <a:xfrm>
              <a:off x="8322251"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8770762"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3837146"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4285658"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4734169"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5182680"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5631191"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6079703"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6528214"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6976725"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7425228"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7873740"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8322251"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8770762"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3837146"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4285658"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4734169"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5182680"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5631191"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079703"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6528214"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6976725"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7425228"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7873740"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322251"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8770762"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grpSp>
      <p:sp>
        <p:nvSpPr>
          <p:cNvPr id="195" name="Shape 195"/>
          <p:cNvSpPr/>
          <p:nvPr/>
        </p:nvSpPr>
        <p:spPr>
          <a:xfrm>
            <a:off x="3396589" y="0"/>
            <a:ext cx="3250800" cy="51435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0" y="0"/>
            <a:ext cx="3415800" cy="5143500"/>
          </a:xfrm>
          <a:prstGeom prst="rect">
            <a:avLst/>
          </a:prstGeom>
          <a:solidFill>
            <a:schemeClr val="lt1"/>
          </a:solidFill>
          <a:ln>
            <a:noFill/>
          </a:ln>
        </p:spPr>
        <p:txBody>
          <a:bodyPr lIns="91425" tIns="45700" rIns="91425" bIns="45700" anchor="ctr" anchorCtr="0">
            <a:noAutofit/>
          </a:bodyPr>
          <a:lstStyle/>
          <a:p>
            <a:pPr lvl="0">
              <a:spcBef>
                <a:spcPts val="0"/>
              </a:spcBef>
              <a:buNone/>
            </a:pPr>
            <a:endParaRPr/>
          </a:p>
        </p:txBody>
      </p:sp>
      <p:sp>
        <p:nvSpPr>
          <p:cNvPr id="197" name="Shape 197"/>
          <p:cNvSpPr/>
          <p:nvPr/>
        </p:nvSpPr>
        <p:spPr>
          <a:xfrm>
            <a:off x="685175" y="1799775"/>
            <a:ext cx="61200" cy="2387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98" name="Shape 198"/>
          <p:cNvSpPr txBox="1">
            <a:spLocks noGrp="1"/>
          </p:cNvSpPr>
          <p:nvPr>
            <p:ph type="ctrTitle"/>
          </p:nvPr>
        </p:nvSpPr>
        <p:spPr>
          <a:xfrm>
            <a:off x="992425" y="1799775"/>
            <a:ext cx="3136800" cy="1739100"/>
          </a:xfrm>
          <a:prstGeom prst="rect">
            <a:avLst/>
          </a:prstGeom>
          <a:noFill/>
        </p:spPr>
        <p:txBody>
          <a:bodyPr lIns="91425" tIns="91425" rIns="91425" bIns="91425" anchor="b" anchorCtr="0"/>
          <a:lstStyle>
            <a:lvl1pPr lvl="0" algn="l" rtl="0">
              <a:lnSpc>
                <a:spcPct val="100000"/>
              </a:lnSpc>
              <a:spcBef>
                <a:spcPts val="0"/>
              </a:spcBef>
              <a:spcAft>
                <a:spcPts val="0"/>
              </a:spcAft>
              <a:buClr>
                <a:schemeClr val="dk1"/>
              </a:buClr>
              <a:buSzPct val="100000"/>
              <a:buNone/>
              <a:defRPr sz="3600" b="1">
                <a:solidFill>
                  <a:schemeClr val="dk1"/>
                </a:solidFill>
              </a:defRPr>
            </a:lvl1pPr>
            <a:lvl2pPr lvl="1" algn="l" rtl="0">
              <a:lnSpc>
                <a:spcPct val="100000"/>
              </a:lnSpc>
              <a:spcBef>
                <a:spcPts val="0"/>
              </a:spcBef>
              <a:spcAft>
                <a:spcPts val="0"/>
              </a:spcAft>
              <a:buClr>
                <a:schemeClr val="dk1"/>
              </a:buClr>
              <a:buSzPct val="100000"/>
              <a:buNone/>
              <a:defRPr sz="3600" b="1">
                <a:solidFill>
                  <a:schemeClr val="dk1"/>
                </a:solidFill>
              </a:defRPr>
            </a:lvl2pPr>
            <a:lvl3pPr lvl="2" algn="l" rtl="0">
              <a:lnSpc>
                <a:spcPct val="100000"/>
              </a:lnSpc>
              <a:spcBef>
                <a:spcPts val="0"/>
              </a:spcBef>
              <a:spcAft>
                <a:spcPts val="0"/>
              </a:spcAft>
              <a:buClr>
                <a:schemeClr val="dk1"/>
              </a:buClr>
              <a:buSzPct val="100000"/>
              <a:buNone/>
              <a:defRPr sz="3600" b="1">
                <a:solidFill>
                  <a:schemeClr val="dk1"/>
                </a:solidFill>
              </a:defRPr>
            </a:lvl3pPr>
            <a:lvl4pPr lvl="3" algn="l" rtl="0">
              <a:lnSpc>
                <a:spcPct val="100000"/>
              </a:lnSpc>
              <a:spcBef>
                <a:spcPts val="0"/>
              </a:spcBef>
              <a:spcAft>
                <a:spcPts val="0"/>
              </a:spcAft>
              <a:buClr>
                <a:schemeClr val="dk1"/>
              </a:buClr>
              <a:buSzPct val="100000"/>
              <a:buNone/>
              <a:defRPr sz="3600" b="1">
                <a:solidFill>
                  <a:schemeClr val="dk1"/>
                </a:solidFill>
              </a:defRPr>
            </a:lvl4pPr>
            <a:lvl5pPr lvl="4" algn="l" rtl="0">
              <a:lnSpc>
                <a:spcPct val="100000"/>
              </a:lnSpc>
              <a:spcBef>
                <a:spcPts val="0"/>
              </a:spcBef>
              <a:spcAft>
                <a:spcPts val="0"/>
              </a:spcAft>
              <a:buClr>
                <a:schemeClr val="dk1"/>
              </a:buClr>
              <a:buSzPct val="100000"/>
              <a:buNone/>
              <a:defRPr sz="3600" b="1">
                <a:solidFill>
                  <a:schemeClr val="dk1"/>
                </a:solidFill>
              </a:defRPr>
            </a:lvl5pPr>
            <a:lvl6pPr lvl="5" algn="l" rtl="0">
              <a:lnSpc>
                <a:spcPct val="100000"/>
              </a:lnSpc>
              <a:spcBef>
                <a:spcPts val="0"/>
              </a:spcBef>
              <a:spcAft>
                <a:spcPts val="0"/>
              </a:spcAft>
              <a:buClr>
                <a:schemeClr val="dk1"/>
              </a:buClr>
              <a:buSzPct val="100000"/>
              <a:buNone/>
              <a:defRPr sz="3600" b="1">
                <a:solidFill>
                  <a:schemeClr val="dk1"/>
                </a:solidFill>
              </a:defRPr>
            </a:lvl6pPr>
            <a:lvl7pPr lvl="6" algn="l" rtl="0">
              <a:lnSpc>
                <a:spcPct val="100000"/>
              </a:lnSpc>
              <a:spcBef>
                <a:spcPts val="0"/>
              </a:spcBef>
              <a:spcAft>
                <a:spcPts val="0"/>
              </a:spcAft>
              <a:buClr>
                <a:schemeClr val="dk1"/>
              </a:buClr>
              <a:buSzPct val="100000"/>
              <a:buNone/>
              <a:defRPr sz="3600" b="1">
                <a:solidFill>
                  <a:schemeClr val="dk1"/>
                </a:solidFill>
              </a:defRPr>
            </a:lvl7pPr>
            <a:lvl8pPr lvl="7" algn="l" rtl="0">
              <a:lnSpc>
                <a:spcPct val="100000"/>
              </a:lnSpc>
              <a:spcBef>
                <a:spcPts val="0"/>
              </a:spcBef>
              <a:spcAft>
                <a:spcPts val="0"/>
              </a:spcAft>
              <a:buClr>
                <a:schemeClr val="dk1"/>
              </a:buClr>
              <a:buSzPct val="100000"/>
              <a:buNone/>
              <a:defRPr sz="3600" b="1">
                <a:solidFill>
                  <a:schemeClr val="dk1"/>
                </a:solidFill>
              </a:defRPr>
            </a:lvl8pPr>
            <a:lvl9pPr lvl="8" algn="l" rtl="0">
              <a:lnSpc>
                <a:spcPct val="100000"/>
              </a:lnSpc>
              <a:spcBef>
                <a:spcPts val="0"/>
              </a:spcBef>
              <a:spcAft>
                <a:spcPts val="0"/>
              </a:spcAft>
              <a:buClr>
                <a:schemeClr val="dk1"/>
              </a:buClr>
              <a:buSzPct val="100000"/>
              <a:buNone/>
              <a:defRPr sz="3600" b="1">
                <a:solidFill>
                  <a:schemeClr val="dk1"/>
                </a:solidFill>
              </a:defRPr>
            </a:lvl9pPr>
          </a:lstStyle>
          <a:p>
            <a:r>
              <a:rPr lang="en-US"/>
              <a:t>Click to edit Master title style</a:t>
            </a:r>
            <a:endParaRPr/>
          </a:p>
        </p:txBody>
      </p:sp>
      <p:sp>
        <p:nvSpPr>
          <p:cNvPr id="199" name="Shape 199"/>
          <p:cNvSpPr txBox="1">
            <a:spLocks noGrp="1"/>
          </p:cNvSpPr>
          <p:nvPr>
            <p:ph type="subTitle" idx="1"/>
          </p:nvPr>
        </p:nvSpPr>
        <p:spPr>
          <a:xfrm>
            <a:off x="992425" y="3579375"/>
            <a:ext cx="3136800" cy="607500"/>
          </a:xfrm>
          <a:prstGeom prst="rect">
            <a:avLst/>
          </a:prstGeom>
          <a:noFill/>
        </p:spPr>
        <p:txBody>
          <a:bodyPr lIns="91425" tIns="91425" rIns="91425" bIns="91425" anchor="t" anchorCtr="0"/>
          <a:lstStyle>
            <a:lvl1pPr lvl="0" algn="l" rtl="0">
              <a:lnSpc>
                <a:spcPct val="100000"/>
              </a:lnSpc>
              <a:spcBef>
                <a:spcPts val="0"/>
              </a:spcBef>
              <a:spcAft>
                <a:spcPts val="0"/>
              </a:spcAft>
              <a:buClr>
                <a:schemeClr val="dk2"/>
              </a:buClr>
              <a:buSzPct val="100000"/>
              <a:buNone/>
              <a:defRPr sz="1800">
                <a:solidFill>
                  <a:schemeClr val="dk2"/>
                </a:solidFill>
              </a:defRPr>
            </a:lvl1pPr>
            <a:lvl2pPr lvl="1" algn="l" rtl="0">
              <a:lnSpc>
                <a:spcPct val="100000"/>
              </a:lnSpc>
              <a:spcBef>
                <a:spcPts val="0"/>
              </a:spcBef>
              <a:spcAft>
                <a:spcPts val="0"/>
              </a:spcAft>
              <a:buClr>
                <a:schemeClr val="dk2"/>
              </a:buClr>
              <a:buSzPct val="100000"/>
              <a:buNone/>
              <a:defRPr sz="1800">
                <a:solidFill>
                  <a:schemeClr val="dk2"/>
                </a:solidFill>
              </a:defRPr>
            </a:lvl2pPr>
            <a:lvl3pPr lvl="2" algn="l" rtl="0">
              <a:lnSpc>
                <a:spcPct val="100000"/>
              </a:lnSpc>
              <a:spcBef>
                <a:spcPts val="0"/>
              </a:spcBef>
              <a:spcAft>
                <a:spcPts val="0"/>
              </a:spcAft>
              <a:buClr>
                <a:schemeClr val="dk2"/>
              </a:buClr>
              <a:buSzPct val="100000"/>
              <a:buNone/>
              <a:defRPr sz="1800">
                <a:solidFill>
                  <a:schemeClr val="dk2"/>
                </a:solidFill>
              </a:defRPr>
            </a:lvl3pPr>
            <a:lvl4pPr lvl="3" algn="l" rtl="0">
              <a:lnSpc>
                <a:spcPct val="100000"/>
              </a:lnSpc>
              <a:spcBef>
                <a:spcPts val="0"/>
              </a:spcBef>
              <a:spcAft>
                <a:spcPts val="0"/>
              </a:spcAft>
              <a:buClr>
                <a:schemeClr val="dk2"/>
              </a:buClr>
              <a:buSzPct val="100000"/>
              <a:buNone/>
              <a:defRPr sz="1800">
                <a:solidFill>
                  <a:schemeClr val="dk2"/>
                </a:solidFill>
              </a:defRPr>
            </a:lvl4pPr>
            <a:lvl5pPr lvl="4" algn="l" rtl="0">
              <a:lnSpc>
                <a:spcPct val="100000"/>
              </a:lnSpc>
              <a:spcBef>
                <a:spcPts val="0"/>
              </a:spcBef>
              <a:spcAft>
                <a:spcPts val="0"/>
              </a:spcAft>
              <a:buClr>
                <a:schemeClr val="dk2"/>
              </a:buClr>
              <a:buSzPct val="100000"/>
              <a:buNone/>
              <a:defRPr sz="1800">
                <a:solidFill>
                  <a:schemeClr val="dk2"/>
                </a:solidFill>
              </a:defRPr>
            </a:lvl5pPr>
            <a:lvl6pPr lvl="5" algn="l" rtl="0">
              <a:lnSpc>
                <a:spcPct val="100000"/>
              </a:lnSpc>
              <a:spcBef>
                <a:spcPts val="0"/>
              </a:spcBef>
              <a:spcAft>
                <a:spcPts val="0"/>
              </a:spcAft>
              <a:buClr>
                <a:schemeClr val="dk2"/>
              </a:buClr>
              <a:buSzPct val="100000"/>
              <a:buNone/>
              <a:defRPr sz="1800">
                <a:solidFill>
                  <a:schemeClr val="dk2"/>
                </a:solidFill>
              </a:defRPr>
            </a:lvl6pPr>
            <a:lvl7pPr lvl="6" algn="l" rtl="0">
              <a:lnSpc>
                <a:spcPct val="100000"/>
              </a:lnSpc>
              <a:spcBef>
                <a:spcPts val="0"/>
              </a:spcBef>
              <a:spcAft>
                <a:spcPts val="0"/>
              </a:spcAft>
              <a:buClr>
                <a:schemeClr val="dk2"/>
              </a:buClr>
              <a:buSzPct val="100000"/>
              <a:buNone/>
              <a:defRPr sz="1800">
                <a:solidFill>
                  <a:schemeClr val="dk2"/>
                </a:solidFill>
              </a:defRPr>
            </a:lvl7pPr>
            <a:lvl8pPr lvl="7" algn="l" rtl="0">
              <a:lnSpc>
                <a:spcPct val="100000"/>
              </a:lnSpc>
              <a:spcBef>
                <a:spcPts val="0"/>
              </a:spcBef>
              <a:spcAft>
                <a:spcPts val="0"/>
              </a:spcAft>
              <a:buClr>
                <a:schemeClr val="dk2"/>
              </a:buClr>
              <a:buSzPct val="100000"/>
              <a:buNone/>
              <a:defRPr sz="1800">
                <a:solidFill>
                  <a:schemeClr val="dk2"/>
                </a:solidFill>
              </a:defRPr>
            </a:lvl8pPr>
            <a:lvl9pPr lvl="8" algn="l" rtl="0">
              <a:lnSpc>
                <a:spcPct val="100000"/>
              </a:lnSpc>
              <a:spcBef>
                <a:spcPts val="0"/>
              </a:spcBef>
              <a:spcAft>
                <a:spcPts val="0"/>
              </a:spcAft>
              <a:buClr>
                <a:schemeClr val="dk2"/>
              </a:buClr>
              <a:buSzPct val="100000"/>
              <a:buNone/>
              <a:defRPr sz="1800">
                <a:solidFill>
                  <a:schemeClr val="dk2"/>
                </a:solidFill>
              </a:defRPr>
            </a:lvl9pPr>
          </a:lstStyle>
          <a:p>
            <a:r>
              <a:rPr lang="en-US"/>
              <a:t>Click to edit Master subtitle style</a:t>
            </a:r>
            <a:endParaRPr/>
          </a:p>
        </p:txBody>
      </p:sp>
      <p:sp>
        <p:nvSpPr>
          <p:cNvPr id="200" name="Shape 200"/>
          <p:cNvSpPr txBox="1">
            <a:spLocks noGrp="1"/>
          </p:cNvSpPr>
          <p:nvPr>
            <p:ph type="sldNum" idx="12"/>
          </p:nvPr>
        </p:nvSpPr>
        <p:spPr>
          <a:xfrm>
            <a:off x="8472457" y="4706554"/>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GB" sz="1000">
                <a:solidFill>
                  <a:schemeClr val="lt1"/>
                </a:solidFill>
              </a:rPr>
              <a:pPr lvl="0" algn="r" rtl="0">
                <a:lnSpc>
                  <a:spcPct val="100000"/>
                </a:lnSpc>
                <a:spcBef>
                  <a:spcPts val="0"/>
                </a:spcBef>
                <a:spcAft>
                  <a:spcPts val="0"/>
                </a:spcAft>
                <a:buNone/>
              </a:pPr>
              <a:t>‹#›</a:t>
            </a:fld>
            <a:endParaRPr lang="en-GB" sz="1000">
              <a:solidFill>
                <a:schemeClr val="lt1"/>
              </a:solidFill>
            </a:endParaRPr>
          </a:p>
        </p:txBody>
      </p:sp>
    </p:spTree>
    <p:extLst>
      <p:ext uri="{BB962C8B-B14F-4D97-AF65-F5344CB8AC3E}">
        <p14:creationId xmlns:p14="http://schemas.microsoft.com/office/powerpoint/2010/main" val="192967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GB" sz="100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 id="2147483657" r:id="rId7"/>
    <p:sldLayoutId id="2147483658"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www.zekeLabs.co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www.zekeLabs.co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www.zekeLabs.co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ctrTitle"/>
          </p:nvPr>
        </p:nvSpPr>
        <p:spPr>
          <a:xfrm>
            <a:off x="992425" y="1799775"/>
            <a:ext cx="4743000" cy="1739100"/>
          </a:xfrm>
          <a:prstGeom prst="rect">
            <a:avLst/>
          </a:prstGeom>
        </p:spPr>
        <p:txBody>
          <a:bodyPr lIns="91425" tIns="91425" rIns="91425" bIns="91425" anchor="b" anchorCtr="0">
            <a:noAutofit/>
          </a:bodyPr>
          <a:lstStyle/>
          <a:p>
            <a:pPr lvl="0" rtl="0">
              <a:spcBef>
                <a:spcPts val="0"/>
              </a:spcBef>
              <a:buNone/>
            </a:pPr>
            <a:r>
              <a:rPr lang="en-GB" b="1" dirty="0" err="1"/>
              <a:t>zekeLabs</a:t>
            </a:r>
            <a:br>
              <a:rPr lang="en-GB" b="1" dirty="0"/>
            </a:br>
            <a:endParaRPr lang="en-GB" b="1" dirty="0"/>
          </a:p>
        </p:txBody>
      </p:sp>
      <p:sp>
        <p:nvSpPr>
          <p:cNvPr id="206" name="Shape 206"/>
          <p:cNvSpPr txBox="1">
            <a:spLocks noGrp="1"/>
          </p:cNvSpPr>
          <p:nvPr>
            <p:ph type="subTitle" idx="1"/>
          </p:nvPr>
        </p:nvSpPr>
        <p:spPr>
          <a:xfrm>
            <a:off x="992425" y="3429000"/>
            <a:ext cx="3136800" cy="757800"/>
          </a:xfrm>
          <a:prstGeom prst="rect">
            <a:avLst/>
          </a:prstGeom>
        </p:spPr>
        <p:txBody>
          <a:bodyPr lIns="91425" tIns="91425" rIns="91425" bIns="91425" anchor="t" anchorCtr="0">
            <a:noAutofit/>
          </a:bodyPr>
          <a:lstStyle/>
          <a:p>
            <a:pPr lvl="0" rtl="0">
              <a:spcBef>
                <a:spcPts val="0"/>
              </a:spcBef>
              <a:buNone/>
            </a:pPr>
            <a:r>
              <a:rPr lang="en-GB" dirty="0"/>
              <a:t>Learning made Simpler !</a:t>
            </a:r>
            <a:br>
              <a:rPr lang="en-GB" dirty="0"/>
            </a:br>
            <a:br>
              <a:rPr lang="en-GB" dirty="0"/>
            </a:br>
            <a:r>
              <a:rPr lang="en-GB" sz="1200" dirty="0"/>
              <a:t>www.zekeLabs.com</a:t>
            </a:r>
          </a:p>
        </p:txBody>
      </p:sp>
      <p:pic>
        <p:nvPicPr>
          <p:cNvPr id="4" name="Shape 231"/>
          <p:cNvPicPr preferRelativeResize="0"/>
          <p:nvPr/>
        </p:nvPicPr>
        <p:blipFill>
          <a:blip r:embed="rId3">
            <a:alphaModFix/>
          </a:blip>
          <a:stretch>
            <a:fillRect/>
          </a:stretch>
        </p:blipFill>
        <p:spPr>
          <a:xfrm>
            <a:off x="287773" y="4566350"/>
            <a:ext cx="8856227" cy="577150"/>
          </a:xfrm>
          <a:prstGeom prst="rect">
            <a:avLst/>
          </a:prstGeom>
          <a:noFill/>
          <a:ln>
            <a:noFill/>
          </a:ln>
        </p:spPr>
      </p:pic>
    </p:spTree>
    <p:extLst>
      <p:ext uri="{BB962C8B-B14F-4D97-AF65-F5344CB8AC3E}">
        <p14:creationId xmlns:p14="http://schemas.microsoft.com/office/powerpoint/2010/main" val="165225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Result </a:t>
            </a:r>
            <a:r>
              <a:rPr lang="en-GB" dirty="0" err="1"/>
              <a:t>Dockerfile</a:t>
            </a:r>
            <a:endParaRPr lang="en-GB" dirty="0"/>
          </a:p>
        </p:txBody>
      </p:sp>
      <p:sp>
        <p:nvSpPr>
          <p:cNvPr id="6" name="Rectangle 5">
            <a:extLst>
              <a:ext uri="{FF2B5EF4-FFF2-40B4-BE49-F238E27FC236}">
                <a16:creationId xmlns:a16="http://schemas.microsoft.com/office/drawing/2014/main" id="{38B9F23A-F395-495D-888D-DA433DAFD66B}"/>
              </a:ext>
            </a:extLst>
          </p:cNvPr>
          <p:cNvSpPr/>
          <p:nvPr/>
        </p:nvSpPr>
        <p:spPr>
          <a:xfrm>
            <a:off x="98250" y="699540"/>
            <a:ext cx="8650214" cy="4401205"/>
          </a:xfrm>
          <a:prstGeom prst="rect">
            <a:avLst/>
          </a:prstGeom>
        </p:spPr>
        <p:txBody>
          <a:bodyPr wrap="square">
            <a:spAutoFit/>
          </a:bodyPr>
          <a:lstStyle/>
          <a:p>
            <a:r>
              <a:rPr lang="en-IN" dirty="0">
                <a:solidFill>
                  <a:srgbClr val="FF0000"/>
                </a:solidFill>
              </a:rPr>
              <a:t>FROM</a:t>
            </a:r>
            <a:r>
              <a:rPr lang="en-IN" dirty="0"/>
              <a:t> node:8.9-alpine</a:t>
            </a:r>
          </a:p>
          <a:p>
            <a:endParaRPr lang="en-IN" dirty="0"/>
          </a:p>
          <a:p>
            <a:r>
              <a:rPr lang="en-IN" dirty="0">
                <a:solidFill>
                  <a:srgbClr val="FF0000"/>
                </a:solidFill>
              </a:rPr>
              <a:t>RUN</a:t>
            </a:r>
            <a:r>
              <a:rPr lang="en-IN" dirty="0"/>
              <a:t> </a:t>
            </a:r>
            <a:r>
              <a:rPr lang="en-IN" dirty="0" err="1"/>
              <a:t>mkdir</a:t>
            </a:r>
            <a:r>
              <a:rPr lang="en-IN" dirty="0"/>
              <a:t> -p /app</a:t>
            </a:r>
          </a:p>
          <a:p>
            <a:r>
              <a:rPr lang="en-IN" dirty="0">
                <a:solidFill>
                  <a:srgbClr val="FF0000"/>
                </a:solidFill>
              </a:rPr>
              <a:t>WORKDIR</a:t>
            </a:r>
            <a:r>
              <a:rPr lang="en-IN" dirty="0"/>
              <a:t> /app</a:t>
            </a:r>
          </a:p>
          <a:p>
            <a:endParaRPr lang="en-IN" dirty="0"/>
          </a:p>
          <a:p>
            <a:r>
              <a:rPr lang="en-IN" dirty="0">
                <a:solidFill>
                  <a:srgbClr val="FF0000"/>
                </a:solidFill>
              </a:rPr>
              <a:t>RUN</a:t>
            </a:r>
            <a:r>
              <a:rPr lang="en-IN" dirty="0"/>
              <a:t> </a:t>
            </a:r>
            <a:r>
              <a:rPr lang="en-IN" dirty="0" err="1"/>
              <a:t>npm</a:t>
            </a:r>
            <a:r>
              <a:rPr lang="en-IN" dirty="0"/>
              <a:t> install -g </a:t>
            </a:r>
            <a:r>
              <a:rPr lang="en-IN" dirty="0" err="1"/>
              <a:t>nodemon</a:t>
            </a:r>
            <a:endParaRPr lang="en-IN" dirty="0"/>
          </a:p>
          <a:p>
            <a:r>
              <a:rPr lang="en-IN" dirty="0">
                <a:solidFill>
                  <a:srgbClr val="FF0000"/>
                </a:solidFill>
              </a:rPr>
              <a:t>RUN</a:t>
            </a:r>
            <a:r>
              <a:rPr lang="en-IN" dirty="0"/>
              <a:t> </a:t>
            </a:r>
            <a:r>
              <a:rPr lang="en-IN" dirty="0" err="1"/>
              <a:t>npm</a:t>
            </a:r>
            <a:r>
              <a:rPr lang="en-IN" dirty="0"/>
              <a:t> config set registry https://registry.npmjs.org</a:t>
            </a:r>
          </a:p>
          <a:p>
            <a:endParaRPr lang="en-IN" dirty="0"/>
          </a:p>
          <a:p>
            <a:r>
              <a:rPr lang="en-IN" dirty="0">
                <a:solidFill>
                  <a:srgbClr val="FF0000"/>
                </a:solidFill>
              </a:rPr>
              <a:t>COPY</a:t>
            </a:r>
            <a:r>
              <a:rPr lang="en-IN" dirty="0"/>
              <a:t> </a:t>
            </a:r>
            <a:r>
              <a:rPr lang="en-IN" dirty="0" err="1"/>
              <a:t>package.json</a:t>
            </a:r>
            <a:r>
              <a:rPr lang="en-IN" dirty="0"/>
              <a:t> /app/</a:t>
            </a:r>
            <a:r>
              <a:rPr lang="en-IN" dirty="0" err="1"/>
              <a:t>package.json</a:t>
            </a:r>
            <a:endParaRPr lang="en-IN" dirty="0"/>
          </a:p>
          <a:p>
            <a:endParaRPr lang="en-IN" dirty="0"/>
          </a:p>
          <a:p>
            <a:r>
              <a:rPr lang="en-IN" dirty="0">
                <a:solidFill>
                  <a:srgbClr val="FF0000"/>
                </a:solidFill>
              </a:rPr>
              <a:t>RUN</a:t>
            </a:r>
            <a:r>
              <a:rPr lang="en-IN" dirty="0"/>
              <a:t> </a:t>
            </a:r>
            <a:r>
              <a:rPr lang="en-IN" dirty="0" err="1"/>
              <a:t>npm</a:t>
            </a:r>
            <a:r>
              <a:rPr lang="en-IN" dirty="0"/>
              <a:t> install \</a:t>
            </a:r>
          </a:p>
          <a:p>
            <a:r>
              <a:rPr lang="en-IN" dirty="0"/>
              <a:t> &amp;&amp; </a:t>
            </a:r>
            <a:r>
              <a:rPr lang="en-IN" dirty="0" err="1"/>
              <a:t>npm</a:t>
            </a:r>
            <a:r>
              <a:rPr lang="en-IN" dirty="0"/>
              <a:t> ls \</a:t>
            </a:r>
          </a:p>
          <a:p>
            <a:r>
              <a:rPr lang="en-IN" dirty="0"/>
              <a:t> &amp;&amp; </a:t>
            </a:r>
            <a:r>
              <a:rPr lang="en-IN" dirty="0" err="1"/>
              <a:t>npm</a:t>
            </a:r>
            <a:r>
              <a:rPr lang="en-IN" dirty="0"/>
              <a:t> cache clean --force \</a:t>
            </a:r>
          </a:p>
          <a:p>
            <a:r>
              <a:rPr lang="en-IN" dirty="0"/>
              <a:t> &amp;&amp; mv /app/</a:t>
            </a:r>
            <a:r>
              <a:rPr lang="en-IN" dirty="0" err="1"/>
              <a:t>node_modules</a:t>
            </a:r>
            <a:r>
              <a:rPr lang="en-IN" dirty="0"/>
              <a:t> /</a:t>
            </a:r>
            <a:r>
              <a:rPr lang="en-IN" dirty="0" err="1"/>
              <a:t>node_modules</a:t>
            </a:r>
            <a:endParaRPr lang="en-IN" dirty="0"/>
          </a:p>
          <a:p>
            <a:r>
              <a:rPr lang="en-IN" dirty="0">
                <a:solidFill>
                  <a:srgbClr val="FF0000"/>
                </a:solidFill>
              </a:rPr>
              <a:t>COPY</a:t>
            </a:r>
            <a:r>
              <a:rPr lang="en-IN" dirty="0"/>
              <a:t> . /app</a:t>
            </a:r>
          </a:p>
          <a:p>
            <a:endParaRPr lang="en-IN" dirty="0"/>
          </a:p>
          <a:p>
            <a:r>
              <a:rPr lang="en-IN" dirty="0">
                <a:solidFill>
                  <a:srgbClr val="FF0000"/>
                </a:solidFill>
              </a:rPr>
              <a:t>ENV</a:t>
            </a:r>
            <a:r>
              <a:rPr lang="en-IN" dirty="0"/>
              <a:t> PORT 80</a:t>
            </a:r>
          </a:p>
          <a:p>
            <a:r>
              <a:rPr lang="en-IN" dirty="0">
                <a:solidFill>
                  <a:srgbClr val="FF0000"/>
                </a:solidFill>
              </a:rPr>
              <a:t>EXPOSE</a:t>
            </a:r>
            <a:r>
              <a:rPr lang="en-IN" dirty="0"/>
              <a:t> 80</a:t>
            </a:r>
          </a:p>
          <a:p>
            <a:endParaRPr lang="en-IN" dirty="0"/>
          </a:p>
          <a:p>
            <a:r>
              <a:rPr lang="en-IN" dirty="0">
                <a:solidFill>
                  <a:srgbClr val="FF0000"/>
                </a:solidFill>
              </a:rPr>
              <a:t>CMD</a:t>
            </a:r>
            <a:r>
              <a:rPr lang="en-IN" dirty="0"/>
              <a:t> ["node", "server.js"]</a:t>
            </a:r>
          </a:p>
        </p:txBody>
      </p:sp>
    </p:spTree>
    <p:extLst>
      <p:ext uri="{BB962C8B-B14F-4D97-AF65-F5344CB8AC3E}">
        <p14:creationId xmlns:p14="http://schemas.microsoft.com/office/powerpoint/2010/main" val="383242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Docker-</a:t>
            </a:r>
            <a:r>
              <a:rPr lang="en-GB" dirty="0" err="1"/>
              <a:t>compose.yml</a:t>
            </a:r>
            <a:endParaRPr lang="en-GB" dirty="0"/>
          </a:p>
        </p:txBody>
      </p:sp>
      <p:sp>
        <p:nvSpPr>
          <p:cNvPr id="80" name="Shape 80"/>
          <p:cNvSpPr txBox="1"/>
          <p:nvPr/>
        </p:nvSpPr>
        <p:spPr>
          <a:xfrm>
            <a:off x="-11848" y="636594"/>
            <a:ext cx="9016800" cy="4506905"/>
          </a:xfrm>
          <a:prstGeom prst="rect">
            <a:avLst/>
          </a:prstGeom>
          <a:noFill/>
          <a:ln>
            <a:noFill/>
          </a:ln>
        </p:spPr>
        <p:txBody>
          <a:bodyPr lIns="91425" tIns="91425" rIns="91425" bIns="91425" anchor="t" anchorCtr="0">
            <a:noAutofit/>
          </a:bodyPr>
          <a:lstStyle/>
          <a:p>
            <a:pPr lvl="2" fontAlgn="base">
              <a:spcBef>
                <a:spcPct val="0"/>
              </a:spcBef>
              <a:spcAft>
                <a:spcPct val="0"/>
              </a:spcAft>
            </a:pPr>
            <a:r>
              <a:rPr lang="en-US" altLang="en-US" sz="1600" dirty="0">
                <a:solidFill>
                  <a:schemeClr val="tx1"/>
                </a:solidFill>
                <a:latin typeface="Arial" pitchFamily="34" charset="0"/>
                <a:cs typeface="Arial" pitchFamily="34" charset="0"/>
              </a:rPr>
              <a:t>Check out the notepad file</a:t>
            </a:r>
          </a:p>
        </p:txBody>
      </p:sp>
      <p:sp>
        <p:nvSpPr>
          <p:cNvPr id="3" name="Rectangle 2"/>
          <p:cNvSpPr>
            <a:spLocks noChangeArrowheads="1"/>
          </p:cNvSpPr>
          <p:nvPr/>
        </p:nvSpPr>
        <p:spPr bwMode="auto">
          <a:xfrm>
            <a:off x="0" y="56448"/>
            <a:ext cx="65" cy="3443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6297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Docker-</a:t>
            </a:r>
            <a:r>
              <a:rPr lang="en-GB" dirty="0" err="1"/>
              <a:t>stack.yml</a:t>
            </a:r>
            <a:endParaRPr lang="en-GB" dirty="0"/>
          </a:p>
        </p:txBody>
      </p:sp>
      <p:sp>
        <p:nvSpPr>
          <p:cNvPr id="80" name="Shape 80"/>
          <p:cNvSpPr txBox="1"/>
          <p:nvPr/>
        </p:nvSpPr>
        <p:spPr>
          <a:xfrm>
            <a:off x="-11848" y="636594"/>
            <a:ext cx="9016800" cy="4506905"/>
          </a:xfrm>
          <a:prstGeom prst="rect">
            <a:avLst/>
          </a:prstGeom>
          <a:noFill/>
          <a:ln>
            <a:noFill/>
          </a:ln>
        </p:spPr>
        <p:txBody>
          <a:bodyPr lIns="91425" tIns="91425" rIns="91425" bIns="91425" anchor="t" anchorCtr="0">
            <a:noAutofit/>
          </a:bodyPr>
          <a:lstStyle/>
          <a:p>
            <a:pPr lvl="2" fontAlgn="base">
              <a:spcBef>
                <a:spcPct val="0"/>
              </a:spcBef>
              <a:spcAft>
                <a:spcPct val="0"/>
              </a:spcAft>
            </a:pPr>
            <a:r>
              <a:rPr lang="en-US" altLang="en-US" sz="1600" dirty="0">
                <a:solidFill>
                  <a:schemeClr val="tx1"/>
                </a:solidFill>
                <a:latin typeface="Arial" pitchFamily="34" charset="0"/>
                <a:cs typeface="Arial" pitchFamily="34" charset="0"/>
              </a:rPr>
              <a:t>Check out the notepad file</a:t>
            </a:r>
          </a:p>
        </p:txBody>
      </p:sp>
      <p:sp>
        <p:nvSpPr>
          <p:cNvPr id="3" name="Rectangle 2"/>
          <p:cNvSpPr>
            <a:spLocks noChangeArrowheads="1"/>
          </p:cNvSpPr>
          <p:nvPr/>
        </p:nvSpPr>
        <p:spPr bwMode="auto">
          <a:xfrm>
            <a:off x="0" y="56448"/>
            <a:ext cx="65" cy="3443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4333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fontAlgn="base"/>
            <a:r>
              <a:rPr lang="en-IN" b="1" i="1" dirty="0"/>
              <a:t>Architecture:</a:t>
            </a:r>
            <a:endParaRPr lang="en-IN" b="1" dirty="0"/>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endParaRPr lang="en-IN" sz="1600" dirty="0"/>
          </a:p>
        </p:txBody>
      </p:sp>
      <p:sp>
        <p:nvSpPr>
          <p:cNvPr id="4" name="Shape 217"/>
          <p:cNvSpPr txBox="1">
            <a:spLocks/>
          </p:cNvSpPr>
          <p:nvPr/>
        </p:nvSpPr>
        <p:spPr>
          <a:xfrm>
            <a:off x="57150" y="4696825"/>
            <a:ext cx="8382000" cy="446700"/>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dirty="0"/>
              <a:t>Visit : </a:t>
            </a:r>
            <a:r>
              <a:rPr lang="en-GB" u="sng" dirty="0">
                <a:solidFill>
                  <a:schemeClr val="hlink"/>
                </a:solidFill>
                <a:hlinkClick r:id="rId3"/>
              </a:rPr>
              <a:t>www.zekeLabs.com</a:t>
            </a:r>
            <a:r>
              <a:rPr lang="en-GB" dirty="0"/>
              <a:t> for more details.</a:t>
            </a:r>
          </a:p>
        </p:txBody>
      </p:sp>
      <p:pic>
        <p:nvPicPr>
          <p:cNvPr id="6" name="Picture 5">
            <a:extLst>
              <a:ext uri="{FF2B5EF4-FFF2-40B4-BE49-F238E27FC236}">
                <a16:creationId xmlns:a16="http://schemas.microsoft.com/office/drawing/2014/main" id="{5B9BFF27-6E93-4205-BCFD-1289E53BFF32}"/>
              </a:ext>
            </a:extLst>
          </p:cNvPr>
          <p:cNvPicPr>
            <a:picLocks noChangeAspect="1"/>
          </p:cNvPicPr>
          <p:nvPr/>
        </p:nvPicPr>
        <p:blipFill>
          <a:blip r:embed="rId4"/>
          <a:stretch>
            <a:fillRect/>
          </a:stretch>
        </p:blipFill>
        <p:spPr>
          <a:xfrm>
            <a:off x="910900" y="735957"/>
            <a:ext cx="6674499" cy="4223959"/>
          </a:xfrm>
          <a:prstGeom prst="rect">
            <a:avLst/>
          </a:prstGeom>
        </p:spPr>
      </p:pic>
    </p:spTree>
    <p:extLst>
      <p:ext uri="{BB962C8B-B14F-4D97-AF65-F5344CB8AC3E}">
        <p14:creationId xmlns:p14="http://schemas.microsoft.com/office/powerpoint/2010/main" val="20181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fontAlgn="base"/>
            <a:r>
              <a:rPr lang="en-IN" b="1" i="1" dirty="0" err="1"/>
              <a:t>VotingApp</a:t>
            </a:r>
            <a:r>
              <a:rPr lang="en-IN" b="1" i="1" dirty="0"/>
              <a:t> Architecture:</a:t>
            </a:r>
            <a:endParaRPr lang="en-IN" b="1" dirty="0"/>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endParaRPr lang="en-IN" sz="1600" dirty="0"/>
          </a:p>
        </p:txBody>
      </p:sp>
      <p:sp>
        <p:nvSpPr>
          <p:cNvPr id="4" name="Shape 217"/>
          <p:cNvSpPr txBox="1">
            <a:spLocks/>
          </p:cNvSpPr>
          <p:nvPr/>
        </p:nvSpPr>
        <p:spPr>
          <a:xfrm>
            <a:off x="57150" y="4696825"/>
            <a:ext cx="8382000" cy="446700"/>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dirty="0"/>
              <a:t>Visit : </a:t>
            </a:r>
            <a:r>
              <a:rPr lang="en-GB" u="sng" dirty="0">
                <a:solidFill>
                  <a:schemeClr val="hlink"/>
                </a:solidFill>
                <a:hlinkClick r:id="rId3"/>
              </a:rPr>
              <a:t>www.zekeLabs.com</a:t>
            </a:r>
            <a:r>
              <a:rPr lang="en-GB" dirty="0"/>
              <a:t> for more details.</a:t>
            </a:r>
          </a:p>
        </p:txBody>
      </p:sp>
      <p:pic>
        <p:nvPicPr>
          <p:cNvPr id="3" name="Picture 2">
            <a:extLst>
              <a:ext uri="{FF2B5EF4-FFF2-40B4-BE49-F238E27FC236}">
                <a16:creationId xmlns:a16="http://schemas.microsoft.com/office/drawing/2014/main" id="{90BE17BC-0839-4BDD-B35D-C96131707D81}"/>
              </a:ext>
            </a:extLst>
          </p:cNvPr>
          <p:cNvPicPr>
            <a:picLocks noChangeAspect="1"/>
          </p:cNvPicPr>
          <p:nvPr/>
        </p:nvPicPr>
        <p:blipFill>
          <a:blip r:embed="rId4"/>
          <a:stretch>
            <a:fillRect/>
          </a:stretch>
        </p:blipFill>
        <p:spPr>
          <a:xfrm>
            <a:off x="482774" y="722011"/>
            <a:ext cx="7956376" cy="3990600"/>
          </a:xfrm>
          <a:prstGeom prst="rect">
            <a:avLst/>
          </a:prstGeom>
        </p:spPr>
      </p:pic>
    </p:spTree>
    <p:extLst>
      <p:ext uri="{BB962C8B-B14F-4D97-AF65-F5344CB8AC3E}">
        <p14:creationId xmlns:p14="http://schemas.microsoft.com/office/powerpoint/2010/main" val="82340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fontAlgn="base"/>
            <a:r>
              <a:rPr lang="en-IN" b="1" i="1" dirty="0"/>
              <a:t>Scaling:</a:t>
            </a:r>
            <a:endParaRPr lang="en-IN" b="1" dirty="0"/>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endParaRPr lang="en-IN" sz="1600" dirty="0"/>
          </a:p>
        </p:txBody>
      </p:sp>
      <p:sp>
        <p:nvSpPr>
          <p:cNvPr id="4" name="Shape 217"/>
          <p:cNvSpPr txBox="1">
            <a:spLocks/>
          </p:cNvSpPr>
          <p:nvPr/>
        </p:nvSpPr>
        <p:spPr>
          <a:xfrm>
            <a:off x="57150" y="4696825"/>
            <a:ext cx="8382000" cy="446700"/>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dirty="0"/>
              <a:t>Visit : </a:t>
            </a:r>
            <a:r>
              <a:rPr lang="en-GB" u="sng" dirty="0">
                <a:solidFill>
                  <a:schemeClr val="hlink"/>
                </a:solidFill>
                <a:hlinkClick r:id="rId3"/>
              </a:rPr>
              <a:t>www.zekeLabs.com</a:t>
            </a:r>
            <a:r>
              <a:rPr lang="en-GB" dirty="0"/>
              <a:t> for more details.</a:t>
            </a:r>
          </a:p>
        </p:txBody>
      </p:sp>
      <p:pic>
        <p:nvPicPr>
          <p:cNvPr id="2" name="Picture 1">
            <a:extLst>
              <a:ext uri="{FF2B5EF4-FFF2-40B4-BE49-F238E27FC236}">
                <a16:creationId xmlns:a16="http://schemas.microsoft.com/office/drawing/2014/main" id="{80A7ED71-6437-41C2-A1F1-E2E1C0D8E165}"/>
              </a:ext>
            </a:extLst>
          </p:cNvPr>
          <p:cNvPicPr>
            <a:picLocks noChangeAspect="1"/>
          </p:cNvPicPr>
          <p:nvPr/>
        </p:nvPicPr>
        <p:blipFill>
          <a:blip r:embed="rId4"/>
          <a:stretch>
            <a:fillRect/>
          </a:stretch>
        </p:blipFill>
        <p:spPr>
          <a:xfrm>
            <a:off x="0" y="686469"/>
            <a:ext cx="9144000" cy="4031643"/>
          </a:xfrm>
          <a:prstGeom prst="rect">
            <a:avLst/>
          </a:prstGeom>
        </p:spPr>
      </p:pic>
    </p:spTree>
    <p:extLst>
      <p:ext uri="{BB962C8B-B14F-4D97-AF65-F5344CB8AC3E}">
        <p14:creationId xmlns:p14="http://schemas.microsoft.com/office/powerpoint/2010/main" val="255241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57150" y="4696825"/>
            <a:ext cx="8382000" cy="446700"/>
          </a:xfrm>
          <a:prstGeom prst="rect">
            <a:avLst/>
          </a:prstGeom>
        </p:spPr>
        <p:txBody>
          <a:bodyPr lIns="91425" tIns="91425" rIns="91425" bIns="91425" anchor="ctr" anchorCtr="0">
            <a:noAutofit/>
          </a:bodyPr>
          <a:lstStyle/>
          <a:p>
            <a:pPr lvl="0">
              <a:spcBef>
                <a:spcPts val="0"/>
              </a:spcBef>
              <a:buNone/>
            </a:pPr>
            <a:r>
              <a:rPr lang="en-GB" dirty="0"/>
              <a:t>Visit : </a:t>
            </a:r>
            <a:r>
              <a:rPr lang="en-GB" u="sng" dirty="0">
                <a:solidFill>
                  <a:schemeClr val="accent5"/>
                </a:solidFill>
                <a:hlinkClick r:id="rId3"/>
              </a:rPr>
              <a:t>www.zekeLabs.com</a:t>
            </a:r>
            <a:r>
              <a:rPr lang="en-GB" dirty="0"/>
              <a:t> for more details</a:t>
            </a:r>
          </a:p>
        </p:txBody>
      </p:sp>
      <p:sp>
        <p:nvSpPr>
          <p:cNvPr id="256" name="Shape 256"/>
          <p:cNvSpPr txBox="1"/>
          <p:nvPr/>
        </p:nvSpPr>
        <p:spPr>
          <a:xfrm>
            <a:off x="228600" y="300425"/>
            <a:ext cx="8763300" cy="4263300"/>
          </a:xfrm>
          <a:prstGeom prst="rect">
            <a:avLst/>
          </a:prstGeom>
          <a:noFill/>
          <a:ln>
            <a:noFill/>
          </a:ln>
        </p:spPr>
        <p:txBody>
          <a:bodyPr lIns="91425" tIns="91425" rIns="91425" bIns="91425" anchor="t" anchorCtr="0">
            <a:noAutofit/>
          </a:bodyPr>
          <a:lstStyle/>
          <a:p>
            <a:pPr lvl="0" algn="l" rtl="0">
              <a:spcBef>
                <a:spcPts val="0"/>
              </a:spcBef>
              <a:buNone/>
            </a:pPr>
            <a:endParaRPr sz="2400" b="1" dirty="0">
              <a:solidFill>
                <a:schemeClr val="dk1"/>
              </a:solidFill>
            </a:endParaRPr>
          </a:p>
          <a:p>
            <a:pPr lvl="0" algn="ctr" rtl="0">
              <a:spcBef>
                <a:spcPts val="0"/>
              </a:spcBef>
              <a:buNone/>
            </a:pPr>
            <a:r>
              <a:rPr lang="en-GB" sz="2000" b="1" dirty="0">
                <a:solidFill>
                  <a:schemeClr val="dk1"/>
                </a:solidFill>
              </a:rPr>
              <a:t>THANK YOU</a:t>
            </a:r>
          </a:p>
          <a:p>
            <a:pPr lvl="0" algn="ctr" rtl="0">
              <a:spcBef>
                <a:spcPts val="0"/>
              </a:spcBef>
              <a:buNone/>
            </a:pPr>
            <a:endParaRPr sz="2000" b="1" dirty="0">
              <a:solidFill>
                <a:schemeClr val="dk1"/>
              </a:solidFill>
            </a:endParaRPr>
          </a:p>
          <a:p>
            <a:pPr lvl="0" algn="l" rtl="0">
              <a:spcBef>
                <a:spcPts val="0"/>
              </a:spcBef>
              <a:buNone/>
            </a:pPr>
            <a:r>
              <a:rPr lang="en-GB" sz="2000" b="1" dirty="0">
                <a:solidFill>
                  <a:schemeClr val="dk1"/>
                </a:solidFill>
              </a:rPr>
              <a:t>Let us know how can we help your organization to Upskill the employees to stay updated in the ever-evolving IT Industry.</a:t>
            </a:r>
          </a:p>
          <a:p>
            <a:pPr lvl="0" algn="l" rtl="0">
              <a:spcBef>
                <a:spcPts val="0"/>
              </a:spcBef>
              <a:buNone/>
            </a:pPr>
            <a:endParaRPr sz="2000" b="1" dirty="0">
              <a:solidFill>
                <a:schemeClr val="dk1"/>
              </a:solidFill>
            </a:endParaRPr>
          </a:p>
          <a:p>
            <a:pPr lvl="0" algn="l" rtl="0">
              <a:spcBef>
                <a:spcPts val="0"/>
              </a:spcBef>
              <a:buNone/>
            </a:pPr>
            <a:endParaRPr sz="2000" b="1" dirty="0">
              <a:solidFill>
                <a:schemeClr val="dk1"/>
              </a:solidFill>
            </a:endParaRPr>
          </a:p>
          <a:p>
            <a:pPr lvl="0" algn="l" rtl="0">
              <a:spcBef>
                <a:spcPts val="0"/>
              </a:spcBef>
              <a:buNone/>
            </a:pPr>
            <a:r>
              <a:rPr lang="en-GB" sz="2000" b="1" dirty="0">
                <a:solidFill>
                  <a:schemeClr val="dk1"/>
                </a:solidFill>
              </a:rPr>
              <a:t>Get in touch:</a:t>
            </a:r>
          </a:p>
          <a:p>
            <a:pPr lvl="0" algn="l" rtl="0">
              <a:spcBef>
                <a:spcPts val="0"/>
              </a:spcBef>
              <a:buNone/>
            </a:pPr>
            <a:br>
              <a:rPr lang="en-GB" sz="2000" b="1" dirty="0">
                <a:solidFill>
                  <a:schemeClr val="dk1"/>
                </a:solidFill>
              </a:rPr>
            </a:br>
            <a:r>
              <a:rPr lang="en-GB" sz="2000" b="1" dirty="0">
                <a:solidFill>
                  <a:schemeClr val="dk1"/>
                </a:solidFill>
              </a:rPr>
              <a:t>	www.zekeLabs.com | +91-8095465880 | info@zekeLabs.com</a:t>
            </a:r>
          </a:p>
        </p:txBody>
      </p:sp>
      <p:pic>
        <p:nvPicPr>
          <p:cNvPr id="4" name="Shape 231"/>
          <p:cNvPicPr preferRelativeResize="0"/>
          <p:nvPr/>
        </p:nvPicPr>
        <p:blipFill>
          <a:blip r:embed="rId4">
            <a:alphaModFix/>
          </a:blip>
          <a:stretch>
            <a:fillRect/>
          </a:stretch>
        </p:blipFill>
        <p:spPr>
          <a:xfrm>
            <a:off x="135675" y="4043475"/>
            <a:ext cx="8856227" cy="577150"/>
          </a:xfrm>
          <a:prstGeom prst="rect">
            <a:avLst/>
          </a:prstGeom>
          <a:noFill/>
          <a:ln>
            <a:noFill/>
          </a:ln>
        </p:spPr>
      </p:pic>
    </p:spTree>
    <p:extLst>
      <p:ext uri="{BB962C8B-B14F-4D97-AF65-F5344CB8AC3E}">
        <p14:creationId xmlns:p14="http://schemas.microsoft.com/office/powerpoint/2010/main" val="9747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5536" y="22870"/>
            <a:ext cx="8222100" cy="933600"/>
          </a:xfrm>
          <a:prstGeom prst="rect">
            <a:avLst/>
          </a:prstGeom>
        </p:spPr>
        <p:txBody>
          <a:bodyPr lIns="91425" tIns="91425" rIns="91425" bIns="91425" anchor="b" anchorCtr="0">
            <a:noAutofit/>
          </a:bodyPr>
          <a:lstStyle/>
          <a:p>
            <a:pPr lvl="0" rtl="0">
              <a:spcBef>
                <a:spcPts val="0"/>
              </a:spcBef>
              <a:buNone/>
            </a:pPr>
            <a:r>
              <a:rPr lang="en-GB" dirty="0"/>
              <a:t>Docker: Swarm</a:t>
            </a:r>
          </a:p>
        </p:txBody>
      </p:sp>
      <p:sp>
        <p:nvSpPr>
          <p:cNvPr id="2" name="Rectangle 1"/>
          <p:cNvSpPr/>
          <p:nvPr/>
        </p:nvSpPr>
        <p:spPr>
          <a:xfrm>
            <a:off x="0" y="1059582"/>
            <a:ext cx="8568952" cy="3970318"/>
          </a:xfrm>
          <a:prstGeom prst="rect">
            <a:avLst/>
          </a:prstGeom>
        </p:spPr>
        <p:txBody>
          <a:bodyPr wrap="square">
            <a:spAutoFit/>
          </a:bodyPr>
          <a:lstStyle/>
          <a:p>
            <a:pPr marL="285750" indent="-285750">
              <a:buFont typeface="Arial" panose="020B0604020202020204" pitchFamily="34" charset="0"/>
              <a:buChar char="•"/>
            </a:pPr>
            <a:r>
              <a:rPr lang="en-IN" sz="1800" dirty="0"/>
              <a:t>A </a:t>
            </a:r>
            <a:r>
              <a:rPr lang="en-IN" sz="1800" b="1" dirty="0"/>
              <a:t>swarm</a:t>
            </a:r>
            <a:r>
              <a:rPr lang="en-IN" sz="1800" dirty="0"/>
              <a:t> is a cluster of Docker engines, or </a:t>
            </a:r>
            <a:r>
              <a:rPr lang="en-IN" sz="1800" i="1" dirty="0"/>
              <a:t>nodes</a:t>
            </a:r>
            <a:r>
              <a:rPr lang="en-IN" sz="1800" dirty="0"/>
              <a:t>, where you deploy services. The Docker Engine CLI and API include commands to manage swarm nodes (e.g., add or remove nodes), and deploy and orchestrate services across the swarm.</a:t>
            </a:r>
          </a:p>
          <a:p>
            <a:pPr marL="285750" indent="-285750">
              <a:buFont typeface="Arial" panose="020B0604020202020204" pitchFamily="34" charset="0"/>
              <a:buChar char="•"/>
            </a:pPr>
            <a:r>
              <a:rPr lang="en-IN" sz="1800" dirty="0"/>
              <a:t>Thus a swarm is a group of machines that are running Docker and joined into a cluster. </a:t>
            </a:r>
          </a:p>
          <a:p>
            <a:pPr marL="285750" indent="-285750">
              <a:buFont typeface="Arial" panose="020B0604020202020204" pitchFamily="34" charset="0"/>
              <a:buChar char="•"/>
            </a:pPr>
            <a:r>
              <a:rPr lang="en-IN" sz="1800" dirty="0"/>
              <a:t>After that has happened, you continue to run the Docker commands you’re used to, but now they are executed on a cluster by a </a:t>
            </a:r>
            <a:r>
              <a:rPr lang="en-IN" sz="1800" b="1" dirty="0"/>
              <a:t>swarm manager</a:t>
            </a:r>
            <a:r>
              <a:rPr lang="en-IN" sz="1800" dirty="0"/>
              <a:t>. </a:t>
            </a:r>
          </a:p>
          <a:p>
            <a:pPr marL="285750" indent="-285750">
              <a:buFont typeface="Arial" panose="020B0604020202020204" pitchFamily="34" charset="0"/>
              <a:buChar char="•"/>
            </a:pPr>
            <a:r>
              <a:rPr lang="en-IN" sz="1800" dirty="0"/>
              <a:t>The machines in a swarm can be physical or virtual. After joining a swarm, they are referred to as </a:t>
            </a:r>
            <a:r>
              <a:rPr lang="en-IN" sz="1800" b="1" dirty="0"/>
              <a:t>nodes</a:t>
            </a:r>
          </a:p>
          <a:p>
            <a:pPr marL="285750" indent="-285750">
              <a:buFont typeface="Arial" panose="020B0604020202020204" pitchFamily="34" charset="0"/>
              <a:buChar char="•"/>
            </a:pPr>
            <a:r>
              <a:rPr lang="en-IN" sz="1800" b="1" dirty="0"/>
              <a:t>Swarm managers </a:t>
            </a:r>
            <a:r>
              <a:rPr lang="en-IN" sz="1800" dirty="0"/>
              <a:t>are the only machines in a swarm that can execute your commands, or authorize other machines to join the swarm as </a:t>
            </a:r>
            <a:r>
              <a:rPr lang="en-IN" sz="1800" b="1" dirty="0"/>
              <a:t>workers</a:t>
            </a:r>
            <a:r>
              <a:rPr lang="en-IN" sz="1800" dirty="0"/>
              <a:t>. </a:t>
            </a:r>
          </a:p>
          <a:p>
            <a:pPr marL="285750" indent="-285750">
              <a:buFont typeface="Arial" panose="020B0604020202020204" pitchFamily="34" charset="0"/>
              <a:buChar char="•"/>
            </a:pPr>
            <a:r>
              <a:rPr lang="en-IN" sz="1800" b="1" dirty="0"/>
              <a:t>Workers </a:t>
            </a:r>
            <a:r>
              <a:rPr lang="en-IN" sz="1800" dirty="0"/>
              <a:t>are just there to provide capacity and do not have the authority to tell any other machine what it can and cannot do.</a:t>
            </a:r>
          </a:p>
        </p:txBody>
      </p:sp>
    </p:spTree>
    <p:extLst>
      <p:ext uri="{BB962C8B-B14F-4D97-AF65-F5344CB8AC3E}">
        <p14:creationId xmlns:p14="http://schemas.microsoft.com/office/powerpoint/2010/main" val="237946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Nodes:</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285750" indent="-285750">
              <a:buFont typeface="Arial" panose="020B0604020202020204" pitchFamily="34" charset="0"/>
              <a:buChar char="•"/>
            </a:pPr>
            <a:r>
              <a:rPr lang="en-IN" sz="1600" dirty="0"/>
              <a:t>To deploy your application to a swarm, you submit a service definition to a </a:t>
            </a:r>
            <a:r>
              <a:rPr lang="en-IN" sz="1600" b="1" dirty="0"/>
              <a:t>manager node</a:t>
            </a:r>
            <a:r>
              <a:rPr lang="en-IN" sz="1600" dirty="0"/>
              <a:t>. The manager node dispatches units of work called tasks to </a:t>
            </a:r>
            <a:r>
              <a:rPr lang="en-IN" sz="1600" b="1" dirty="0"/>
              <a:t>worker nodes</a:t>
            </a:r>
            <a:r>
              <a:rPr lang="en-IN" sz="1600" dirty="0"/>
              <a:t>.</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t>Manager nodes </a:t>
            </a:r>
            <a:r>
              <a:rPr lang="en-IN" sz="1600" dirty="0"/>
              <a:t>also perform the orchestration and cluster management functions required to maintain the desired state of the swarm. Manager nodes elect a single leader to conduct orchestration tasks.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t>Worker nodes</a:t>
            </a:r>
            <a:r>
              <a:rPr lang="en-IN" sz="1600" dirty="0"/>
              <a:t> receive and execute tasks dispatched from manager nodes. By default manager nodes also run services as worker nodes, but you can configure them to run manager tasks exclusively and be manager-only nodes.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An agent runs on each worker node and reports on the tasks assigned to it. The worker node notifies the manager node of the current state of its assigned tasks so that the manager can maintain the desired state of each worker.</a:t>
            </a:r>
          </a:p>
        </p:txBody>
      </p:sp>
    </p:spTree>
    <p:extLst>
      <p:ext uri="{BB962C8B-B14F-4D97-AF65-F5344CB8AC3E}">
        <p14:creationId xmlns:p14="http://schemas.microsoft.com/office/powerpoint/2010/main" val="74503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Swarm Architecture</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p:txBody>
      </p:sp>
      <p:pic>
        <p:nvPicPr>
          <p:cNvPr id="1028" name="Picture 4" descr="Swarm mode clu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00" y="899870"/>
            <a:ext cx="8136904" cy="381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72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5536" y="22870"/>
            <a:ext cx="8222100" cy="933600"/>
          </a:xfrm>
          <a:prstGeom prst="rect">
            <a:avLst/>
          </a:prstGeom>
        </p:spPr>
        <p:txBody>
          <a:bodyPr lIns="91425" tIns="91425" rIns="91425" bIns="91425" anchor="b" anchorCtr="0">
            <a:noAutofit/>
          </a:bodyPr>
          <a:lstStyle/>
          <a:p>
            <a:r>
              <a:rPr lang="en-IN" dirty="0"/>
              <a:t>The Voting Application</a:t>
            </a:r>
          </a:p>
        </p:txBody>
      </p:sp>
      <p:sp>
        <p:nvSpPr>
          <p:cNvPr id="2" name="Rectangle 1"/>
          <p:cNvSpPr/>
          <p:nvPr/>
        </p:nvSpPr>
        <p:spPr>
          <a:xfrm>
            <a:off x="0" y="1059582"/>
            <a:ext cx="8568952" cy="3323987"/>
          </a:xfrm>
          <a:prstGeom prst="rect">
            <a:avLst/>
          </a:prstGeom>
        </p:spPr>
        <p:txBody>
          <a:bodyPr wrap="square">
            <a:spAutoFit/>
          </a:bodyPr>
          <a:lstStyle/>
          <a:p>
            <a:pPr marL="342900" indent="-342900">
              <a:buFont typeface="Arial" panose="020B0604020202020204" pitchFamily="34" charset="0"/>
              <a:buChar char="•"/>
            </a:pPr>
            <a:r>
              <a:rPr lang="en-IN" sz="2400" dirty="0"/>
              <a:t>The voting app is a very handy multi containers application often used for demo purposes.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It basically allow users to vote between cat and dog (but could be “space” or “tab” too if you feel like it).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This application is available on </a:t>
            </a:r>
            <a:r>
              <a:rPr lang="en-IN" sz="2400" dirty="0" err="1"/>
              <a:t>Github</a:t>
            </a:r>
            <a:r>
              <a:rPr lang="en-IN" sz="2400" dirty="0"/>
              <a:t> and updated very frequently when new features are developed.</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52057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err="1"/>
              <a:t>VoterApp</a:t>
            </a:r>
            <a:r>
              <a:rPr lang="en-GB" dirty="0"/>
              <a:t> application</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133350" lvl="0">
              <a:buSzPct val="100000"/>
            </a:pPr>
            <a:endParaRPr lang="en-GB" sz="1600" dirty="0"/>
          </a:p>
        </p:txBody>
      </p:sp>
      <p:pic>
        <p:nvPicPr>
          <p:cNvPr id="4" name="Picture 3">
            <a:extLst>
              <a:ext uri="{FF2B5EF4-FFF2-40B4-BE49-F238E27FC236}">
                <a16:creationId xmlns:a16="http://schemas.microsoft.com/office/drawing/2014/main" id="{975F6666-71B1-4A4B-BD9B-5B0F351B82E5}"/>
              </a:ext>
            </a:extLst>
          </p:cNvPr>
          <p:cNvPicPr>
            <a:picLocks noChangeAspect="1"/>
          </p:cNvPicPr>
          <p:nvPr/>
        </p:nvPicPr>
        <p:blipFill>
          <a:blip r:embed="rId3"/>
          <a:stretch>
            <a:fillRect/>
          </a:stretch>
        </p:blipFill>
        <p:spPr>
          <a:xfrm>
            <a:off x="1547664" y="745814"/>
            <a:ext cx="5602932" cy="4202199"/>
          </a:xfrm>
          <a:prstGeom prst="rect">
            <a:avLst/>
          </a:prstGeom>
        </p:spPr>
      </p:pic>
    </p:spTree>
    <p:extLst>
      <p:ext uri="{BB962C8B-B14F-4D97-AF65-F5344CB8AC3E}">
        <p14:creationId xmlns:p14="http://schemas.microsoft.com/office/powerpoint/2010/main" val="227089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IN" dirty="0"/>
              <a:t>The application</a:t>
            </a:r>
            <a:endParaRPr lang="en-GB" dirty="0"/>
          </a:p>
        </p:txBody>
      </p:sp>
      <p:sp>
        <p:nvSpPr>
          <p:cNvPr id="2" name="Rectangle 1">
            <a:extLst>
              <a:ext uri="{FF2B5EF4-FFF2-40B4-BE49-F238E27FC236}">
                <a16:creationId xmlns:a16="http://schemas.microsoft.com/office/drawing/2014/main" id="{3B64CCB9-2833-4927-86AB-7A0E81145450}"/>
              </a:ext>
            </a:extLst>
          </p:cNvPr>
          <p:cNvSpPr/>
          <p:nvPr/>
        </p:nvSpPr>
        <p:spPr>
          <a:xfrm>
            <a:off x="251520" y="1707654"/>
            <a:ext cx="8640960" cy="2610779"/>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t>A Python </a:t>
            </a:r>
            <a:r>
              <a:rPr lang="en-IN" dirty="0" err="1"/>
              <a:t>webapp</a:t>
            </a:r>
            <a:r>
              <a:rPr lang="en-IN" dirty="0"/>
              <a:t> which lets you vote between two options</a:t>
            </a:r>
          </a:p>
          <a:p>
            <a:pPr marL="285750" indent="-285750">
              <a:lnSpc>
                <a:spcPct val="200000"/>
              </a:lnSpc>
              <a:buFont typeface="Arial" panose="020B0604020202020204" pitchFamily="34" charset="0"/>
              <a:buChar char="•"/>
            </a:pPr>
            <a:r>
              <a:rPr lang="en-IN" dirty="0"/>
              <a:t>A Redis queue which collects new votes</a:t>
            </a:r>
          </a:p>
          <a:p>
            <a:pPr marL="285750" indent="-285750">
              <a:lnSpc>
                <a:spcPct val="200000"/>
              </a:lnSpc>
              <a:buFont typeface="Arial" panose="020B0604020202020204" pitchFamily="34" charset="0"/>
              <a:buChar char="•"/>
            </a:pPr>
            <a:r>
              <a:rPr lang="en-IN" dirty="0"/>
              <a:t>A .NET worker which consumes votes and stores them in…</a:t>
            </a:r>
          </a:p>
          <a:p>
            <a:pPr marL="285750" indent="-285750">
              <a:lnSpc>
                <a:spcPct val="200000"/>
              </a:lnSpc>
              <a:buFont typeface="Arial" panose="020B0604020202020204" pitchFamily="34" charset="0"/>
              <a:buChar char="•"/>
            </a:pPr>
            <a:r>
              <a:rPr lang="en-IN" dirty="0"/>
              <a:t>A Postgres database backed by a Docker volume</a:t>
            </a:r>
          </a:p>
          <a:p>
            <a:pPr marL="285750" indent="-285750">
              <a:lnSpc>
                <a:spcPct val="200000"/>
              </a:lnSpc>
              <a:buFont typeface="Arial" panose="020B0604020202020204" pitchFamily="34" charset="0"/>
              <a:buChar char="•"/>
            </a:pPr>
            <a:r>
              <a:rPr lang="en-IN" dirty="0"/>
              <a:t>A Node.js </a:t>
            </a:r>
            <a:r>
              <a:rPr lang="en-IN" dirty="0" err="1"/>
              <a:t>webapp</a:t>
            </a:r>
            <a:r>
              <a:rPr lang="en-IN" dirty="0"/>
              <a:t> which shows the results of the voting in real time</a:t>
            </a:r>
          </a:p>
          <a:p>
            <a:pPr marL="285750" indent="-285750">
              <a:lnSpc>
                <a:spcPct val="200000"/>
              </a:lnSpc>
              <a:buFont typeface="Arial" panose="020B0604020202020204" pitchFamily="34" charset="0"/>
              <a:buChar char="•"/>
            </a:pPr>
            <a:r>
              <a:rPr lang="en-IN" dirty="0"/>
              <a:t>A visualizer to check out what container is running on which node</a:t>
            </a:r>
          </a:p>
        </p:txBody>
      </p:sp>
    </p:spTree>
    <p:extLst>
      <p:ext uri="{BB962C8B-B14F-4D97-AF65-F5344CB8AC3E}">
        <p14:creationId xmlns:p14="http://schemas.microsoft.com/office/powerpoint/2010/main" val="269088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Worker </a:t>
            </a:r>
            <a:r>
              <a:rPr lang="en-GB" dirty="0" err="1"/>
              <a:t>Dockerfile</a:t>
            </a:r>
            <a:endParaRPr lang="en-GB" dirty="0"/>
          </a:p>
        </p:txBody>
      </p:sp>
      <p:sp>
        <p:nvSpPr>
          <p:cNvPr id="80" name="Shape 80"/>
          <p:cNvSpPr txBox="1"/>
          <p:nvPr/>
        </p:nvSpPr>
        <p:spPr>
          <a:xfrm>
            <a:off x="251520" y="772132"/>
            <a:ext cx="9016800" cy="4342200"/>
          </a:xfrm>
          <a:prstGeom prst="rect">
            <a:avLst/>
          </a:prstGeom>
          <a:noFill/>
          <a:ln>
            <a:noFill/>
          </a:ln>
        </p:spPr>
        <p:txBody>
          <a:bodyPr lIns="91425" tIns="91425" rIns="91425" bIns="91425" anchor="t" anchorCtr="0">
            <a:noAutofit/>
          </a:bodyPr>
          <a:lstStyle/>
          <a:p>
            <a:pPr marL="133350" lvl="0">
              <a:buSzPct val="100000"/>
            </a:pPr>
            <a:r>
              <a:rPr lang="en-IN" dirty="0">
                <a:solidFill>
                  <a:schemeClr val="accent1"/>
                </a:solidFill>
              </a:rPr>
              <a:t># Use an official Microsoft runtime as a base image</a:t>
            </a:r>
          </a:p>
          <a:p>
            <a:pPr marL="133350" lvl="0">
              <a:buSzPct val="100000"/>
            </a:pPr>
            <a:r>
              <a:rPr lang="en-IN" dirty="0">
                <a:solidFill>
                  <a:srgbClr val="FF0000"/>
                </a:solidFill>
              </a:rPr>
              <a:t>FROM</a:t>
            </a:r>
            <a:r>
              <a:rPr lang="en-IN" dirty="0"/>
              <a:t> </a:t>
            </a:r>
            <a:r>
              <a:rPr lang="en-IN" dirty="0" err="1"/>
              <a:t>microsoft</a:t>
            </a:r>
            <a:r>
              <a:rPr lang="en-IN" dirty="0"/>
              <a:t>/dotnet:2.0.0-sdk</a:t>
            </a:r>
          </a:p>
          <a:p>
            <a:pPr marL="133350" lvl="0">
              <a:buSzPct val="100000"/>
            </a:pPr>
            <a:endParaRPr lang="en-IN" dirty="0"/>
          </a:p>
          <a:p>
            <a:pPr marL="133350" lvl="0">
              <a:buSzPct val="100000"/>
            </a:pPr>
            <a:r>
              <a:rPr lang="en-IN" dirty="0">
                <a:solidFill>
                  <a:schemeClr val="accent1"/>
                </a:solidFill>
              </a:rPr>
              <a:t># Set the working directory to /app</a:t>
            </a:r>
          </a:p>
          <a:p>
            <a:pPr marL="133350" lvl="0">
              <a:buSzPct val="100000"/>
            </a:pPr>
            <a:r>
              <a:rPr lang="en-IN" dirty="0">
                <a:solidFill>
                  <a:srgbClr val="FF0000"/>
                </a:solidFill>
              </a:rPr>
              <a:t>WORKDIR</a:t>
            </a:r>
            <a:r>
              <a:rPr lang="en-IN" dirty="0"/>
              <a:t> /code</a:t>
            </a:r>
          </a:p>
          <a:p>
            <a:pPr marL="133350" lvl="0">
              <a:buSzPct val="100000"/>
            </a:pPr>
            <a:endParaRPr lang="en-IN" dirty="0"/>
          </a:p>
          <a:p>
            <a:pPr marL="133350" lvl="0">
              <a:buSzPct val="100000"/>
            </a:pPr>
            <a:r>
              <a:rPr lang="en-IN" dirty="0">
                <a:solidFill>
                  <a:schemeClr val="accent1"/>
                </a:solidFill>
              </a:rPr>
              <a:t># Copy the current directory contents into the container at /app</a:t>
            </a:r>
          </a:p>
          <a:p>
            <a:pPr marL="133350" lvl="0">
              <a:buSzPct val="100000"/>
            </a:pPr>
            <a:r>
              <a:rPr lang="en-IN" dirty="0">
                <a:solidFill>
                  <a:srgbClr val="FF0000"/>
                </a:solidFill>
              </a:rPr>
              <a:t>ADD</a:t>
            </a:r>
            <a:r>
              <a:rPr lang="en-IN" dirty="0"/>
              <a:t> </a:t>
            </a:r>
            <a:r>
              <a:rPr lang="en-IN" dirty="0" err="1"/>
              <a:t>src</a:t>
            </a:r>
            <a:r>
              <a:rPr lang="en-IN" dirty="0"/>
              <a:t>/Worker /code/</a:t>
            </a:r>
            <a:r>
              <a:rPr lang="en-IN" dirty="0" err="1"/>
              <a:t>src</a:t>
            </a:r>
            <a:r>
              <a:rPr lang="en-IN" dirty="0"/>
              <a:t>/Worker</a:t>
            </a:r>
          </a:p>
          <a:p>
            <a:pPr marL="133350" lvl="0">
              <a:buSzPct val="100000"/>
            </a:pPr>
            <a:endParaRPr lang="en-IN" dirty="0"/>
          </a:p>
          <a:p>
            <a:pPr marL="133350" lvl="0">
              <a:buSzPct val="100000"/>
            </a:pPr>
            <a:r>
              <a:rPr lang="en-IN" dirty="0">
                <a:solidFill>
                  <a:schemeClr val="accent1"/>
                </a:solidFill>
              </a:rPr>
              <a:t># Install any needed packages specified in requirements.txt</a:t>
            </a:r>
          </a:p>
          <a:p>
            <a:pPr marL="133350" lvl="0">
              <a:buSzPct val="100000"/>
            </a:pPr>
            <a:r>
              <a:rPr lang="en-IN" dirty="0">
                <a:solidFill>
                  <a:srgbClr val="FF0000"/>
                </a:solidFill>
              </a:rPr>
              <a:t>RUN</a:t>
            </a:r>
            <a:r>
              <a:rPr lang="en-IN" dirty="0"/>
              <a:t> dotnet restore -v minimal </a:t>
            </a:r>
            <a:r>
              <a:rPr lang="en-IN" dirty="0" err="1"/>
              <a:t>src</a:t>
            </a:r>
            <a:r>
              <a:rPr lang="en-IN" dirty="0"/>
              <a:t>/Worker \</a:t>
            </a:r>
          </a:p>
          <a:p>
            <a:pPr marL="133350" lvl="0">
              <a:buSzPct val="100000"/>
            </a:pPr>
            <a:r>
              <a:rPr lang="en-IN" dirty="0"/>
              <a:t>    &amp;&amp; dotnet publish -c Release -o "./" "</a:t>
            </a:r>
            <a:r>
              <a:rPr lang="en-IN" dirty="0" err="1"/>
              <a:t>src</a:t>
            </a:r>
            <a:r>
              <a:rPr lang="en-IN" dirty="0"/>
              <a:t>/Worker/“</a:t>
            </a:r>
          </a:p>
          <a:p>
            <a:pPr marL="133350" lvl="0">
              <a:buSzPct val="100000"/>
            </a:pPr>
            <a:endParaRPr lang="en-IN" dirty="0"/>
          </a:p>
          <a:p>
            <a:pPr marL="133350" lvl="0">
              <a:buSzPct val="100000"/>
            </a:pPr>
            <a:r>
              <a:rPr lang="en-IN" dirty="0">
                <a:solidFill>
                  <a:schemeClr val="accent1"/>
                </a:solidFill>
              </a:rPr>
              <a:t># Run app.py when the container launches</a:t>
            </a:r>
          </a:p>
          <a:p>
            <a:pPr marL="133350" lvl="0">
              <a:buSzPct val="100000"/>
            </a:pPr>
            <a:r>
              <a:rPr lang="en-IN" dirty="0">
                <a:solidFill>
                  <a:srgbClr val="FF0000"/>
                </a:solidFill>
              </a:rPr>
              <a:t>CMD</a:t>
            </a:r>
            <a:r>
              <a:rPr lang="en-IN" dirty="0"/>
              <a:t> dotnet </a:t>
            </a:r>
            <a:r>
              <a:rPr lang="en-IN" dirty="0" err="1"/>
              <a:t>src</a:t>
            </a:r>
            <a:r>
              <a:rPr lang="en-IN" dirty="0"/>
              <a:t>/Worker/Worker.dll </a:t>
            </a:r>
          </a:p>
          <a:p>
            <a:pPr marL="133350" lvl="0">
              <a:buSzPct val="100000"/>
            </a:pPr>
            <a:endParaRPr lang="en-IN" dirty="0"/>
          </a:p>
          <a:p>
            <a:pPr marL="133350" lvl="0">
              <a:buSzPct val="100000"/>
            </a:pPr>
            <a:endParaRPr lang="en-GB" dirty="0"/>
          </a:p>
        </p:txBody>
      </p:sp>
    </p:spTree>
    <p:extLst>
      <p:ext uri="{BB962C8B-B14F-4D97-AF65-F5344CB8AC3E}">
        <p14:creationId xmlns:p14="http://schemas.microsoft.com/office/powerpoint/2010/main" val="215607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Voter </a:t>
            </a:r>
            <a:r>
              <a:rPr lang="en-GB" dirty="0" err="1"/>
              <a:t>Dockerfile</a:t>
            </a:r>
            <a:endParaRPr lang="en-GB" dirty="0"/>
          </a:p>
        </p:txBody>
      </p:sp>
      <p:sp>
        <p:nvSpPr>
          <p:cNvPr id="4" name="Rectangle 3">
            <a:extLst>
              <a:ext uri="{FF2B5EF4-FFF2-40B4-BE49-F238E27FC236}">
                <a16:creationId xmlns:a16="http://schemas.microsoft.com/office/drawing/2014/main" id="{DBEE4B0A-6348-464E-B164-B568D902452E}"/>
              </a:ext>
            </a:extLst>
          </p:cNvPr>
          <p:cNvSpPr/>
          <p:nvPr/>
        </p:nvSpPr>
        <p:spPr>
          <a:xfrm>
            <a:off x="98250" y="619050"/>
            <a:ext cx="9045750" cy="4401205"/>
          </a:xfrm>
          <a:prstGeom prst="rect">
            <a:avLst/>
          </a:prstGeom>
        </p:spPr>
        <p:txBody>
          <a:bodyPr wrap="square">
            <a:spAutoFit/>
          </a:bodyPr>
          <a:lstStyle/>
          <a:p>
            <a:endParaRPr lang="en-IN" dirty="0"/>
          </a:p>
          <a:p>
            <a:r>
              <a:rPr lang="en-IN" dirty="0">
                <a:solidFill>
                  <a:schemeClr val="accent1"/>
                </a:solidFill>
              </a:rPr>
              <a:t># Using official python runtime base image</a:t>
            </a:r>
          </a:p>
          <a:p>
            <a:r>
              <a:rPr lang="en-IN" dirty="0">
                <a:solidFill>
                  <a:srgbClr val="FF0000"/>
                </a:solidFill>
              </a:rPr>
              <a:t>FROM</a:t>
            </a:r>
            <a:r>
              <a:rPr lang="en-IN" dirty="0"/>
              <a:t> python:2.7-alpine</a:t>
            </a:r>
          </a:p>
          <a:p>
            <a:endParaRPr lang="en-IN" dirty="0"/>
          </a:p>
          <a:p>
            <a:endParaRPr lang="en-IN" dirty="0"/>
          </a:p>
          <a:p>
            <a:r>
              <a:rPr lang="en-IN" dirty="0">
                <a:solidFill>
                  <a:schemeClr val="accent1"/>
                </a:solidFill>
              </a:rPr>
              <a:t># Copy our code from the current folder to /app inside the container</a:t>
            </a:r>
          </a:p>
          <a:p>
            <a:r>
              <a:rPr lang="en-IN" dirty="0">
                <a:solidFill>
                  <a:srgbClr val="FF0000"/>
                </a:solidFill>
              </a:rPr>
              <a:t>ADD</a:t>
            </a:r>
            <a:r>
              <a:rPr lang="en-IN" dirty="0"/>
              <a:t> . /app</a:t>
            </a:r>
          </a:p>
          <a:p>
            <a:r>
              <a:rPr lang="en-IN" dirty="0">
                <a:solidFill>
                  <a:schemeClr val="accent1"/>
                </a:solidFill>
              </a:rPr>
              <a:t># Install our requirements.txt</a:t>
            </a:r>
          </a:p>
          <a:p>
            <a:r>
              <a:rPr lang="en-IN" dirty="0">
                <a:solidFill>
                  <a:srgbClr val="FF0000"/>
                </a:solidFill>
              </a:rPr>
              <a:t>ADD</a:t>
            </a:r>
            <a:r>
              <a:rPr lang="en-IN" dirty="0"/>
              <a:t> requirements.txt /app/requirements</a:t>
            </a:r>
            <a:r>
              <a:rPr lang="en-IN"/>
              <a:t>.txt</a:t>
            </a:r>
          </a:p>
          <a:p>
            <a:endParaRPr lang="en-IN" dirty="0"/>
          </a:p>
          <a:p>
            <a:r>
              <a:rPr lang="en-IN" dirty="0">
                <a:solidFill>
                  <a:schemeClr val="accent1"/>
                </a:solidFill>
              </a:rPr>
              <a:t># Set the application directory</a:t>
            </a:r>
          </a:p>
          <a:p>
            <a:r>
              <a:rPr lang="en-IN" dirty="0">
                <a:solidFill>
                  <a:srgbClr val="FF0000"/>
                </a:solidFill>
              </a:rPr>
              <a:t>WORKDIR</a:t>
            </a:r>
            <a:r>
              <a:rPr lang="en-IN" dirty="0"/>
              <a:t> /app</a:t>
            </a:r>
          </a:p>
          <a:p>
            <a:endParaRPr lang="en-IN" dirty="0"/>
          </a:p>
          <a:p>
            <a:r>
              <a:rPr lang="en-IN" dirty="0">
                <a:solidFill>
                  <a:srgbClr val="FF0000"/>
                </a:solidFill>
              </a:rPr>
              <a:t>RUN</a:t>
            </a:r>
            <a:r>
              <a:rPr lang="en-IN" dirty="0"/>
              <a:t> pip install -r requirements.txt</a:t>
            </a:r>
          </a:p>
          <a:p>
            <a:r>
              <a:rPr lang="en-IN" dirty="0">
                <a:solidFill>
                  <a:schemeClr val="accent1"/>
                </a:solidFill>
              </a:rPr>
              <a:t># Make port 80 available for links and/or publish</a:t>
            </a:r>
          </a:p>
          <a:p>
            <a:r>
              <a:rPr lang="en-IN" dirty="0">
                <a:solidFill>
                  <a:srgbClr val="FF0000"/>
                </a:solidFill>
              </a:rPr>
              <a:t>EXPOSE</a:t>
            </a:r>
            <a:r>
              <a:rPr lang="en-IN" dirty="0"/>
              <a:t> 80</a:t>
            </a:r>
          </a:p>
          <a:p>
            <a:endParaRPr lang="en-IN" dirty="0"/>
          </a:p>
          <a:p>
            <a:r>
              <a:rPr lang="en-IN" dirty="0">
                <a:solidFill>
                  <a:schemeClr val="accent1"/>
                </a:solidFill>
              </a:rPr>
              <a:t># Define our command to be run when launching the container</a:t>
            </a:r>
          </a:p>
          <a:p>
            <a:r>
              <a:rPr lang="en-IN" dirty="0">
                <a:solidFill>
                  <a:srgbClr val="FF0000"/>
                </a:solidFill>
              </a:rPr>
              <a:t>CMD</a:t>
            </a:r>
            <a:r>
              <a:rPr lang="en-IN" dirty="0"/>
              <a:t> ["</a:t>
            </a:r>
            <a:r>
              <a:rPr lang="en-IN" dirty="0" err="1"/>
              <a:t>gunicorn</a:t>
            </a:r>
            <a:r>
              <a:rPr lang="en-IN" dirty="0"/>
              <a:t>", "</a:t>
            </a:r>
            <a:r>
              <a:rPr lang="en-IN" dirty="0" err="1"/>
              <a:t>app:app</a:t>
            </a:r>
            <a:r>
              <a:rPr lang="en-IN" dirty="0"/>
              <a:t>", "-b", "0.0.0.0:80", "--log-file", "-", "--access-logfile", "-", "--workers", "4", "--keep-alive", "0"]</a:t>
            </a:r>
          </a:p>
        </p:txBody>
      </p:sp>
    </p:spTree>
    <p:extLst>
      <p:ext uri="{BB962C8B-B14F-4D97-AF65-F5344CB8AC3E}">
        <p14:creationId xmlns:p14="http://schemas.microsoft.com/office/powerpoint/2010/main" val="3932174272"/>
      </p:ext>
    </p:extLst>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CollegePresentation</Template>
  <TotalTime>11314</TotalTime>
  <Words>570</Words>
  <Application>Microsoft Office PowerPoint</Application>
  <PresentationFormat>On-screen Show (16:9)</PresentationFormat>
  <Paragraphs>123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Roboto</vt:lpstr>
      <vt:lpstr>Arial</vt:lpstr>
      <vt:lpstr>CollegePresentation</vt:lpstr>
      <vt:lpstr>zekeLabs </vt:lpstr>
      <vt:lpstr>Docker: Swarm</vt:lpstr>
      <vt:lpstr>Nodes:</vt:lpstr>
      <vt:lpstr>Swarm Architecture</vt:lpstr>
      <vt:lpstr>The Voting Application</vt:lpstr>
      <vt:lpstr>VoterApp application</vt:lpstr>
      <vt:lpstr>The application</vt:lpstr>
      <vt:lpstr>Worker Dockerfile</vt:lpstr>
      <vt:lpstr>Voter Dockerfile</vt:lpstr>
      <vt:lpstr>Result Dockerfile</vt:lpstr>
      <vt:lpstr>Docker-compose.yml</vt:lpstr>
      <vt:lpstr>Docker-stack.yml</vt:lpstr>
      <vt:lpstr>Architecture:</vt:lpstr>
      <vt:lpstr>VotingApp Architecture:</vt:lpstr>
      <vt:lpstr>Scaling:</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dc:title>
  <dc:creator>Ashish Pandey</dc:creator>
  <cp:lastModifiedBy>Ashish Pandey</cp:lastModifiedBy>
  <cp:revision>131</cp:revision>
  <dcterms:created xsi:type="dcterms:W3CDTF">2017-05-11T06:33:03Z</dcterms:created>
  <dcterms:modified xsi:type="dcterms:W3CDTF">2019-01-05T04:48:38Z</dcterms:modified>
</cp:coreProperties>
</file>