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0f3d6825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0f3d6825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0f3d6825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0f3d6825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f62f685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f62f685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c888a68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c888a68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f62f68531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f62f6853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0f3d6825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0f3d6825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0f3d6825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0f3d6825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0f3d6825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0f3d6825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0f3d6825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0f3d6825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0f3d6825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0f3d6825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0f3d6825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0f3d6825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0f3d6825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0f3d6825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0f3d6825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0f3d6825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676375" y="1592000"/>
            <a:ext cx="7949100" cy="145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59"/>
              <a:t>AI-Powered Carpool Request and Offer Extraction from WhatsApp Chats</a:t>
            </a:r>
            <a:endParaRPr sz="3459"/>
          </a:p>
        </p:txBody>
      </p:sp>
      <p:pic>
        <p:nvPicPr>
          <p:cNvPr id="67" name="Google Shape;67;p13"/>
          <p:cNvPicPr preferRelativeResize="0"/>
          <p:nvPr/>
        </p:nvPicPr>
        <p:blipFill>
          <a:blip r:embed="rId3">
            <a:alphaModFix/>
          </a:blip>
          <a:stretch>
            <a:fillRect/>
          </a:stretch>
        </p:blipFill>
        <p:spPr>
          <a:xfrm>
            <a:off x="7378700" y="4275050"/>
            <a:ext cx="721096" cy="530700"/>
          </a:xfrm>
          <a:prstGeom prst="rect">
            <a:avLst/>
          </a:prstGeom>
          <a:noFill/>
          <a:ln>
            <a:noFill/>
          </a:ln>
        </p:spPr>
      </p:pic>
      <p:sp>
        <p:nvSpPr>
          <p:cNvPr id="68" name="Google Shape;68;p13"/>
          <p:cNvSpPr txBox="1"/>
          <p:nvPr/>
        </p:nvSpPr>
        <p:spPr>
          <a:xfrm>
            <a:off x="1473625" y="3396725"/>
            <a:ext cx="6041700" cy="53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5B0F00"/>
                </a:solidFill>
                <a:highlight>
                  <a:schemeClr val="lt1"/>
                </a:highlight>
                <a:latin typeface="Open Sans"/>
                <a:ea typeface="Open Sans"/>
                <a:cs typeface="Open Sans"/>
                <a:sym typeface="Open Sans"/>
              </a:rPr>
              <a:t>MLOPS PROJECT 2024</a:t>
            </a:r>
            <a:endParaRPr b="1" sz="1800">
              <a:solidFill>
                <a:srgbClr val="5B0F00"/>
              </a:solidFill>
              <a:highlight>
                <a:schemeClr val="lt1"/>
              </a:highlight>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1700" y="645925"/>
            <a:ext cx="8520600" cy="36948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i="1" lang="en" sz="1600">
                <a:solidFill>
                  <a:srgbClr val="000000"/>
                </a:solidFill>
              </a:rPr>
              <a:t>4. Real-Time Integration</a:t>
            </a:r>
            <a:endParaRPr i="1" sz="1600">
              <a:solidFill>
                <a:srgbClr val="000000"/>
              </a:solidFil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rPr>
              <a:t>Carvan Carpool App Display:</a:t>
            </a:r>
            <a:endParaRPr sz="1600">
              <a:solidFill>
                <a:srgbClr val="000000"/>
              </a:solidFill>
            </a:endParaRPr>
          </a:p>
          <a:p>
            <a:pPr indent="-330200" lvl="1" marL="914400" rtl="0" algn="l">
              <a:spcBef>
                <a:spcPts val="0"/>
              </a:spcBef>
              <a:spcAft>
                <a:spcPts val="0"/>
              </a:spcAft>
              <a:buClr>
                <a:srgbClr val="000000"/>
              </a:buClr>
              <a:buSzPts val="1600"/>
              <a:buFont typeface="Open Sans"/>
              <a:buChar char="○"/>
            </a:pPr>
            <a:r>
              <a:rPr lang="en" sz="1600">
                <a:solidFill>
                  <a:srgbClr val="000000"/>
                </a:solidFill>
              </a:rPr>
              <a:t>Designed for real-time use.</a:t>
            </a:r>
            <a:endParaRPr sz="1600">
              <a:solidFill>
                <a:srgbClr val="000000"/>
              </a:solidFill>
            </a:endParaRPr>
          </a:p>
          <a:p>
            <a:pPr indent="-330200" lvl="1" marL="914400" rtl="0" algn="l">
              <a:spcBef>
                <a:spcPts val="0"/>
              </a:spcBef>
              <a:spcAft>
                <a:spcPts val="0"/>
              </a:spcAft>
              <a:buClr>
                <a:srgbClr val="000000"/>
              </a:buClr>
              <a:buSzPts val="1600"/>
              <a:buFont typeface="Open Sans"/>
              <a:buChar char="○"/>
            </a:pPr>
            <a:r>
              <a:rPr lang="en" sz="1600">
                <a:solidFill>
                  <a:srgbClr val="000000"/>
                </a:solidFill>
              </a:rPr>
              <a:t>Displays relevant carpool information extracted from WhatsApp group messages.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9" name="Google Shape;129;p23"/>
          <p:cNvPicPr preferRelativeResize="0"/>
          <p:nvPr/>
        </p:nvPicPr>
        <p:blipFill>
          <a:blip r:embed="rId3">
            <a:alphaModFix/>
          </a:blip>
          <a:stretch>
            <a:fillRect/>
          </a:stretch>
        </p:blipFill>
        <p:spPr>
          <a:xfrm>
            <a:off x="726925" y="1417225"/>
            <a:ext cx="7520525" cy="3227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a:t>
            </a:r>
            <a:endParaRPr/>
          </a:p>
        </p:txBody>
      </p:sp>
      <p:sp>
        <p:nvSpPr>
          <p:cNvPr id="135" name="Google Shape;135;p24"/>
          <p:cNvSpPr txBox="1"/>
          <p:nvPr>
            <p:ph idx="1" type="body"/>
          </p:nvPr>
        </p:nvSpPr>
        <p:spPr>
          <a:xfrm>
            <a:off x="311700" y="1266325"/>
            <a:ext cx="6876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6" name="Google Shape;136;p24"/>
          <p:cNvPicPr preferRelativeResize="0"/>
          <p:nvPr/>
        </p:nvPicPr>
        <p:blipFill>
          <a:blip r:embed="rId3">
            <a:alphaModFix/>
          </a:blip>
          <a:stretch>
            <a:fillRect/>
          </a:stretch>
        </p:blipFill>
        <p:spPr>
          <a:xfrm>
            <a:off x="1196439" y="1091650"/>
            <a:ext cx="6449372" cy="3477375"/>
          </a:xfrm>
          <a:prstGeom prst="rect">
            <a:avLst/>
          </a:prstGeom>
          <a:noFill/>
          <a:ln>
            <a:noFill/>
          </a:ln>
        </p:spPr>
      </p:pic>
      <p:sp>
        <p:nvSpPr>
          <p:cNvPr id="137" name="Google Shape;137;p24"/>
          <p:cNvSpPr txBox="1"/>
          <p:nvPr/>
        </p:nvSpPr>
        <p:spPr>
          <a:xfrm>
            <a:off x="1196425" y="4569025"/>
            <a:ext cx="6449400" cy="2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Route: Ayesha Manzil to Fast</a:t>
            </a:r>
            <a:endParaRPr sz="1800">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p:txBody>
      </p:sp>
      <p:pic>
        <p:nvPicPr>
          <p:cNvPr id="143" name="Google Shape;143;p25"/>
          <p:cNvPicPr preferRelativeResize="0"/>
          <p:nvPr/>
        </p:nvPicPr>
        <p:blipFill>
          <a:blip r:embed="rId3">
            <a:alphaModFix/>
          </a:blip>
          <a:stretch>
            <a:fillRect/>
          </a:stretch>
        </p:blipFill>
        <p:spPr>
          <a:xfrm>
            <a:off x="195900" y="1565800"/>
            <a:ext cx="8839199" cy="27046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THANKS FOR LISTENING</a:t>
            </a:r>
            <a:endParaRPr/>
          </a:p>
        </p:txBody>
      </p:sp>
      <p:sp>
        <p:nvSpPr>
          <p:cNvPr id="149" name="Google Shape;149;p26"/>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sp>
        <p:nvSpPr>
          <p:cNvPr id="74" name="Google Shape;74;p14"/>
          <p:cNvSpPr txBox="1"/>
          <p:nvPr>
            <p:ph idx="1" type="body"/>
          </p:nvPr>
        </p:nvSpPr>
        <p:spPr>
          <a:xfrm>
            <a:off x="311700" y="12526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5" name="Google Shape;75;p14"/>
          <p:cNvPicPr preferRelativeResize="0"/>
          <p:nvPr/>
        </p:nvPicPr>
        <p:blipFill>
          <a:blip r:embed="rId3">
            <a:alphaModFix/>
          </a:blip>
          <a:stretch>
            <a:fillRect/>
          </a:stretch>
        </p:blipFill>
        <p:spPr>
          <a:xfrm>
            <a:off x="452856" y="1632200"/>
            <a:ext cx="1392450" cy="2134525"/>
          </a:xfrm>
          <a:prstGeom prst="rect">
            <a:avLst/>
          </a:prstGeom>
          <a:noFill/>
          <a:ln>
            <a:noFill/>
          </a:ln>
        </p:spPr>
      </p:pic>
      <p:sp>
        <p:nvSpPr>
          <p:cNvPr id="76" name="Google Shape;76;p14"/>
          <p:cNvSpPr txBox="1"/>
          <p:nvPr/>
        </p:nvSpPr>
        <p:spPr>
          <a:xfrm>
            <a:off x="497975" y="3945025"/>
            <a:ext cx="12483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Anas</a:t>
            </a:r>
            <a:endParaRPr sz="1800">
              <a:solidFill>
                <a:schemeClr val="dk2"/>
              </a:solidFill>
              <a:latin typeface="Open Sans"/>
              <a:ea typeface="Open Sans"/>
              <a:cs typeface="Open Sans"/>
              <a:sym typeface="Open Sans"/>
            </a:endParaRPr>
          </a:p>
        </p:txBody>
      </p:sp>
      <p:pic>
        <p:nvPicPr>
          <p:cNvPr id="77" name="Google Shape;77;p14"/>
          <p:cNvPicPr preferRelativeResize="0"/>
          <p:nvPr/>
        </p:nvPicPr>
        <p:blipFill rotWithShape="1">
          <a:blip r:embed="rId4">
            <a:alphaModFix/>
          </a:blip>
          <a:srcRect b="0" l="-18300" r="18299" t="0"/>
          <a:stretch/>
        </p:blipFill>
        <p:spPr>
          <a:xfrm>
            <a:off x="2171325" y="1632200"/>
            <a:ext cx="1248299" cy="2134526"/>
          </a:xfrm>
          <a:prstGeom prst="rect">
            <a:avLst/>
          </a:prstGeom>
          <a:noFill/>
          <a:ln>
            <a:noFill/>
          </a:ln>
        </p:spPr>
      </p:pic>
      <p:sp>
        <p:nvSpPr>
          <p:cNvPr id="78" name="Google Shape;78;p14"/>
          <p:cNvSpPr txBox="1"/>
          <p:nvPr/>
        </p:nvSpPr>
        <p:spPr>
          <a:xfrm>
            <a:off x="2323725" y="3945025"/>
            <a:ext cx="12483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Maqbool</a:t>
            </a:r>
            <a:endParaRPr sz="1800">
              <a:solidFill>
                <a:schemeClr val="dk2"/>
              </a:solidFill>
              <a:latin typeface="Open Sans"/>
              <a:ea typeface="Open Sans"/>
              <a:cs typeface="Open Sans"/>
              <a:sym typeface="Open Sans"/>
            </a:endParaRPr>
          </a:p>
        </p:txBody>
      </p:sp>
      <p:pic>
        <p:nvPicPr>
          <p:cNvPr id="79" name="Google Shape;79;p14"/>
          <p:cNvPicPr preferRelativeResize="0"/>
          <p:nvPr/>
        </p:nvPicPr>
        <p:blipFill rotWithShape="1">
          <a:blip r:embed="rId5">
            <a:alphaModFix/>
          </a:blip>
          <a:srcRect b="29012" l="0" r="14192" t="0"/>
          <a:stretch/>
        </p:blipFill>
        <p:spPr>
          <a:xfrm>
            <a:off x="4277875" y="1593275"/>
            <a:ext cx="3565752" cy="2212374"/>
          </a:xfrm>
          <a:prstGeom prst="rect">
            <a:avLst/>
          </a:prstGeom>
          <a:noFill/>
          <a:ln>
            <a:noFill/>
          </a:ln>
        </p:spPr>
      </p:pic>
      <p:sp>
        <p:nvSpPr>
          <p:cNvPr id="80" name="Google Shape;80;p14"/>
          <p:cNvSpPr txBox="1"/>
          <p:nvPr/>
        </p:nvSpPr>
        <p:spPr>
          <a:xfrm>
            <a:off x="4406975" y="4021225"/>
            <a:ext cx="33603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Open Sans"/>
                <a:ea typeface="Open Sans"/>
                <a:cs typeface="Open Sans"/>
                <a:sym typeface="Open Sans"/>
              </a:rPr>
              <a:t>Mannahil    Alishba    Arham</a:t>
            </a:r>
            <a:endParaRPr sz="18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86" name="Google Shape;86;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solidFill>
                  <a:srgbClr val="000000"/>
                </a:solidFill>
              </a:rPr>
              <a:t>Many individuals use WhatsApp groups to share ride offers and requests for carpooling. As the owner of a carpooling app, you want to leverage AI to automatically extract relevant ride requests and offers from these WhatsApp group chats. The AI system will then convert these extracted messages into actionable requests and offers within your carpooling app.</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92" name="Google Shape;92;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DATA PREPARATION</a:t>
            </a:r>
            <a:endParaRPr b="1">
              <a:solidFill>
                <a:srgbClr val="000000"/>
              </a:solidFill>
            </a:endParaRPr>
          </a:p>
          <a:p>
            <a:pPr indent="-330200" lvl="0" marL="457200" rtl="0" algn="l">
              <a:spcBef>
                <a:spcPts val="1200"/>
              </a:spcBef>
              <a:spcAft>
                <a:spcPts val="0"/>
              </a:spcAft>
              <a:buClr>
                <a:srgbClr val="000000"/>
              </a:buClr>
              <a:buSzPts val="1600"/>
              <a:buAutoNum type="arabicPeriod"/>
            </a:pPr>
            <a:r>
              <a:rPr i="1" lang="en" sz="1600">
                <a:solidFill>
                  <a:srgbClr val="000000"/>
                </a:solidFill>
              </a:rPr>
              <a:t>Data Collection</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Source: WhatsApp FAST-NU carpool group chat</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Exported Data: Text file containing chat messages</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AutoNum type="arabicPeriod"/>
            </a:pPr>
            <a:r>
              <a:rPr i="1" lang="en" sz="1600">
                <a:solidFill>
                  <a:srgbClr val="000000"/>
                </a:solidFill>
              </a:rPr>
              <a:t>Data Transformation</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Conversion: Converted text file to CSV format</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Preprocessing:</a:t>
            </a:r>
            <a:endParaRPr sz="1600">
              <a:solidFill>
                <a:srgbClr val="000000"/>
              </a:solidFill>
            </a:endParaRPr>
          </a:p>
          <a:p>
            <a:pPr indent="-330200" lvl="0" marL="1371600" rtl="0" algn="l">
              <a:spcBef>
                <a:spcPts val="0"/>
              </a:spcBef>
              <a:spcAft>
                <a:spcPts val="0"/>
              </a:spcAft>
              <a:buClr>
                <a:srgbClr val="000000"/>
              </a:buClr>
              <a:buSzPts val="1600"/>
              <a:buChar char="●"/>
            </a:pPr>
            <a:r>
              <a:rPr lang="en" sz="1600">
                <a:solidFill>
                  <a:srgbClr val="000000"/>
                </a:solidFill>
              </a:rPr>
              <a:t>Removed irrelevant rows</a:t>
            </a:r>
            <a:endParaRPr sz="1600">
              <a:solidFill>
                <a:srgbClr val="000000"/>
              </a:solidFill>
            </a:endParaRPr>
          </a:p>
          <a:p>
            <a:pPr indent="-330200" lvl="0" marL="1371600" rtl="0" algn="l">
              <a:spcBef>
                <a:spcPts val="0"/>
              </a:spcBef>
              <a:spcAft>
                <a:spcPts val="0"/>
              </a:spcAft>
              <a:buClr>
                <a:srgbClr val="000000"/>
              </a:buClr>
              <a:buSzPts val="1600"/>
              <a:buChar char="●"/>
            </a:pPr>
            <a:r>
              <a:rPr lang="en" sz="1600">
                <a:solidFill>
                  <a:srgbClr val="000000"/>
                </a:solidFill>
              </a:rPr>
              <a:t>Anonymized authors by removing their names</a:t>
            </a:r>
            <a:endParaRPr sz="16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311700" y="167475"/>
            <a:ext cx="8520600" cy="44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solidFill>
                  <a:srgbClr val="000000"/>
                </a:solidFill>
              </a:rPr>
              <a:t>3. Feature Engineering</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Output Column Creation:</a:t>
            </a:r>
            <a:endParaRPr sz="1600">
              <a:solidFill>
                <a:srgbClr val="000000"/>
              </a:solidFill>
            </a:endParaRPr>
          </a:p>
          <a:p>
            <a:pPr indent="-330200" lvl="1" marL="1371600" rtl="0" algn="l">
              <a:spcBef>
                <a:spcPts val="0"/>
              </a:spcBef>
              <a:spcAft>
                <a:spcPts val="0"/>
              </a:spcAft>
              <a:buClr>
                <a:srgbClr val="000000"/>
              </a:buClr>
              <a:buSzPts val="1600"/>
              <a:buChar char="○"/>
            </a:pPr>
            <a:r>
              <a:rPr lang="en" sz="1600">
                <a:solidFill>
                  <a:srgbClr val="000000"/>
                </a:solidFill>
              </a:rPr>
              <a:t>Manually created type, source &amp; destination columns</a:t>
            </a:r>
            <a:endParaRPr sz="1600">
              <a:solidFill>
                <a:srgbClr val="000000"/>
              </a:solidFill>
            </a:endParaRPr>
          </a:p>
          <a:p>
            <a:pPr indent="-330200" lvl="1" marL="1371600" rtl="0" algn="l">
              <a:spcBef>
                <a:spcPts val="0"/>
              </a:spcBef>
              <a:spcAft>
                <a:spcPts val="0"/>
              </a:spcAft>
              <a:buClr>
                <a:srgbClr val="000000"/>
              </a:buClr>
              <a:buSzPts val="1600"/>
              <a:buChar char="○"/>
            </a:pPr>
            <a:r>
              <a:rPr lang="en" sz="1600">
                <a:solidFill>
                  <a:srgbClr val="000000"/>
                </a:solidFill>
              </a:rPr>
              <a:t>Extracted relevant information from raw messages:</a:t>
            </a:r>
            <a:endParaRPr sz="1600">
              <a:solidFill>
                <a:srgbClr val="000000"/>
              </a:solidFill>
            </a:endParaRPr>
          </a:p>
          <a:p>
            <a:pPr indent="-330200" lvl="2" marL="1828800" rtl="0" algn="l">
              <a:spcBef>
                <a:spcPts val="0"/>
              </a:spcBef>
              <a:spcAft>
                <a:spcPts val="0"/>
              </a:spcAft>
              <a:buClr>
                <a:srgbClr val="000000"/>
              </a:buClr>
              <a:buSzPts val="1600"/>
              <a:buChar char="■"/>
            </a:pPr>
            <a:r>
              <a:rPr lang="en" sz="1600">
                <a:solidFill>
                  <a:srgbClr val="000000"/>
                </a:solidFill>
              </a:rPr>
              <a:t>Type: Carpool request or offer</a:t>
            </a:r>
            <a:endParaRPr sz="1600">
              <a:solidFill>
                <a:srgbClr val="000000"/>
              </a:solidFill>
            </a:endParaRPr>
          </a:p>
          <a:p>
            <a:pPr indent="-330200" lvl="2" marL="1828800" rtl="0" algn="l">
              <a:spcBef>
                <a:spcPts val="0"/>
              </a:spcBef>
              <a:spcAft>
                <a:spcPts val="0"/>
              </a:spcAft>
              <a:buClr>
                <a:srgbClr val="000000"/>
              </a:buClr>
              <a:buSzPts val="1600"/>
              <a:buChar char="■"/>
            </a:pPr>
            <a:r>
              <a:rPr lang="en" sz="1600">
                <a:solidFill>
                  <a:srgbClr val="000000"/>
                </a:solidFill>
              </a:rPr>
              <a:t>Source: Origin location</a:t>
            </a:r>
            <a:endParaRPr sz="1600">
              <a:solidFill>
                <a:srgbClr val="000000"/>
              </a:solidFill>
            </a:endParaRPr>
          </a:p>
          <a:p>
            <a:pPr indent="-330200" lvl="2" marL="1828800" rtl="0" algn="l">
              <a:spcBef>
                <a:spcPts val="0"/>
              </a:spcBef>
              <a:spcAft>
                <a:spcPts val="0"/>
              </a:spcAft>
              <a:buClr>
                <a:srgbClr val="000000"/>
              </a:buClr>
              <a:buSzPts val="1600"/>
              <a:buChar char="■"/>
            </a:pPr>
            <a:r>
              <a:rPr lang="en" sz="1600">
                <a:solidFill>
                  <a:srgbClr val="000000"/>
                </a:solidFill>
              </a:rPr>
              <a:t>Destination: Final destination</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i="1" lang="en" sz="1600">
                <a:solidFill>
                  <a:srgbClr val="000000"/>
                </a:solidFill>
              </a:rPr>
              <a:t>4. Prompt Creation &amp; Data Formatting for LLAMA-2</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Added a new column for prompts associated with each raw message.</a:t>
            </a:r>
            <a:endParaRPr sz="1600">
              <a:solidFill>
                <a:srgbClr val="000000"/>
              </a:solidFill>
            </a:endParaRPr>
          </a:p>
          <a:p>
            <a:pPr indent="457200" lvl="0" marL="457200" rtl="0" algn="l">
              <a:spcBef>
                <a:spcPts val="1200"/>
              </a:spcBef>
              <a:spcAft>
                <a:spcPts val="0"/>
              </a:spcAft>
              <a:buNone/>
            </a:pPr>
            <a:r>
              <a:rPr lang="en" sz="1600">
                <a:solidFill>
                  <a:srgbClr val="000000"/>
                </a:solidFill>
              </a:rPr>
              <a:t>Human: Extract information from the following ride message: {input}</a:t>
            </a:r>
            <a:endParaRPr sz="1600">
              <a:solidFill>
                <a:srgbClr val="000000"/>
              </a:solidFill>
            </a:endParaRPr>
          </a:p>
          <a:p>
            <a:pPr indent="457200" lvl="0" marL="457200" rtl="0" algn="l">
              <a:spcBef>
                <a:spcPts val="0"/>
              </a:spcBef>
              <a:spcAft>
                <a:spcPts val="0"/>
              </a:spcAft>
              <a:buNone/>
            </a:pPr>
            <a:r>
              <a:rPr lang="en" sz="1600">
                <a:solidFill>
                  <a:srgbClr val="000000"/>
                </a:solidFill>
              </a:rPr>
              <a:t>Assistant: {response}</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Converted the dataset into the format compatible with LLAMA-2.</a:t>
            </a:r>
            <a:endParaRPr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311700" y="123975"/>
            <a:ext cx="8520600" cy="444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000000"/>
                </a:solidFill>
              </a:rPr>
              <a:t>LLAMA-2 MODEL TRAINING WORKFLOW</a:t>
            </a:r>
            <a:endParaRPr b="1">
              <a:solidFill>
                <a:srgbClr val="000000"/>
              </a:solidFill>
            </a:endParaRPr>
          </a:p>
          <a:p>
            <a:pPr indent="0" lvl="0" marL="0" rtl="0" algn="l">
              <a:spcBef>
                <a:spcPts val="0"/>
              </a:spcBef>
              <a:spcAft>
                <a:spcPts val="0"/>
              </a:spcAft>
              <a:buNone/>
            </a:pPr>
            <a:r>
              <a:t/>
            </a:r>
            <a:endParaRPr b="1">
              <a:solidFill>
                <a:srgbClr val="000000"/>
              </a:solidFill>
            </a:endParaRPr>
          </a:p>
          <a:p>
            <a:pPr indent="-330200" lvl="0" marL="457200" rtl="0" algn="l">
              <a:spcBef>
                <a:spcPts val="1200"/>
              </a:spcBef>
              <a:spcAft>
                <a:spcPts val="0"/>
              </a:spcAft>
              <a:buClr>
                <a:srgbClr val="000000"/>
              </a:buClr>
              <a:buSzPts val="1600"/>
              <a:buAutoNum type="arabicPeriod"/>
            </a:pPr>
            <a:r>
              <a:rPr i="1" lang="en" sz="1600">
                <a:solidFill>
                  <a:srgbClr val="000000"/>
                </a:solidFill>
              </a:rPr>
              <a:t>LLAMA-2 Model Setup</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Base Model Selection:</a:t>
            </a:r>
            <a:endParaRPr sz="1600">
              <a:solidFill>
                <a:srgbClr val="000000"/>
              </a:solidFill>
            </a:endParaRPr>
          </a:p>
          <a:p>
            <a:pPr indent="-330200" lvl="1" marL="1371600" rtl="0" algn="l">
              <a:spcBef>
                <a:spcPts val="0"/>
              </a:spcBef>
              <a:spcAft>
                <a:spcPts val="0"/>
              </a:spcAft>
              <a:buClr>
                <a:srgbClr val="000000"/>
              </a:buClr>
              <a:buSzPts val="1600"/>
              <a:buChar char="○"/>
            </a:pPr>
            <a:r>
              <a:rPr lang="en" sz="1600">
                <a:solidFill>
                  <a:srgbClr val="000000"/>
                </a:solidFill>
              </a:rPr>
              <a:t>Used the LLAMA-2 </a:t>
            </a:r>
            <a:r>
              <a:rPr lang="en" sz="1600">
                <a:solidFill>
                  <a:srgbClr val="000000"/>
                </a:solidFill>
              </a:rPr>
              <a:t>7b-chat language </a:t>
            </a:r>
            <a:r>
              <a:rPr lang="en" sz="1600">
                <a:solidFill>
                  <a:srgbClr val="000000"/>
                </a:solidFill>
              </a:rPr>
              <a:t>model.</a:t>
            </a:r>
            <a:endParaRPr sz="1600">
              <a:solidFill>
                <a:srgbClr val="000000"/>
              </a:solidFill>
            </a:endParaRPr>
          </a:p>
          <a:p>
            <a:pPr indent="-330200" lvl="1" marL="1371600" rtl="0" algn="l">
              <a:spcBef>
                <a:spcPts val="0"/>
              </a:spcBef>
              <a:spcAft>
                <a:spcPts val="0"/>
              </a:spcAft>
              <a:buClr>
                <a:srgbClr val="000000"/>
              </a:buClr>
              <a:buSzPts val="1600"/>
              <a:buChar char="○"/>
            </a:pPr>
            <a:r>
              <a:rPr lang="en" sz="1600">
                <a:solidFill>
                  <a:srgbClr val="000000"/>
                </a:solidFill>
              </a:rPr>
              <a:t>Leveraged its pre-trained weights for language understanding.</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Quantization with QLoRa:</a:t>
            </a:r>
            <a:endParaRPr sz="1600">
              <a:solidFill>
                <a:srgbClr val="000000"/>
              </a:solidFill>
            </a:endParaRPr>
          </a:p>
          <a:p>
            <a:pPr indent="-330200" lvl="1" marL="1371600" rtl="0" algn="l">
              <a:spcBef>
                <a:spcPts val="0"/>
              </a:spcBef>
              <a:spcAft>
                <a:spcPts val="0"/>
              </a:spcAft>
              <a:buClr>
                <a:srgbClr val="000000"/>
              </a:buClr>
              <a:buSzPts val="1600"/>
              <a:buChar char="○"/>
            </a:pPr>
            <a:r>
              <a:rPr lang="en" sz="1600">
                <a:solidFill>
                  <a:srgbClr val="000000"/>
                </a:solidFill>
              </a:rPr>
              <a:t>Applied quantization to reduce model size and improve efficiency.</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AutoNum type="arabicPeriod"/>
            </a:pPr>
            <a:r>
              <a:rPr i="1" lang="en" sz="1600">
                <a:solidFill>
                  <a:srgbClr val="000000"/>
                </a:solidFill>
              </a:rPr>
              <a:t>Model Training and Saving</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Tokenizer Loading:</a:t>
            </a:r>
            <a:endParaRPr sz="1600">
              <a:solidFill>
                <a:srgbClr val="000000"/>
              </a:solidFill>
            </a:endParaRPr>
          </a:p>
          <a:p>
            <a:pPr indent="-330200" lvl="1" marL="1371600" rtl="0" algn="l">
              <a:spcBef>
                <a:spcPts val="0"/>
              </a:spcBef>
              <a:spcAft>
                <a:spcPts val="0"/>
              </a:spcAft>
              <a:buClr>
                <a:srgbClr val="000000"/>
              </a:buClr>
              <a:buSzPts val="1600"/>
              <a:buChar char="○"/>
            </a:pPr>
            <a:r>
              <a:rPr lang="en" sz="1600">
                <a:solidFill>
                  <a:srgbClr val="000000"/>
                </a:solidFill>
              </a:rPr>
              <a:t>Loaded the tokenizer associated with the base model.</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Training Process:</a:t>
            </a:r>
            <a:endParaRPr sz="1600">
              <a:solidFill>
                <a:srgbClr val="000000"/>
              </a:solidFill>
            </a:endParaRPr>
          </a:p>
          <a:p>
            <a:pPr indent="-330200" lvl="1" marL="1371600" rtl="0" algn="l">
              <a:spcBef>
                <a:spcPts val="0"/>
              </a:spcBef>
              <a:spcAft>
                <a:spcPts val="0"/>
              </a:spcAft>
              <a:buClr>
                <a:srgbClr val="000000"/>
              </a:buClr>
              <a:buSzPts val="1600"/>
              <a:buChar char="○"/>
            </a:pPr>
            <a:r>
              <a:rPr lang="en" sz="1600">
                <a:solidFill>
                  <a:srgbClr val="000000"/>
                </a:solidFill>
              </a:rPr>
              <a:t>Trained the fine-tuned LLAMA-2 model on the prepared dataset.</a:t>
            </a:r>
            <a:endParaRPr sz="1600">
              <a:solidFill>
                <a:srgbClr val="000000"/>
              </a:solidFill>
            </a:endParaRPr>
          </a:p>
          <a:p>
            <a:pPr indent="-330200" lvl="1" marL="1371600" rtl="0" algn="l">
              <a:spcBef>
                <a:spcPts val="0"/>
              </a:spcBef>
              <a:spcAft>
                <a:spcPts val="0"/>
              </a:spcAft>
              <a:buClr>
                <a:srgbClr val="000000"/>
              </a:buClr>
              <a:buSzPts val="1600"/>
              <a:buChar char="○"/>
            </a:pPr>
            <a:r>
              <a:rPr lang="en" sz="1600">
                <a:solidFill>
                  <a:srgbClr val="000000"/>
                </a:solidFill>
              </a:rPr>
              <a:t>Adapted the model to the prompt engineering task.</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Model Persistence:</a:t>
            </a:r>
            <a:endParaRPr sz="1600">
              <a:solidFill>
                <a:srgbClr val="000000"/>
              </a:solidFill>
            </a:endParaRPr>
          </a:p>
          <a:p>
            <a:pPr indent="-330200" lvl="1" marL="1371600" rtl="0" algn="l">
              <a:spcBef>
                <a:spcPts val="0"/>
              </a:spcBef>
              <a:spcAft>
                <a:spcPts val="0"/>
              </a:spcAft>
              <a:buClr>
                <a:srgbClr val="000000"/>
              </a:buClr>
              <a:buSzPts val="1600"/>
              <a:buChar char="○"/>
            </a:pPr>
            <a:r>
              <a:rPr lang="en" sz="1600">
                <a:solidFill>
                  <a:srgbClr val="000000"/>
                </a:solidFill>
              </a:rPr>
              <a:t>Saved the trained model for future use.</a:t>
            </a:r>
            <a:endParaRPr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1700" y="210950"/>
            <a:ext cx="8520600" cy="47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MODEL DEPLOYMENT ON HUGGING FACE</a:t>
            </a:r>
            <a:endParaRPr b="1">
              <a:solidFill>
                <a:srgbClr val="000000"/>
              </a:solidFill>
            </a:endParaRPr>
          </a:p>
          <a:p>
            <a:pPr indent="0" lvl="0" marL="0" rtl="0" algn="l">
              <a:spcBef>
                <a:spcPts val="0"/>
              </a:spcBef>
              <a:spcAft>
                <a:spcPts val="0"/>
              </a:spcAft>
              <a:buNone/>
            </a:pPr>
            <a:r>
              <a:t/>
            </a:r>
            <a:endParaRPr>
              <a:solidFill>
                <a:srgbClr val="000000"/>
              </a:solidFill>
            </a:endParaRPr>
          </a:p>
          <a:p>
            <a:pPr indent="-330200" lvl="0" marL="457200" rtl="0" algn="l">
              <a:spcBef>
                <a:spcPts val="0"/>
              </a:spcBef>
              <a:spcAft>
                <a:spcPts val="0"/>
              </a:spcAft>
              <a:buClr>
                <a:srgbClr val="000000"/>
              </a:buClr>
              <a:buSzPts val="1600"/>
              <a:buAutoNum type="arabicPeriod"/>
            </a:pPr>
            <a:r>
              <a:rPr i="1" lang="en" sz="1600">
                <a:solidFill>
                  <a:srgbClr val="000000"/>
                </a:solidFill>
              </a:rPr>
              <a:t>Reload Base Model</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 </a:t>
            </a:r>
            <a:r>
              <a:rPr lang="en" sz="1600">
                <a:solidFill>
                  <a:srgbClr val="000000"/>
                </a:solidFill>
              </a:rPr>
              <a:t> Load the Llama-2-7b-chat language model.</a:t>
            </a:r>
            <a:endParaRPr sz="1600">
              <a:solidFill>
                <a:srgbClr val="000000"/>
              </a:solidFill>
            </a:endParaRPr>
          </a:p>
          <a:p>
            <a:pPr indent="-330200" lvl="0" marL="457200" rtl="0" algn="l">
              <a:spcBef>
                <a:spcPts val="0"/>
              </a:spcBef>
              <a:spcAft>
                <a:spcPts val="0"/>
              </a:spcAft>
              <a:buClr>
                <a:srgbClr val="000000"/>
              </a:buClr>
              <a:buSzPts val="1600"/>
              <a:buAutoNum type="arabicPeriod"/>
            </a:pPr>
            <a:r>
              <a:rPr i="1" lang="en" sz="1600">
                <a:solidFill>
                  <a:srgbClr val="000000"/>
                </a:solidFill>
              </a:rPr>
              <a:t>Load Model for Fine-Tunin</a:t>
            </a:r>
            <a:r>
              <a:rPr i="1" lang="en" sz="1600">
                <a:solidFill>
                  <a:srgbClr val="000000"/>
                </a:solidFill>
              </a:rPr>
              <a:t>g</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  Load the fine-tuned using weights from the base model.</a:t>
            </a:r>
            <a:endParaRPr sz="1600">
              <a:solidFill>
                <a:srgbClr val="000000"/>
              </a:solidFill>
            </a:endParaRPr>
          </a:p>
          <a:p>
            <a:pPr indent="-330200" lvl="0" marL="457200" rtl="0" algn="l">
              <a:spcBef>
                <a:spcPts val="0"/>
              </a:spcBef>
              <a:spcAft>
                <a:spcPts val="0"/>
              </a:spcAft>
              <a:buClr>
                <a:srgbClr val="000000"/>
              </a:buClr>
              <a:buSzPts val="1600"/>
              <a:buAutoNum type="arabicPeriod"/>
            </a:pPr>
            <a:r>
              <a:rPr i="1" lang="en" sz="1600">
                <a:solidFill>
                  <a:srgbClr val="000000"/>
                </a:solidFill>
              </a:rPr>
              <a:t>Merge and Unload Weights</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Merge the weights of the fine-tuned model with the weights of the base model.</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Unload the base model to save memory.</a:t>
            </a:r>
            <a:endParaRPr sz="1600">
              <a:solidFill>
                <a:srgbClr val="000000"/>
              </a:solidFill>
            </a:endParaRPr>
          </a:p>
          <a:p>
            <a:pPr indent="-330200" lvl="0" marL="457200" rtl="0" algn="l">
              <a:spcBef>
                <a:spcPts val="0"/>
              </a:spcBef>
              <a:spcAft>
                <a:spcPts val="0"/>
              </a:spcAft>
              <a:buClr>
                <a:srgbClr val="000000"/>
              </a:buClr>
              <a:buSzPts val="1600"/>
              <a:buAutoNum type="arabicPeriod"/>
            </a:pPr>
            <a:r>
              <a:rPr i="1" lang="en" sz="1600">
                <a:solidFill>
                  <a:srgbClr val="000000"/>
                </a:solidFill>
              </a:rPr>
              <a:t>Reload Tokenizer</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  </a:t>
            </a:r>
            <a:r>
              <a:rPr lang="en" sz="1600">
                <a:solidFill>
                  <a:srgbClr val="000000"/>
                </a:solidFill>
              </a:rPr>
              <a:t>Load the tokenizer for the Llama-2-7b-chat model.</a:t>
            </a:r>
            <a:endParaRPr sz="1600">
              <a:solidFill>
                <a:srgbClr val="000000"/>
              </a:solidFill>
            </a:endParaRPr>
          </a:p>
          <a:p>
            <a:pPr indent="-330200" lvl="0" marL="457200" rtl="0" algn="l">
              <a:spcBef>
                <a:spcPts val="0"/>
              </a:spcBef>
              <a:spcAft>
                <a:spcPts val="0"/>
              </a:spcAft>
              <a:buClr>
                <a:srgbClr val="000000"/>
              </a:buClr>
              <a:buSzPts val="1600"/>
              <a:buAutoNum type="arabicPeriod"/>
            </a:pPr>
            <a:r>
              <a:rPr i="1" lang="en" sz="1600">
                <a:solidFill>
                  <a:srgbClr val="000000"/>
                </a:solidFill>
              </a:rPr>
              <a:t>Model Push</a:t>
            </a:r>
            <a:endParaRPr i="1"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Logged into hugging face using CLI.</a:t>
            </a:r>
            <a:endParaRPr sz="1600">
              <a:solidFill>
                <a:srgbClr val="000000"/>
              </a:solidFill>
            </a:endParaRPr>
          </a:p>
          <a:p>
            <a:pPr indent="-330200" lvl="0" marL="914400" rtl="0" algn="l">
              <a:spcBef>
                <a:spcPts val="0"/>
              </a:spcBef>
              <a:spcAft>
                <a:spcPts val="0"/>
              </a:spcAft>
              <a:buClr>
                <a:srgbClr val="000000"/>
              </a:buClr>
              <a:buSzPts val="1600"/>
              <a:buChar char="●"/>
            </a:pPr>
            <a:r>
              <a:rPr lang="en" sz="1600">
                <a:solidFill>
                  <a:srgbClr val="000000"/>
                </a:solidFill>
              </a:rPr>
              <a:t>Pushed the fine-tuned model to hugging face hub.</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58725"/>
            <a:ext cx="8520600" cy="48498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 sz="7200">
                <a:solidFill>
                  <a:srgbClr val="000000"/>
                </a:solidFill>
              </a:rPr>
              <a:t>LLAMA-2 Model Testing Workflow</a:t>
            </a:r>
            <a:endParaRPr b="1" sz="7200">
              <a:solidFill>
                <a:srgbClr val="000000"/>
              </a:solidFill>
            </a:endParaRPr>
          </a:p>
          <a:p>
            <a:pPr indent="0" lvl="0" marL="0" rtl="0" algn="l">
              <a:spcBef>
                <a:spcPts val="0"/>
              </a:spcBef>
              <a:spcAft>
                <a:spcPts val="0"/>
              </a:spcAft>
              <a:buNone/>
            </a:pPr>
            <a:r>
              <a:t/>
            </a:r>
            <a:endParaRPr b="1" sz="7200">
              <a:solidFill>
                <a:srgbClr val="000000"/>
              </a:solidFill>
            </a:endParaRPr>
          </a:p>
          <a:p>
            <a:pPr indent="-330200" lvl="0" marL="457200" rtl="0" algn="l">
              <a:spcBef>
                <a:spcPts val="1200"/>
              </a:spcBef>
              <a:spcAft>
                <a:spcPts val="0"/>
              </a:spcAft>
              <a:buClr>
                <a:srgbClr val="000000"/>
              </a:buClr>
              <a:buSzPct val="100000"/>
              <a:buAutoNum type="arabicPeriod"/>
            </a:pPr>
            <a:r>
              <a:rPr i="1" lang="en" sz="6400">
                <a:solidFill>
                  <a:srgbClr val="000000"/>
                </a:solidFill>
              </a:rPr>
              <a:t>Text Generation Pipeline</a:t>
            </a:r>
            <a:endParaRPr i="1" sz="6400">
              <a:solidFill>
                <a:srgbClr val="000000"/>
              </a:solidFill>
            </a:endParaRPr>
          </a:p>
          <a:p>
            <a:pPr indent="-330200" lvl="0" marL="914400" rtl="0" algn="l">
              <a:spcBef>
                <a:spcPts val="0"/>
              </a:spcBef>
              <a:spcAft>
                <a:spcPts val="0"/>
              </a:spcAft>
              <a:buClr>
                <a:srgbClr val="000000"/>
              </a:buClr>
              <a:buSzPct val="100000"/>
              <a:buChar char="●"/>
            </a:pPr>
            <a:r>
              <a:rPr lang="en" sz="6400">
                <a:solidFill>
                  <a:srgbClr val="000000"/>
                </a:solidFill>
              </a:rPr>
              <a:t>Model Selection:</a:t>
            </a:r>
            <a:endParaRPr sz="6400">
              <a:solidFill>
                <a:srgbClr val="000000"/>
              </a:solidFill>
            </a:endParaRPr>
          </a:p>
          <a:p>
            <a:pPr indent="-330200" lvl="1" marL="1371600" rtl="0" algn="l">
              <a:spcBef>
                <a:spcPts val="0"/>
              </a:spcBef>
              <a:spcAft>
                <a:spcPts val="0"/>
              </a:spcAft>
              <a:buClr>
                <a:srgbClr val="000000"/>
              </a:buClr>
              <a:buSzPct val="100000"/>
              <a:buChar char="○"/>
            </a:pPr>
            <a:r>
              <a:rPr lang="en" sz="6400">
                <a:solidFill>
                  <a:srgbClr val="000000"/>
                </a:solidFill>
              </a:rPr>
              <a:t>Load the </a:t>
            </a:r>
            <a:r>
              <a:rPr lang="en" sz="6400">
                <a:solidFill>
                  <a:srgbClr val="000000"/>
                </a:solidFill>
              </a:rPr>
              <a:t>fine tuned</a:t>
            </a:r>
            <a:r>
              <a:rPr lang="en" sz="6400">
                <a:solidFill>
                  <a:srgbClr val="000000"/>
                </a:solidFill>
              </a:rPr>
              <a:t> LLAMA-2-7b chat language model from hugging face.</a:t>
            </a:r>
            <a:endParaRPr sz="6400">
              <a:solidFill>
                <a:srgbClr val="000000"/>
              </a:solidFill>
            </a:endParaRPr>
          </a:p>
          <a:p>
            <a:pPr indent="-330200" lvl="0" marL="914400" rtl="0" algn="l">
              <a:spcBef>
                <a:spcPts val="0"/>
              </a:spcBef>
              <a:spcAft>
                <a:spcPts val="0"/>
              </a:spcAft>
              <a:buClr>
                <a:srgbClr val="000000"/>
              </a:buClr>
              <a:buSzPct val="100000"/>
              <a:buChar char="●"/>
            </a:pPr>
            <a:r>
              <a:rPr i="1" lang="en" sz="6400">
                <a:solidFill>
                  <a:srgbClr val="000000"/>
                </a:solidFill>
              </a:rPr>
              <a:t>Input Prompt:</a:t>
            </a:r>
            <a:endParaRPr i="1" sz="6400">
              <a:solidFill>
                <a:srgbClr val="000000"/>
              </a:solidFill>
            </a:endParaRPr>
          </a:p>
          <a:p>
            <a:pPr indent="-330200" lvl="1" marL="1371600" rtl="0" algn="l">
              <a:spcBef>
                <a:spcPts val="0"/>
              </a:spcBef>
              <a:spcAft>
                <a:spcPts val="0"/>
              </a:spcAft>
              <a:buClr>
                <a:srgbClr val="000000"/>
              </a:buClr>
              <a:buSzPct val="100000"/>
              <a:buChar char="○"/>
            </a:pPr>
            <a:r>
              <a:rPr lang="en" sz="6400">
                <a:solidFill>
                  <a:srgbClr val="000000"/>
                </a:solidFill>
              </a:rPr>
              <a:t>Created a prompt for extracting information from a ride message.</a:t>
            </a:r>
            <a:endParaRPr sz="6400">
              <a:solidFill>
                <a:srgbClr val="000000"/>
              </a:solidFill>
            </a:endParaRPr>
          </a:p>
          <a:p>
            <a:pPr indent="-330200" lvl="1" marL="1371600" rtl="0" algn="l">
              <a:spcBef>
                <a:spcPts val="0"/>
              </a:spcBef>
              <a:spcAft>
                <a:spcPts val="0"/>
              </a:spcAft>
              <a:buClr>
                <a:srgbClr val="000000"/>
              </a:buClr>
              <a:buSzPct val="100000"/>
              <a:buChar char="○"/>
            </a:pPr>
            <a:r>
              <a:rPr lang="en" sz="6400">
                <a:solidFill>
                  <a:srgbClr val="000000"/>
                </a:solidFill>
              </a:rPr>
              <a:t>Provided an example ride message with details (seats available, departure time, and route).</a:t>
            </a:r>
            <a:endParaRPr sz="6400">
              <a:solidFill>
                <a:srgbClr val="000000"/>
              </a:solidFill>
            </a:endParaRPr>
          </a:p>
          <a:p>
            <a:pPr indent="0" lvl="0" marL="0" rtl="0" algn="l">
              <a:spcBef>
                <a:spcPts val="0"/>
              </a:spcBef>
              <a:spcAft>
                <a:spcPts val="0"/>
              </a:spcAft>
              <a:buNone/>
            </a:pPr>
            <a:r>
              <a:t/>
            </a:r>
            <a:endParaRPr sz="6400">
              <a:solidFill>
                <a:srgbClr val="000000"/>
              </a:solidFill>
            </a:endParaRPr>
          </a:p>
          <a:p>
            <a:pPr indent="-330200" lvl="0" marL="457200" rtl="0" algn="l">
              <a:spcBef>
                <a:spcPts val="0"/>
              </a:spcBef>
              <a:spcAft>
                <a:spcPts val="0"/>
              </a:spcAft>
              <a:buClr>
                <a:srgbClr val="000000"/>
              </a:buClr>
              <a:buSzPct val="100000"/>
              <a:buAutoNum type="arabicPeriod"/>
            </a:pPr>
            <a:r>
              <a:rPr i="1" lang="en" sz="6400">
                <a:solidFill>
                  <a:srgbClr val="000000"/>
                </a:solidFill>
              </a:rPr>
              <a:t>Model Execution</a:t>
            </a:r>
            <a:endParaRPr i="1" sz="6400">
              <a:solidFill>
                <a:srgbClr val="000000"/>
              </a:solidFill>
            </a:endParaRPr>
          </a:p>
          <a:p>
            <a:pPr indent="-330200" lvl="0" marL="914400" rtl="0" algn="l">
              <a:spcBef>
                <a:spcPts val="0"/>
              </a:spcBef>
              <a:spcAft>
                <a:spcPts val="0"/>
              </a:spcAft>
              <a:buClr>
                <a:srgbClr val="000000"/>
              </a:buClr>
              <a:buSzPct val="100000"/>
              <a:buChar char="●"/>
            </a:pPr>
            <a:r>
              <a:rPr lang="en" sz="6400">
                <a:solidFill>
                  <a:srgbClr val="000000"/>
                </a:solidFill>
              </a:rPr>
              <a:t>Pipeline Initialization:</a:t>
            </a:r>
            <a:endParaRPr sz="6400">
              <a:solidFill>
                <a:srgbClr val="000000"/>
              </a:solidFill>
            </a:endParaRPr>
          </a:p>
          <a:p>
            <a:pPr indent="-330200" lvl="1" marL="1371600" rtl="0" algn="l">
              <a:spcBef>
                <a:spcPts val="0"/>
              </a:spcBef>
              <a:spcAft>
                <a:spcPts val="0"/>
              </a:spcAft>
              <a:buClr>
                <a:srgbClr val="000000"/>
              </a:buClr>
              <a:buSzPct val="100000"/>
              <a:buChar char="○"/>
            </a:pPr>
            <a:r>
              <a:rPr lang="en" sz="6400">
                <a:solidFill>
                  <a:srgbClr val="000000"/>
                </a:solidFill>
              </a:rPr>
              <a:t>Set up the text generation pipeline.</a:t>
            </a:r>
            <a:endParaRPr sz="6400">
              <a:solidFill>
                <a:srgbClr val="000000"/>
              </a:solidFill>
            </a:endParaRPr>
          </a:p>
          <a:p>
            <a:pPr indent="-330200" lvl="0" marL="914400" rtl="0" algn="l">
              <a:spcBef>
                <a:spcPts val="0"/>
              </a:spcBef>
              <a:spcAft>
                <a:spcPts val="0"/>
              </a:spcAft>
              <a:buClr>
                <a:srgbClr val="000000"/>
              </a:buClr>
              <a:buSzPct val="100000"/>
              <a:buChar char="●"/>
            </a:pPr>
            <a:r>
              <a:rPr lang="en" sz="6400">
                <a:solidFill>
                  <a:srgbClr val="000000"/>
                </a:solidFill>
              </a:rPr>
              <a:t>Model Inference:</a:t>
            </a:r>
            <a:endParaRPr sz="6400">
              <a:solidFill>
                <a:srgbClr val="000000"/>
              </a:solidFill>
            </a:endParaRPr>
          </a:p>
          <a:p>
            <a:pPr indent="-330200" lvl="1" marL="1371600" rtl="0" algn="l">
              <a:spcBef>
                <a:spcPts val="0"/>
              </a:spcBef>
              <a:spcAft>
                <a:spcPts val="0"/>
              </a:spcAft>
              <a:buClr>
                <a:srgbClr val="000000"/>
              </a:buClr>
              <a:buSzPct val="100000"/>
              <a:buChar char="○"/>
            </a:pPr>
            <a:r>
              <a:rPr lang="en" sz="6400">
                <a:solidFill>
                  <a:srgbClr val="000000"/>
                </a:solidFill>
              </a:rPr>
              <a:t>Generated text based on the input prompt and ride message.</a:t>
            </a:r>
            <a:endParaRPr sz="6400">
              <a:solidFill>
                <a:srgbClr val="000000"/>
              </a:solidFill>
            </a:endParaRPr>
          </a:p>
          <a:p>
            <a:pPr indent="-330200" lvl="1" marL="1371600" rtl="0" algn="l">
              <a:spcBef>
                <a:spcPts val="0"/>
              </a:spcBef>
              <a:spcAft>
                <a:spcPts val="0"/>
              </a:spcAft>
              <a:buClr>
                <a:srgbClr val="000000"/>
              </a:buClr>
              <a:buSzPct val="100000"/>
              <a:buChar char="○"/>
            </a:pPr>
            <a:r>
              <a:rPr lang="en" sz="6400">
                <a:solidFill>
                  <a:srgbClr val="000000"/>
                </a:solidFill>
              </a:rPr>
              <a:t>Extracted relevant information from the generated response i.e., type, source &amp; destination.</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311700" y="134850"/>
            <a:ext cx="8520600" cy="4795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000000"/>
                </a:solidFill>
              </a:rPr>
              <a:t>Real-Time Carpool Information Extraction Workflow</a:t>
            </a:r>
            <a:endParaRPr b="1">
              <a:solidFill>
                <a:srgbClr val="000000"/>
              </a:solidFill>
            </a:endParaRPr>
          </a:p>
          <a:p>
            <a:pPr indent="-330200" lvl="0" marL="457200" rtl="0" algn="l">
              <a:spcBef>
                <a:spcPts val="1800"/>
              </a:spcBef>
              <a:spcAft>
                <a:spcPts val="0"/>
              </a:spcAft>
              <a:buClr>
                <a:srgbClr val="000000"/>
              </a:buClr>
              <a:buSzPts val="1600"/>
              <a:buAutoNum type="arabicPeriod"/>
            </a:pPr>
            <a:r>
              <a:rPr i="1" lang="en" sz="1600">
                <a:solidFill>
                  <a:srgbClr val="000000"/>
                </a:solidFill>
              </a:rPr>
              <a:t>Model Output Analysis</a:t>
            </a:r>
            <a:endParaRPr i="1" sz="1600">
              <a:solidFill>
                <a:srgbClr val="000000"/>
              </a:solidFill>
            </a:endParaRPr>
          </a:p>
          <a:p>
            <a:pPr indent="-330200" lvl="0" marL="914400" rtl="0" algn="l">
              <a:spcBef>
                <a:spcPts val="0"/>
              </a:spcBef>
              <a:spcAft>
                <a:spcPts val="0"/>
              </a:spcAft>
              <a:buClr>
                <a:srgbClr val="000000"/>
              </a:buClr>
              <a:buSzPts val="1600"/>
              <a:buFont typeface="Arial"/>
              <a:buChar char="●"/>
            </a:pPr>
            <a:r>
              <a:rPr lang="en" sz="1600">
                <a:solidFill>
                  <a:srgbClr val="000000"/>
                </a:solidFill>
              </a:rPr>
              <a:t>Generated Text:</a:t>
            </a:r>
            <a:endParaRPr sz="1600">
              <a:solidFill>
                <a:srgbClr val="000000"/>
              </a:solidFill>
            </a:endParaRPr>
          </a:p>
          <a:p>
            <a:pPr indent="-330200" lvl="1" marL="1371600" rtl="0" algn="l">
              <a:spcBef>
                <a:spcPts val="0"/>
              </a:spcBef>
              <a:spcAft>
                <a:spcPts val="0"/>
              </a:spcAft>
              <a:buClr>
                <a:srgbClr val="000000"/>
              </a:buClr>
              <a:buSzPts val="1600"/>
              <a:buFont typeface="Open Sans"/>
              <a:buChar char="○"/>
            </a:pPr>
            <a:r>
              <a:rPr lang="en" sz="1600">
                <a:solidFill>
                  <a:srgbClr val="000000"/>
                </a:solidFill>
              </a:rPr>
              <a:t>Extracted relevant details: type (request/offer), source, and destination.</a:t>
            </a:r>
            <a:endParaRPr sz="1600">
              <a:solidFill>
                <a:srgbClr val="000000"/>
              </a:solidFill>
            </a:endParaRPr>
          </a:p>
          <a:p>
            <a:pPr indent="-330200" lvl="0" marL="457200" rtl="0" algn="l">
              <a:spcBef>
                <a:spcPts val="0"/>
              </a:spcBef>
              <a:spcAft>
                <a:spcPts val="0"/>
              </a:spcAft>
              <a:buClr>
                <a:srgbClr val="000000"/>
              </a:buClr>
              <a:buSzPts val="1600"/>
              <a:buAutoNum type="arabicPeriod"/>
            </a:pPr>
            <a:r>
              <a:rPr i="1" lang="en" sz="1600">
                <a:solidFill>
                  <a:srgbClr val="000000"/>
                </a:solidFill>
              </a:rPr>
              <a:t>Geolocation Data Retrieval</a:t>
            </a:r>
            <a:endParaRPr i="1" sz="1600">
              <a:solidFill>
                <a:srgbClr val="000000"/>
              </a:solidFill>
            </a:endParaRPr>
          </a:p>
          <a:p>
            <a:pPr indent="-330200" lvl="0" marL="914400" rtl="0" algn="l">
              <a:spcBef>
                <a:spcPts val="0"/>
              </a:spcBef>
              <a:spcAft>
                <a:spcPts val="0"/>
              </a:spcAft>
              <a:buClr>
                <a:srgbClr val="000000"/>
              </a:buClr>
              <a:buSzPts val="1600"/>
              <a:buFont typeface="Arial"/>
              <a:buChar char="●"/>
            </a:pPr>
            <a:r>
              <a:rPr lang="en" sz="1600">
                <a:solidFill>
                  <a:srgbClr val="000000"/>
                </a:solidFill>
              </a:rPr>
              <a:t>Geolocator.geocode():</a:t>
            </a:r>
            <a:endParaRPr sz="1600">
              <a:solidFill>
                <a:srgbClr val="000000"/>
              </a:solidFill>
            </a:endParaRPr>
          </a:p>
          <a:p>
            <a:pPr indent="-330200" lvl="1" marL="1371600" rtl="0" algn="l">
              <a:spcBef>
                <a:spcPts val="0"/>
              </a:spcBef>
              <a:spcAft>
                <a:spcPts val="0"/>
              </a:spcAft>
              <a:buClr>
                <a:srgbClr val="000000"/>
              </a:buClr>
              <a:buSzPts val="1600"/>
              <a:buFont typeface="Open Sans"/>
              <a:buChar char="○"/>
            </a:pPr>
            <a:r>
              <a:rPr lang="en" sz="1600">
                <a:solidFill>
                  <a:srgbClr val="000000"/>
                </a:solidFill>
              </a:rPr>
              <a:t>Used the geolocator service to obtain coordinates (longitude and latitude).</a:t>
            </a:r>
            <a:endParaRPr sz="1600">
              <a:solidFill>
                <a:srgbClr val="000000"/>
              </a:solidFill>
            </a:endParaRPr>
          </a:p>
          <a:p>
            <a:pPr indent="-330200" lvl="1" marL="1371600" rtl="0" algn="l">
              <a:spcBef>
                <a:spcPts val="0"/>
              </a:spcBef>
              <a:spcAft>
                <a:spcPts val="0"/>
              </a:spcAft>
              <a:buClr>
                <a:srgbClr val="000000"/>
              </a:buClr>
              <a:buSzPts val="1600"/>
              <a:buFont typeface="Open Sans"/>
              <a:buChar char="○"/>
            </a:pPr>
            <a:r>
              <a:rPr lang="en" sz="1600">
                <a:solidFill>
                  <a:srgbClr val="000000"/>
                </a:solidFill>
              </a:rPr>
              <a:t>Converted source and destination names to geographical coordinates.</a:t>
            </a:r>
            <a:endParaRPr sz="1600">
              <a:solidFill>
                <a:srgbClr val="000000"/>
              </a:solidFill>
            </a:endParaRPr>
          </a:p>
          <a:p>
            <a:pPr indent="-330200" lvl="0" marL="457200" rtl="0" algn="l">
              <a:spcBef>
                <a:spcPts val="0"/>
              </a:spcBef>
              <a:spcAft>
                <a:spcPts val="0"/>
              </a:spcAft>
              <a:buClr>
                <a:srgbClr val="000000"/>
              </a:buClr>
              <a:buSzPts val="1600"/>
              <a:buAutoNum type="arabicPeriod"/>
            </a:pPr>
            <a:r>
              <a:rPr i="1" lang="en" sz="1600">
                <a:solidFill>
                  <a:srgbClr val="000000"/>
                </a:solidFill>
              </a:rPr>
              <a:t>Carvan API Format</a:t>
            </a:r>
            <a:endParaRPr i="1" sz="1600">
              <a:solidFill>
                <a:srgbClr val="000000"/>
              </a:solidFill>
            </a:endParaRPr>
          </a:p>
          <a:p>
            <a:pPr indent="-330200" lvl="0" marL="914400" rtl="0" algn="l">
              <a:spcBef>
                <a:spcPts val="0"/>
              </a:spcBef>
              <a:spcAft>
                <a:spcPts val="0"/>
              </a:spcAft>
              <a:buClr>
                <a:srgbClr val="000000"/>
              </a:buClr>
              <a:buSzPts val="1600"/>
              <a:buFont typeface="Arial"/>
              <a:buChar char="●"/>
            </a:pPr>
            <a:r>
              <a:rPr lang="en" sz="1600">
                <a:solidFill>
                  <a:srgbClr val="000000"/>
                </a:solidFill>
              </a:rPr>
              <a:t>Data Transformation:</a:t>
            </a:r>
            <a:endParaRPr sz="1600">
              <a:solidFill>
                <a:srgbClr val="000000"/>
              </a:solidFill>
            </a:endParaRPr>
          </a:p>
          <a:p>
            <a:pPr indent="-330200" lvl="1" marL="1371600" rtl="0" algn="l">
              <a:spcBef>
                <a:spcPts val="0"/>
              </a:spcBef>
              <a:spcAft>
                <a:spcPts val="0"/>
              </a:spcAft>
              <a:buClr>
                <a:srgbClr val="000000"/>
              </a:buClr>
              <a:buSzPts val="1600"/>
              <a:buFont typeface="Open Sans"/>
              <a:buChar char="○"/>
            </a:pPr>
            <a:r>
              <a:rPr lang="en" sz="1600">
                <a:solidFill>
                  <a:srgbClr val="000000"/>
                </a:solidFill>
              </a:rPr>
              <a:t>Structured all extracted details (type, source, destination, and coordinates).</a:t>
            </a:r>
            <a:endParaRPr sz="1600">
              <a:solidFill>
                <a:srgbClr val="000000"/>
              </a:solidFill>
            </a:endParaRPr>
          </a:p>
          <a:p>
            <a:pPr indent="-330200" lvl="1" marL="1371600" rtl="0" algn="l">
              <a:spcBef>
                <a:spcPts val="0"/>
              </a:spcBef>
              <a:spcAft>
                <a:spcPts val="0"/>
              </a:spcAft>
              <a:buClr>
                <a:srgbClr val="000000"/>
              </a:buClr>
              <a:buSzPts val="1600"/>
              <a:buFont typeface="Open Sans"/>
              <a:buChar char="○"/>
            </a:pPr>
            <a:r>
              <a:rPr lang="en" sz="1600">
                <a:solidFill>
                  <a:srgbClr val="000000"/>
                </a:solidFill>
              </a:rPr>
              <a:t>Formatted the data according to the Carvan API specifications.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