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74" r:id="rId3"/>
    <p:sldId id="266" r:id="rId4"/>
    <p:sldId id="275" r:id="rId5"/>
    <p:sldId id="276" r:id="rId6"/>
    <p:sldId id="272" r:id="rId7"/>
    <p:sldId id="27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3" autoAdjust="0"/>
    <p:restoredTop sz="70421" autoAdjust="0"/>
  </p:normalViewPr>
  <p:slideViewPr>
    <p:cSldViewPr snapToGrid="0">
      <p:cViewPr varScale="1">
        <p:scale>
          <a:sx n="52" d="100"/>
          <a:sy n="52" d="100"/>
        </p:scale>
        <p:origin x="11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439494573141099E-2"/>
          <c:y val="3.82856567208536E-2"/>
          <c:w val="0.964360926615908"/>
          <c:h val="0.920259819931804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A4F7-4BC1-B4CC-D5AA478B98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A4F7-4BC1-B4CC-D5AA478B98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A4F7-4BC1-B4CC-D5AA478B9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882912"/>
        <c:axId val="390201768"/>
      </c:barChart>
      <c:catAx>
        <c:axId val="18088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90201768"/>
        <c:crosses val="autoZero"/>
        <c:auto val="1"/>
        <c:lblAlgn val="ctr"/>
        <c:lblOffset val="100"/>
        <c:noMultiLvlLbl val="0"/>
      </c:catAx>
      <c:valAx>
        <c:axId val="3902017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088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0.72543</cdr:x>
      <cdr:y>0.69035</cdr:y>
    </cdr:from>
    <cdr:to>
      <cdr:x>0.96131</cdr:x>
      <cdr:y>0.94017</cdr:y>
    </cdr:to>
    <cdr:sp macro="" textlink="">
      <cdr:nvSpPr>
        <cdr:cNvPr id="2" name="Oval 1"/>
        <cdr:cNvSpPr/>
      </cdr:nvSpPr>
      <cdr:spPr>
        <a:xfrm xmlns:a="http://schemas.openxmlformats.org/drawingml/2006/main">
          <a:off x="4960620" y="2748003"/>
          <a:ext cx="1612939" cy="994422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CA" sz="1800" dirty="0" err="1"/>
            <a:t>DevOps</a:t>
          </a:r>
          <a:endParaRPr lang="en-CA" sz="1800" dirty="0"/>
        </a:p>
        <a:p xmlns:a="http://schemas.openxmlformats.org/drawingml/2006/main">
          <a:pPr algn="ctr"/>
          <a:r>
            <a:rPr lang="en-CA" sz="1800" dirty="0"/>
            <a:t>Engineer</a:t>
          </a:r>
        </a:p>
      </cdr:txBody>
    </cdr:sp>
  </cdr:relSizeAnchor>
  <cdr:relSizeAnchor xmlns:cdr="http://schemas.openxmlformats.org/drawingml/2006/chartDrawing">
    <cdr:from>
      <cdr:x>0.72813</cdr:x>
      <cdr:y>0.46678</cdr:y>
    </cdr:from>
    <cdr:to>
      <cdr:x>0.95276</cdr:x>
      <cdr:y>0.71659</cdr:y>
    </cdr:to>
    <cdr:sp macro="" textlink="">
      <cdr:nvSpPr>
        <cdr:cNvPr id="3" name="Oval 2"/>
        <cdr:cNvSpPr/>
      </cdr:nvSpPr>
      <cdr:spPr>
        <a:xfrm xmlns:a="http://schemas.openxmlformats.org/drawingml/2006/main">
          <a:off x="4979070" y="1858049"/>
          <a:ext cx="1536030" cy="994422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CA" sz="1800" dirty="0"/>
            <a:t>Data</a:t>
          </a:r>
        </a:p>
        <a:p xmlns:a="http://schemas.openxmlformats.org/drawingml/2006/main">
          <a:pPr algn="ctr"/>
          <a:r>
            <a:rPr lang="en-CA" sz="1800" dirty="0"/>
            <a:t>Engineer</a:t>
          </a:r>
        </a:p>
      </cdr:txBody>
    </cdr:sp>
  </cdr:relSizeAnchor>
  <cdr:relSizeAnchor xmlns:cdr="http://schemas.openxmlformats.org/drawingml/2006/chartDrawing">
    <cdr:from>
      <cdr:x>0.07197</cdr:x>
      <cdr:y>0.06374</cdr:y>
    </cdr:from>
    <cdr:to>
      <cdr:x>0.43639</cdr:x>
      <cdr:y>0.70394</cdr:y>
    </cdr:to>
    <cdr:sp macro="" textlink="">
      <cdr:nvSpPr>
        <cdr:cNvPr id="4" name="Oval 3"/>
        <cdr:cNvSpPr/>
      </cdr:nvSpPr>
      <cdr:spPr>
        <a:xfrm xmlns:a="http://schemas.openxmlformats.org/drawingml/2006/main">
          <a:off x="492140" y="253735"/>
          <a:ext cx="2491972" cy="2548374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5">
            <a:shade val="50000"/>
          </a:schemeClr>
        </a:lnRef>
        <a:fillRef xmlns:a="http://schemas.openxmlformats.org/drawingml/2006/main" idx="1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CA" sz="1800" dirty="0"/>
        </a:p>
        <a:p xmlns:a="http://schemas.openxmlformats.org/drawingml/2006/main">
          <a:pPr algn="ctr"/>
          <a:endParaRPr lang="en-CA" sz="1800" dirty="0"/>
        </a:p>
        <a:p xmlns:a="http://schemas.openxmlformats.org/drawingml/2006/main">
          <a:pPr algn="ctr"/>
          <a:r>
            <a:rPr lang="en-CA" sz="1800" dirty="0"/>
            <a:t>Data</a:t>
          </a:r>
        </a:p>
        <a:p xmlns:a="http://schemas.openxmlformats.org/drawingml/2006/main">
          <a:pPr algn="ctr"/>
          <a:r>
            <a:rPr lang="en-CA" sz="1800" dirty="0"/>
            <a:t>Scientist</a:t>
          </a:r>
        </a:p>
      </cdr:txBody>
    </cdr:sp>
  </cdr:relSizeAnchor>
  <cdr:relSizeAnchor xmlns:cdr="http://schemas.openxmlformats.org/drawingml/2006/chartDrawing">
    <cdr:from>
      <cdr:x>0.43647</cdr:x>
      <cdr:y>0.45096</cdr:y>
    </cdr:from>
    <cdr:to>
      <cdr:x>0.67732</cdr:x>
      <cdr:y>0.70078</cdr:y>
    </cdr:to>
    <cdr:sp macro="" textlink="">
      <cdr:nvSpPr>
        <cdr:cNvPr id="12" name="Oval 11"/>
        <cdr:cNvSpPr/>
      </cdr:nvSpPr>
      <cdr:spPr>
        <a:xfrm xmlns:a="http://schemas.openxmlformats.org/drawingml/2006/main">
          <a:off x="2984662" y="1795092"/>
          <a:ext cx="1646945" cy="994422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3">
            <a:shade val="50000"/>
          </a:schemeClr>
        </a:lnRef>
        <a:fillRef xmlns:a="http://schemas.openxmlformats.org/drawingml/2006/main" idx="1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CA" sz="1800" dirty="0"/>
            <a:t>Business</a:t>
          </a:r>
        </a:p>
        <a:p xmlns:a="http://schemas.openxmlformats.org/drawingml/2006/main">
          <a:pPr algn="ctr"/>
          <a:r>
            <a:rPr lang="en-CA" sz="1800" dirty="0"/>
            <a:t>Analyst</a:t>
          </a:r>
        </a:p>
      </cdr:txBody>
    </cdr:sp>
  </cdr:relSizeAnchor>
  <cdr:relSizeAnchor xmlns:cdr="http://schemas.openxmlformats.org/drawingml/2006/chartDrawing">
    <cdr:from>
      <cdr:x>0.44612</cdr:x>
      <cdr:y>0.16484</cdr:y>
    </cdr:from>
    <cdr:to>
      <cdr:x>0.73142</cdr:x>
      <cdr:y>0.41466</cdr:y>
    </cdr:to>
    <cdr:sp macro="" textlink="">
      <cdr:nvSpPr>
        <cdr:cNvPr id="13" name="Oval 12"/>
        <cdr:cNvSpPr/>
      </cdr:nvSpPr>
      <cdr:spPr>
        <a:xfrm xmlns:a="http://schemas.openxmlformats.org/drawingml/2006/main">
          <a:off x="3050649" y="656166"/>
          <a:ext cx="1950912" cy="994422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4">
            <a:shade val="50000"/>
          </a:schemeClr>
        </a:lnRef>
        <a:fillRef xmlns:a="http://schemas.openxmlformats.org/drawingml/2006/main" idx="1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CA" sz="1800" dirty="0"/>
            <a:t>ML &amp; AI</a:t>
          </a:r>
        </a:p>
        <a:p xmlns:a="http://schemas.openxmlformats.org/drawingml/2006/main">
          <a:pPr algn="ctr"/>
          <a:r>
            <a:rPr lang="en-CA" sz="1800" dirty="0"/>
            <a:t>Engineer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DE66F-83F4-4CB9-BE57-7D242FD2863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B337E-295F-4DBA-B090-325DA5D3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5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We are </a:t>
            </a:r>
            <a:r>
              <a:rPr lang="en-CA" dirty="0" err="1"/>
              <a:t>SkillBook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We create</a:t>
            </a:r>
            <a:r>
              <a:rPr lang="en-CA" baseline="0" dirty="0"/>
              <a:t> amazing personalized career plans for people in tech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In most countries </a:t>
            </a:r>
            <a:r>
              <a:rPr lang="en-CA" baseline="0" dirty="0"/>
              <a:t>there is virtually no carer advice, especially for women, especially in tech.</a:t>
            </a:r>
          </a:p>
          <a:p>
            <a:pPr marL="171450" indent="-171450">
              <a:buFontTx/>
              <a:buChar char="-"/>
            </a:pP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B337E-295F-4DBA-B090-325DA5D349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7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example, this is a slide from yesterday’s tech talk from </a:t>
            </a:r>
            <a:r>
              <a:rPr lang="en-CA" dirty="0" err="1"/>
              <a:t>Nitin</a:t>
            </a:r>
            <a:r>
              <a:rPr lang="en-CA" baseline="0" dirty="0"/>
              <a:t> Kumar.</a:t>
            </a:r>
          </a:p>
          <a:p>
            <a:r>
              <a:rPr lang="en-CA" baseline="0" dirty="0"/>
              <a:t>It shows that the hype for data science has been too successful.   </a:t>
            </a:r>
          </a:p>
          <a:p>
            <a:r>
              <a:rPr lang="en-CA" baseline="0" dirty="0"/>
              <a:t>However, there are careers like Data Engineering and DevOps where the demand is high and supply low. </a:t>
            </a:r>
          </a:p>
          <a:p>
            <a:r>
              <a:rPr lang="en-CA" baseline="0" dirty="0"/>
              <a:t>And these careers have very similar skills to that of Data Scientists. </a:t>
            </a:r>
          </a:p>
          <a:p>
            <a:r>
              <a:rPr lang="en-CA" baseline="0" dirty="0"/>
              <a:t>Which makes for an easy career transition.3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B337E-295F-4DBA-B090-325DA5D34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/>
              <a:t>That’s why we are developing </a:t>
            </a:r>
            <a:r>
              <a:rPr lang="en-CA" baseline="0" dirty="0" err="1"/>
              <a:t>SkillBook</a:t>
            </a:r>
            <a:r>
              <a:rPr lang="en-CA" baseline="0" dirty="0"/>
              <a:t> – an app for p</a:t>
            </a:r>
            <a:r>
              <a:rPr lang="en-CA" dirty="0"/>
              <a:t>ersonalized career plans for people in tech</a:t>
            </a:r>
            <a:endParaRPr lang="en-CA" baseline="0" dirty="0"/>
          </a:p>
          <a:p>
            <a:r>
              <a:rPr lang="en-CA" baseline="0" dirty="0"/>
              <a:t>All you have to do is to upload your resume.  It could be your PDF CV your </a:t>
            </a:r>
            <a:r>
              <a:rPr lang="en-CA" baseline="0" dirty="0" err="1"/>
              <a:t>Linkedin</a:t>
            </a:r>
            <a:r>
              <a:rPr lang="en-CA" baseline="0" dirty="0"/>
              <a:t> profile or just text.3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B337E-295F-4DBA-B090-325DA5D349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Then,</a:t>
            </a:r>
            <a:r>
              <a:rPr lang="en-CA" baseline="0" dirty="0"/>
              <a:t> o</a:t>
            </a:r>
            <a:r>
              <a:rPr lang="en-CA" dirty="0"/>
              <a:t>ur NLP-based</a:t>
            </a:r>
            <a:r>
              <a:rPr lang="en-CA" baseline="0" dirty="0"/>
              <a:t> algorithms analyze your CV and identify your strengths and missing skills.</a:t>
            </a:r>
          </a:p>
          <a:p>
            <a:r>
              <a:rPr lang="en-CA" baseline="0" dirty="0"/>
              <a:t>Based on that, we match you to a set of career paths.</a:t>
            </a:r>
          </a:p>
          <a:p>
            <a:r>
              <a:rPr lang="en-CA" baseline="0" dirty="0"/>
              <a:t>We will incorporate other important aspects like</a:t>
            </a:r>
          </a:p>
          <a:p>
            <a:r>
              <a:rPr lang="en-CA" baseline="0" dirty="0"/>
              <a:t>– projected </a:t>
            </a:r>
            <a:r>
              <a:rPr lang="en-CA" baseline="0" dirty="0" err="1"/>
              <a:t>fututure</a:t>
            </a:r>
            <a:r>
              <a:rPr lang="en-CA" baseline="0" dirty="0"/>
              <a:t> demand</a:t>
            </a:r>
          </a:p>
          <a:p>
            <a:r>
              <a:rPr lang="en-CA" baseline="0" dirty="0"/>
              <a:t>--  including the risk of AI automation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Flexible work hours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CA" baseline="0" dirty="0"/>
              <a:t>Cost to transition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B337E-295F-4DBA-B090-325DA5D34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each career</a:t>
            </a:r>
            <a:r>
              <a:rPr lang="en-CA" baseline="0" dirty="0"/>
              <a:t> path, we provide a curated list of classes, optimized for the skills that will grow you career the most.</a:t>
            </a:r>
          </a:p>
          <a:p>
            <a:endParaRPr lang="en-CA" baseline="0" dirty="0"/>
          </a:p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B337E-295F-4DBA-B090-325DA5D349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7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</a:t>
            </a:r>
            <a:r>
              <a:rPr lang="en-CA" baseline="0" dirty="0"/>
              <a:t>multiple competitors, but most of them are in 1-1 coaching space (like </a:t>
            </a:r>
            <a:r>
              <a:rPr lang="en-CA" baseline="0" dirty="0" err="1"/>
              <a:t>linkedin</a:t>
            </a:r>
            <a:r>
              <a:rPr lang="en-CA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B337E-295F-4DBA-B090-325DA5D349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00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B337E-295F-4DBA-B090-325DA5D349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3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B337E-295F-4DBA-B090-325DA5D349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6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8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0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532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1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24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4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08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0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5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8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3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6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3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5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5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5940" y="4050836"/>
            <a:ext cx="6816553" cy="669757"/>
          </a:xfrm>
        </p:spPr>
        <p:txBody>
          <a:bodyPr>
            <a:normAutofit/>
          </a:bodyPr>
          <a:lstStyle/>
          <a:p>
            <a:r>
              <a:rPr lang="en-CA" sz="2000" dirty="0"/>
              <a:t> Personalized career plan for people in tech</a:t>
            </a:r>
            <a:endParaRPr lang="en-US" sz="2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CB0E371-869F-4F85-B117-874F093A39DE}"/>
              </a:ext>
            </a:extLst>
          </p:cNvPr>
          <p:cNvSpPr txBox="1">
            <a:spLocks/>
          </p:cNvSpPr>
          <p:nvPr/>
        </p:nvSpPr>
        <p:spPr>
          <a:xfrm>
            <a:off x="2014323" y="2710334"/>
            <a:ext cx="6816553" cy="6697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8000" kern="0" spc="1500" dirty="0">
                <a:solidFill>
                  <a:srgbClr val="4E7116"/>
                </a:solidFill>
              </a:rPr>
              <a:t>SKILLBOOK</a:t>
            </a:r>
            <a:endParaRPr lang="en-US" sz="8000" kern="0" spc="1500" dirty="0">
              <a:solidFill>
                <a:srgbClr val="4E7116"/>
              </a:solidFill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1463489-FBB4-440B-B992-702D05CF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4" y="5902980"/>
            <a:ext cx="2341808" cy="66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1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Data Science supply and demand in Switzerland</a:t>
            </a:r>
            <a:endParaRPr lang="en-US" sz="2800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547438962"/>
              </p:ext>
            </p:extLst>
          </p:nvPr>
        </p:nvGraphicFramePr>
        <p:xfrm>
          <a:off x="1554480" y="1606815"/>
          <a:ext cx="6838142" cy="3980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7334" y="6143532"/>
            <a:ext cx="615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u="sng" dirty="0"/>
              <a:t>Source: datacareer.ch &amp; </a:t>
            </a:r>
            <a:r>
              <a:rPr lang="en-CA" i="1" u="sng" dirty="0" err="1"/>
              <a:t>Nitin</a:t>
            </a:r>
            <a:r>
              <a:rPr lang="en-CA" i="1" u="sng" dirty="0"/>
              <a:t> Kumar, Propulsion Academy</a:t>
            </a:r>
            <a:endParaRPr lang="en-US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828441" y="5441619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High demand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6850" y="5431710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Low demand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564" y="174573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High supply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052" y="506237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Low supply</a:t>
            </a:r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/>
        </p:nvCxnSpPr>
        <p:spPr>
          <a:xfrm>
            <a:off x="1466850" y="1506088"/>
            <a:ext cx="0" cy="4110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03020" y="5431710"/>
            <a:ext cx="70614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8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B31927-4A72-4CDE-B087-E9A9D69D8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50" y="735610"/>
            <a:ext cx="2660099" cy="576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06292-AF63-442D-ACB4-D792452DD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985" y="0"/>
            <a:ext cx="4419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9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0E826B-16A2-48AA-8F98-B8EAEC072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262" y="698288"/>
            <a:ext cx="2660099" cy="57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6A5C75-6903-492E-B003-2B8206D63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985" y="0"/>
            <a:ext cx="4419033" cy="6858000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87424" y="2504229"/>
            <a:ext cx="4134696" cy="2444962"/>
          </a:xfrm>
        </p:spPr>
        <p:txBody>
          <a:bodyPr>
            <a:normAutofit/>
          </a:bodyPr>
          <a:lstStyle/>
          <a:p>
            <a:r>
              <a:rPr lang="en-CA" sz="2000" dirty="0"/>
              <a:t>Projected future demand</a:t>
            </a:r>
          </a:p>
          <a:p>
            <a:r>
              <a:rPr lang="en-CA" sz="2000" dirty="0"/>
              <a:t>Risk of AI automation</a:t>
            </a:r>
          </a:p>
          <a:p>
            <a:r>
              <a:rPr lang="en-CA" sz="2000" dirty="0"/>
              <a:t>Flexible work hours</a:t>
            </a:r>
          </a:p>
          <a:p>
            <a:r>
              <a:rPr lang="en-CA" sz="2000" dirty="0"/>
              <a:t>Estimated training hours needed to switch to that career</a:t>
            </a:r>
            <a:endParaRPr lang="en-US" sz="2000" dirty="0"/>
          </a:p>
          <a:p>
            <a:endParaRPr lang="en-CA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312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003903-3DB6-4435-92CB-B5667326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790" y="604983"/>
            <a:ext cx="2660099" cy="576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767879-32B5-46FF-8CD9-964A81109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985" y="0"/>
            <a:ext cx="4419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0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Competition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68" y="5244751"/>
            <a:ext cx="1735668" cy="372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69" y="4205141"/>
            <a:ext cx="2692601" cy="253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452" y="2708878"/>
            <a:ext cx="1162050" cy="4762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200650" y="1697576"/>
            <a:ext cx="0" cy="3920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69367" y="132824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Low cost (or free)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33828" y="570922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High cost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41" y="1930400"/>
            <a:ext cx="1326463" cy="346533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677334" y="3820332"/>
            <a:ext cx="9614736" cy="17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9231" y="3400487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Low plan quality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98603" y="337554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High plan quality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EBC3A20-C7EB-4BBE-8C0C-99A660F0BE73}"/>
              </a:ext>
            </a:extLst>
          </p:cNvPr>
          <p:cNvSpPr txBox="1">
            <a:spLocks/>
          </p:cNvSpPr>
          <p:nvPr/>
        </p:nvSpPr>
        <p:spPr>
          <a:xfrm>
            <a:off x="6434927" y="1810109"/>
            <a:ext cx="3289040" cy="6028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500" kern="0" spc="700" dirty="0">
                <a:solidFill>
                  <a:srgbClr val="4E7116"/>
                </a:solidFill>
              </a:rPr>
              <a:t>SKILLBOOK</a:t>
            </a:r>
            <a:endParaRPr lang="en-US" sz="3500" kern="0" spc="700" dirty="0">
              <a:solidFill>
                <a:srgbClr val="4E71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2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8683836" cy="3725861"/>
          </a:xfrm>
        </p:spPr>
        <p:txBody>
          <a:bodyPr>
            <a:normAutofit/>
          </a:bodyPr>
          <a:lstStyle/>
          <a:p>
            <a:r>
              <a:rPr lang="en-CA" sz="2400" dirty="0"/>
              <a:t>Free for users</a:t>
            </a:r>
          </a:p>
          <a:p>
            <a:r>
              <a:rPr lang="en-CA" sz="2400" dirty="0"/>
              <a:t>Commission from paid courses</a:t>
            </a:r>
          </a:p>
          <a:p>
            <a:pPr lvl="2"/>
            <a:r>
              <a:rPr lang="en-CA" sz="2000" dirty="0" err="1"/>
              <a:t>Udemy</a:t>
            </a:r>
            <a:r>
              <a:rPr lang="en-CA" sz="2000" dirty="0"/>
              <a:t>: 40%, Propulsion Academy: 500 CHF</a:t>
            </a:r>
          </a:p>
          <a:p>
            <a:r>
              <a:rPr lang="en-CA" sz="2400" dirty="0"/>
              <a:t>Enterprise-specific solutions</a:t>
            </a:r>
          </a:p>
          <a:p>
            <a:pPr lvl="2"/>
            <a:r>
              <a:rPr lang="en-CA" sz="2000" dirty="0"/>
              <a:t>E.g. Accenture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968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484" y="665583"/>
            <a:ext cx="1145634" cy="684075"/>
          </a:xfrm>
        </p:spPr>
        <p:txBody>
          <a:bodyPr/>
          <a:lstStyle/>
          <a:p>
            <a:r>
              <a:rPr lang="en-CA" dirty="0"/>
              <a:t>Try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2973" y="5655765"/>
            <a:ext cx="9692344" cy="6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300" dirty="0"/>
              <a:t>http://bit.do/skillbook         Thank you &lt;3</a:t>
            </a:r>
            <a:endParaRPr lang="en-US" sz="3300" dirty="0"/>
          </a:p>
        </p:txBody>
      </p:sp>
      <p:pic>
        <p:nvPicPr>
          <p:cNvPr id="6" name="Picture 5" descr="qr-code">
            <a:extLst>
              <a:ext uri="{FF2B5EF4-FFF2-40B4-BE49-F238E27FC236}">
                <a16:creationId xmlns:a16="http://schemas.microsoft.com/office/drawing/2014/main" id="{E0F4F962-AA0F-4F61-B653-917568A637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2" y="1514514"/>
            <a:ext cx="3920412" cy="39204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03" y="1713289"/>
            <a:ext cx="3979592" cy="23361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2403" y="4304679"/>
            <a:ext cx="4816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Mannar</a:t>
            </a:r>
            <a:r>
              <a:rPr lang="en-CA" dirty="0"/>
              <a:t> </a:t>
            </a:r>
            <a:r>
              <a:rPr lang="en-CA" dirty="0" err="1"/>
              <a:t>Hielal</a:t>
            </a:r>
            <a:r>
              <a:rPr lang="en-CA" dirty="0"/>
              <a:t> – App development</a:t>
            </a:r>
          </a:p>
          <a:p>
            <a:r>
              <a:rPr lang="en-CA" dirty="0"/>
              <a:t>Laura Kyd – Research and presentation</a:t>
            </a:r>
          </a:p>
          <a:p>
            <a:r>
              <a:rPr lang="en-CA" dirty="0"/>
              <a:t>Casey </a:t>
            </a:r>
            <a:r>
              <a:rPr lang="en-CA" dirty="0" err="1"/>
              <a:t>Paskalev</a:t>
            </a:r>
            <a:r>
              <a:rPr lang="en-CA" dirty="0"/>
              <a:t> – Business modeling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A418939-5294-4642-89A1-26416ED41233}"/>
              </a:ext>
            </a:extLst>
          </p:cNvPr>
          <p:cNvSpPr txBox="1">
            <a:spLocks/>
          </p:cNvSpPr>
          <p:nvPr/>
        </p:nvSpPr>
        <p:spPr>
          <a:xfrm>
            <a:off x="1469572" y="690863"/>
            <a:ext cx="3289040" cy="6028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500" kern="0" spc="700" dirty="0">
                <a:solidFill>
                  <a:srgbClr val="4E7116"/>
                </a:solidFill>
              </a:rPr>
              <a:t>SKILLBOOK</a:t>
            </a:r>
            <a:endParaRPr lang="en-US" sz="3500" kern="0" spc="700" dirty="0">
              <a:solidFill>
                <a:srgbClr val="4E7116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5329C8-C971-4B65-8581-9C07C708AD61}"/>
              </a:ext>
            </a:extLst>
          </p:cNvPr>
          <p:cNvSpPr txBox="1">
            <a:spLocks/>
          </p:cNvSpPr>
          <p:nvPr/>
        </p:nvSpPr>
        <p:spPr>
          <a:xfrm>
            <a:off x="4595798" y="684243"/>
            <a:ext cx="1145634" cy="684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462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384</Words>
  <Application>Microsoft Office PowerPoint</Application>
  <PresentationFormat>Widescreen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PowerPoint Presentation</vt:lpstr>
      <vt:lpstr>Data Science supply and demand in Switzerland</vt:lpstr>
      <vt:lpstr>PowerPoint Presentation</vt:lpstr>
      <vt:lpstr>PowerPoint Presentation</vt:lpstr>
      <vt:lpstr>PowerPoint Presentation</vt:lpstr>
      <vt:lpstr>Competition</vt:lpstr>
      <vt:lpstr>Business Model</vt:lpstr>
      <vt:lpstr>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Потребител на Windows</dc:creator>
  <cp:lastModifiedBy>vf749</cp:lastModifiedBy>
  <cp:revision>71</cp:revision>
  <dcterms:created xsi:type="dcterms:W3CDTF">2019-11-02T11:39:32Z</dcterms:created>
  <dcterms:modified xsi:type="dcterms:W3CDTF">2019-11-03T14:45:09Z</dcterms:modified>
</cp:coreProperties>
</file>