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6"/>
  </p:notesMasterIdLst>
  <p:sldIdLst>
    <p:sldId id="256" r:id="rId2"/>
    <p:sldId id="257" r:id="rId3"/>
    <p:sldId id="258" r:id="rId4"/>
    <p:sldId id="259" r:id="rId5"/>
    <p:sldId id="282" r:id="rId6"/>
    <p:sldId id="270" r:id="rId7"/>
    <p:sldId id="262" r:id="rId8"/>
    <p:sldId id="263" r:id="rId9"/>
    <p:sldId id="264" r:id="rId10"/>
    <p:sldId id="290" r:id="rId11"/>
    <p:sldId id="291" r:id="rId12"/>
    <p:sldId id="292" r:id="rId13"/>
    <p:sldId id="273"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18" autoAdjust="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24-01-2023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1/24/2023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28246" y="2035175"/>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EEG SIGNAL PROCESSING AND EMOTION RECOGNITION USING CONVOLUTIONAL NEURAL NETWORK</a:t>
            </a:r>
            <a:endParaRPr lang="en-IN"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fontScale="85000" lnSpcReduction="10000"/>
          </a:bodyPr>
          <a:lstStyle/>
          <a:p>
            <a:pPr marL="0" defTabSz="914400">
              <a:lnSpc>
                <a:spcPct val="150000"/>
              </a:lnSpc>
            </a:pPr>
            <a:r>
              <a:rPr lang="en-IN" sz="1900" dirty="0" smtClean="0">
                <a:latin typeface="Times New Roman" pitchFamily="18" charset="0"/>
                <a:cs typeface="Times New Roman" pitchFamily="18" charset="0"/>
              </a:rPr>
              <a:t>1.</a:t>
            </a:r>
            <a:r>
              <a:rPr lang="en-US" sz="1900" dirty="0" smtClean="0">
                <a:latin typeface="Times New Roman" pitchFamily="18" charset="0"/>
                <a:cs typeface="Times New Roman" pitchFamily="18" charset="0"/>
              </a:rPr>
              <a:t>industrial </a:t>
            </a:r>
            <a:r>
              <a:rPr lang="en-US" sz="1900" dirty="0">
                <a:latin typeface="Times New Roman" pitchFamily="18" charset="0"/>
                <a:cs typeface="Times New Roman" pitchFamily="18" charset="0"/>
              </a:rPr>
              <a:t>control</a:t>
            </a:r>
          </a:p>
          <a:p>
            <a:pPr marL="0" defTabSz="914400">
              <a:lnSpc>
                <a:spcPct val="150000"/>
              </a:lnSpc>
            </a:pPr>
            <a:r>
              <a:rPr lang="en-US" sz="1900" dirty="0">
                <a:latin typeface="Times New Roman" pitchFamily="18" charset="0"/>
                <a:cs typeface="Times New Roman" pitchFamily="18" charset="0"/>
              </a:rPr>
              <a:t>2.environmental monitoring,</a:t>
            </a:r>
          </a:p>
          <a:p>
            <a:pPr marL="0" defTabSz="914400">
              <a:lnSpc>
                <a:spcPct val="150000"/>
              </a:lnSpc>
            </a:pPr>
            <a:r>
              <a:rPr lang="en-US" sz="1900" dirty="0">
                <a:latin typeface="Times New Roman" pitchFamily="18" charset="0"/>
                <a:cs typeface="Times New Roman" pitchFamily="18" charset="0"/>
              </a:rPr>
              <a:t>3. military surveillance, </a:t>
            </a:r>
          </a:p>
          <a:p>
            <a:pPr marL="0" defTabSz="914400">
              <a:lnSpc>
                <a:spcPct val="150000"/>
              </a:lnSpc>
            </a:pPr>
            <a:r>
              <a:rPr lang="en-US" sz="1900" dirty="0">
                <a:latin typeface="Times New Roman" pitchFamily="18" charset="0"/>
                <a:cs typeface="Times New Roman" pitchFamily="18" charset="0"/>
              </a:rPr>
              <a:t>4.intelligent transportation systems and medical field.</a:t>
            </a:r>
          </a:p>
          <a:p>
            <a:pPr marL="0" defTabSz="914400">
              <a:lnSpc>
                <a:spcPct val="150000"/>
              </a:lnSpc>
            </a:pPr>
            <a:r>
              <a:rPr lang="en-US" sz="1900" dirty="0">
                <a:latin typeface="Times New Roman" pitchFamily="18" charset="0"/>
                <a:cs typeface="Times New Roman" pitchFamily="18" charset="0"/>
              </a:rPr>
              <a:t>5.Furthermore, it can function independently in harsh or high-risk places where human presence is not possible</a:t>
            </a:r>
          </a:p>
          <a:p>
            <a:pPr marL="0" defTabSz="914400">
              <a:lnSpc>
                <a:spcPct val="150000"/>
              </a:lnSpc>
            </a:pPr>
            <a:r>
              <a:rPr lang="en-US" sz="1900" dirty="0">
                <a:latin typeface="Times New Roman" pitchFamily="18" charset="0"/>
                <a:cs typeface="Times New Roman" pitchFamily="18" charset="0"/>
              </a:rPr>
              <a:t>6.Disaster relief operations.</a:t>
            </a:r>
          </a:p>
          <a:p>
            <a:pPr marL="0" defTabSz="914400">
              <a:lnSpc>
                <a:spcPct val="150000"/>
              </a:lnSpc>
            </a:pPr>
            <a:r>
              <a:rPr lang="en-US" sz="1900" dirty="0">
                <a:latin typeface="Times New Roman" pitchFamily="18" charset="0"/>
                <a:cs typeface="Times New Roman" pitchFamily="18" charset="0"/>
              </a:rPr>
              <a:t>7.Biodiversity mapping</a:t>
            </a:r>
          </a:p>
          <a:p>
            <a:pPr marL="0" defTabSz="914400">
              <a:lnSpc>
                <a:spcPct val="150000"/>
              </a:lnSpc>
            </a:pPr>
            <a:r>
              <a:rPr lang="en-US" sz="1900" dirty="0">
                <a:latin typeface="Times New Roman" pitchFamily="18" charset="0"/>
                <a:cs typeface="Times New Roman" pitchFamily="18" charset="0"/>
              </a:rPr>
              <a:t>8.monitoring of temperature, pressure, and humidity.</a:t>
            </a:r>
          </a:p>
        </p:txBody>
      </p:sp>
    </p:spTree>
    <p:extLst>
      <p:ext uri="{BB962C8B-B14F-4D97-AF65-F5344CB8AC3E}">
        <p14:creationId xmlns:p14="http://schemas.microsoft.com/office/powerpoint/2010/main" val="179795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9654" y="1672173"/>
            <a:ext cx="4343400" cy="3915287"/>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6961" y="1771377"/>
            <a:ext cx="4634963" cy="3974330"/>
          </a:xfrm>
          <a:prstGeom prst="rect">
            <a:avLst/>
          </a:prstGeom>
        </p:spPr>
      </p:pic>
    </p:spTree>
    <p:extLst>
      <p:ext uri="{BB962C8B-B14F-4D97-AF65-F5344CB8AC3E}">
        <p14:creationId xmlns:p14="http://schemas.microsoft.com/office/powerpoint/2010/main" val="722240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525" y="1936228"/>
            <a:ext cx="4150125" cy="377825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1158" y="1879457"/>
            <a:ext cx="5314950" cy="3948137"/>
          </a:xfrm>
          <a:prstGeom prst="rect">
            <a:avLst/>
          </a:prstGeom>
        </p:spPr>
      </p:pic>
    </p:spTree>
    <p:extLst>
      <p:ext uri="{BB962C8B-B14F-4D97-AF65-F5344CB8AC3E}">
        <p14:creationId xmlns:p14="http://schemas.microsoft.com/office/powerpoint/2010/main" val="2740065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80655" y="1510145"/>
            <a:ext cx="10612580" cy="4239492"/>
          </a:xfrm>
        </p:spPr>
        <p:txBody>
          <a:bodyPr>
            <a:noAutofit/>
          </a:bodyPr>
          <a:lstStyle/>
          <a:p>
            <a:pPr algn="just">
              <a:lnSpc>
                <a:spcPct val="150000"/>
              </a:lnSpc>
            </a:pPr>
            <a:r>
              <a:rPr lang="en-US" sz="1600" dirty="0">
                <a:latin typeface="Times New Roman" pitchFamily="18" charset="0"/>
                <a:cs typeface="Times New Roman" pitchFamily="18" charset="0"/>
              </a:rPr>
              <a:t>[1] Kumar N,  </a:t>
            </a:r>
            <a:r>
              <a:rPr lang="en-US" sz="1600" dirty="0" err="1">
                <a:latin typeface="Times New Roman" pitchFamily="18" charset="0"/>
                <a:cs typeface="Times New Roman" pitchFamily="18" charset="0"/>
              </a:rPr>
              <a:t>Khaund</a:t>
            </a:r>
            <a:r>
              <a:rPr lang="en-US" sz="1600" dirty="0">
                <a:latin typeface="Times New Roman" pitchFamily="18" charset="0"/>
                <a:cs typeface="Times New Roman" pitchFamily="18" charset="0"/>
              </a:rPr>
              <a:t> K, </a:t>
            </a:r>
            <a:r>
              <a:rPr lang="en-US" sz="1600" dirty="0" err="1">
                <a:latin typeface="Times New Roman" pitchFamily="18" charset="0"/>
                <a:cs typeface="Times New Roman" pitchFamily="18" charset="0"/>
              </a:rPr>
              <a:t>Hazarika</a:t>
            </a:r>
            <a:r>
              <a:rPr lang="en-US" sz="1600" dirty="0">
                <a:latin typeface="Times New Roman" pitchFamily="18" charset="0"/>
                <a:cs typeface="Times New Roman" pitchFamily="18" charset="0"/>
              </a:rPr>
              <a:t> S M. (2016) </a:t>
            </a:r>
            <a:r>
              <a:rPr lang="en-US" sz="1600" dirty="0" err="1">
                <a:latin typeface="Times New Roman" pitchFamily="18" charset="0"/>
                <a:cs typeface="Times New Roman" pitchFamily="18" charset="0"/>
              </a:rPr>
              <a:t>Bispectral</a:t>
            </a:r>
            <a:r>
              <a:rPr lang="en-US" sz="1600" dirty="0">
                <a:latin typeface="Times New Roman" pitchFamily="18" charset="0"/>
                <a:cs typeface="Times New Roman" pitchFamily="18" charset="0"/>
              </a:rPr>
              <a:t> Analysis of EEG for Emotion Recognition. </a:t>
            </a:r>
            <a:r>
              <a:rPr lang="en-US" sz="1600" dirty="0" err="1">
                <a:latin typeface="Times New Roman" pitchFamily="18" charset="0"/>
                <a:cs typeface="Times New Roman" pitchFamily="18" charset="0"/>
              </a:rPr>
              <a:t>Procedia</a:t>
            </a:r>
            <a:r>
              <a:rPr lang="en-US" sz="1600" dirty="0">
                <a:latin typeface="Times New Roman" pitchFamily="18" charset="0"/>
                <a:cs typeface="Times New Roman" pitchFamily="18" charset="0"/>
              </a:rPr>
              <a:t> Computer Science. 84:31-35. </a:t>
            </a:r>
          </a:p>
          <a:p>
            <a:pPr algn="just">
              <a:lnSpc>
                <a:spcPct val="150000"/>
              </a:lnSpc>
            </a:pPr>
            <a:r>
              <a:rPr lang="en-US" sz="1600" dirty="0">
                <a:latin typeface="Times New Roman" pitchFamily="18" charset="0"/>
                <a:cs typeface="Times New Roman" pitchFamily="18" charset="0"/>
              </a:rPr>
              <a:t>[2] Liu J, </a:t>
            </a:r>
            <a:r>
              <a:rPr lang="en-US" sz="1600" dirty="0" err="1">
                <a:latin typeface="Times New Roman" pitchFamily="18" charset="0"/>
                <a:cs typeface="Times New Roman" pitchFamily="18" charset="0"/>
              </a:rPr>
              <a:t>Meng</a:t>
            </a:r>
            <a:r>
              <a:rPr lang="en-US" sz="1600" dirty="0">
                <a:latin typeface="Times New Roman" pitchFamily="18" charset="0"/>
                <a:cs typeface="Times New Roman" pitchFamily="18" charset="0"/>
              </a:rPr>
              <a:t> H, Li M, Fan Z, </a:t>
            </a:r>
            <a:r>
              <a:rPr lang="en-US" sz="1600" dirty="0" err="1">
                <a:latin typeface="Times New Roman" pitchFamily="18" charset="0"/>
                <a:cs typeface="Times New Roman" pitchFamily="18" charset="0"/>
              </a:rPr>
              <a:t>Rui</a:t>
            </a:r>
            <a:r>
              <a:rPr lang="en-US" sz="1600" dirty="0">
                <a:latin typeface="Times New Roman" pitchFamily="18" charset="0"/>
                <a:cs typeface="Times New Roman" pitchFamily="18" charset="0"/>
              </a:rPr>
              <a:t> Q, Nandi AK. (2018) Emotion detection from EEG recordings based on supervised and unsupervised dimension reduction. Concurrency and Computation: Practice and Experience, 30(23):e4446.1-e4446.13. </a:t>
            </a:r>
          </a:p>
          <a:p>
            <a:pPr algn="just">
              <a:lnSpc>
                <a:spcPct val="150000"/>
              </a:lnSpc>
            </a:pPr>
            <a:r>
              <a:rPr lang="en-US" sz="1600" dirty="0">
                <a:latin typeface="Times New Roman" pitchFamily="18" charset="0"/>
                <a:cs typeface="Times New Roman" pitchFamily="18" charset="0"/>
              </a:rPr>
              <a:t>[3] Atkinson J, Campos D. (2016) Improving BCI-based emotion recognition by combining EEG feature selection and kernel classifiers. Expert Systems with Applications, 47(Apr.1):35-41. </a:t>
            </a:r>
          </a:p>
          <a:p>
            <a:pPr algn="just">
              <a:lnSpc>
                <a:spcPct val="150000"/>
              </a:lnSpc>
            </a:pPr>
            <a:r>
              <a:rPr lang="en-US" sz="1600" dirty="0">
                <a:latin typeface="Times New Roman" pitchFamily="18" charset="0"/>
                <a:cs typeface="Times New Roman" pitchFamily="18" charset="0"/>
              </a:rPr>
              <a:t>[4] </a:t>
            </a:r>
            <a:r>
              <a:rPr lang="en-US" sz="1600" dirty="0" err="1">
                <a:latin typeface="Times New Roman" pitchFamily="18" charset="0"/>
                <a:cs typeface="Times New Roman" pitchFamily="18" charset="0"/>
              </a:rPr>
              <a:t>Tripathi</a:t>
            </a:r>
            <a:r>
              <a:rPr lang="en-US" sz="1600" dirty="0">
                <a:latin typeface="Times New Roman" pitchFamily="18" charset="0"/>
                <a:cs typeface="Times New Roman" pitchFamily="18" charset="0"/>
              </a:rPr>
              <a:t> S, Acharya S,  Sharma R D, Mittal S, Bhattacharya S. (2017) Using deep and convolutional neural networks for accurate emotion classification on DEAP dataset. In Proceedings of the Thirty-First AAAI Conference on Artificial Intelligence,  AAAI Press, 4746–4752. </a:t>
            </a:r>
          </a:p>
          <a:p>
            <a:pPr algn="just">
              <a:lnSpc>
                <a:spcPct val="150000"/>
              </a:lnSpc>
            </a:pPr>
            <a:r>
              <a:rPr lang="en-US" sz="1600" dirty="0">
                <a:latin typeface="Times New Roman" pitchFamily="18" charset="0"/>
                <a:cs typeface="Times New Roman" pitchFamily="18" charset="0"/>
              </a:rPr>
              <a:t>[5] </a:t>
            </a:r>
            <a:r>
              <a:rPr lang="en-US" sz="1600" dirty="0" err="1">
                <a:latin typeface="Times New Roman" pitchFamily="18" charset="0"/>
                <a:cs typeface="Times New Roman" pitchFamily="18" charset="0"/>
              </a:rPr>
              <a:t>Kan</a:t>
            </a:r>
            <a:r>
              <a:rPr lang="en-US" sz="1600" dirty="0">
                <a:latin typeface="Times New Roman" pitchFamily="18" charset="0"/>
                <a:cs typeface="Times New Roman" pitchFamily="18" charset="0"/>
              </a:rPr>
              <a:t> W, Li Y, Computer S O. (2019) Emotion recognition from EEG signals by using </a:t>
            </a:r>
            <a:endParaRPr lang="en-IN" sz="1600" dirty="0">
              <a:latin typeface="Times New Roman" pitchFamily="18" charset="0"/>
              <a:cs typeface="Times New Roman" pitchFamily="18" charset="0"/>
            </a:endParaRPr>
          </a:p>
          <a:p>
            <a:pPr marL="0" indent="0" algn="just">
              <a:lnSpc>
                <a:spcPct val="150000"/>
              </a:lnSpc>
              <a:buNone/>
            </a:pPr>
            <a:endParaRPr lang="en-US" sz="1600" dirty="0">
              <a:latin typeface="Times New Roman" pitchFamily="18" charset="0"/>
              <a:cs typeface="Times New Roman"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26483" y="1136073"/>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Results</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855" y="928254"/>
            <a:ext cx="9966757" cy="928255"/>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731818"/>
            <a:ext cx="11315049" cy="4156364"/>
          </a:xfrm>
        </p:spPr>
        <p:txBody>
          <a:bodyPr>
            <a:normAutofit/>
          </a:bodyPr>
          <a:lstStyle/>
          <a:p>
            <a:pPr algn="just">
              <a:lnSpc>
                <a:spcPct val="150000"/>
              </a:lnSpc>
            </a:pPr>
            <a:r>
              <a:rPr lang="en-US" sz="1900" dirty="0">
                <a:latin typeface="Times New Roman" pitchFamily="18" charset="0"/>
                <a:cs typeface="Times New Roman" pitchFamily="18" charset="0"/>
              </a:rPr>
              <a:t>As an important task in the advanced stage of artificial intelligence, the research of emotional EEG has received more and more attention in recent years. In order to improve the accuracy of EEG signal emotion recognition, in this paper, Fast Fourier Transform (FFT) and Continuous Wavelet Transform (CWT) are used to extract the features of EEG signals on the DEAP data set and build two CNN models for emotion recognition. The results show that the proposed algorithm is effective for EEG signal emotion recognition. The average recognition accuracy of emotion valence can reach 75.9%; the arousal can reach 79.3%; the like/dislike can reach 80.7%. This research can provide practical application reference for continuous dimension emotion automatic analysis and machine recognition. </a:t>
            </a:r>
            <a:endParaRPr lang="en-US" sz="1900" dirty="0" smtClean="0">
              <a:latin typeface="Times New Roman" pitchFamily="18" charset="0"/>
              <a:cs typeface="Times New Roman" pitchFamily="18" charset="0"/>
            </a:endParaRPr>
          </a:p>
          <a:p>
            <a:pPr algn="just">
              <a:lnSpc>
                <a:spcPct val="150000"/>
              </a:lnSpc>
            </a:pPr>
            <a:r>
              <a:rPr lang="en-US" sz="1900" dirty="0">
                <a:latin typeface="Times New Roman" pitchFamily="18" charset="0"/>
                <a:cs typeface="Times New Roman" pitchFamily="18" charset="0"/>
              </a:rPr>
              <a:t>Index Terms: component; EEG; FFT; CWT; CNN; emotion recognition </a:t>
            </a:r>
            <a:endParaRPr lang="en-US" sz="1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36072"/>
            <a:ext cx="10840629" cy="5306291"/>
          </a:xfrm>
        </p:spPr>
        <p:txBody>
          <a:bodyPr>
            <a:normAutofit fontScale="92500" lnSpcReduction="20000"/>
          </a:bodyPr>
          <a:lstStyle/>
          <a:p>
            <a:pPr algn="just">
              <a:lnSpc>
                <a:spcPct val="150000"/>
              </a:lnSpc>
            </a:pPr>
            <a:r>
              <a:rPr lang="en-US" dirty="0">
                <a:latin typeface="Times New Roman" pitchFamily="18" charset="0"/>
                <a:cs typeface="Times New Roman" pitchFamily="18" charset="0"/>
              </a:rPr>
              <a:t>Enabling human-machine interfaces to interpret emotional states paves the path towards emotionally capable machines that offer more natural interactions and better performance in the fields of rehabilitation robotics, multimedia content characterization, personalized recommender systems etc. Several approaches to emotion detection have been proposed. Characterizing emotional data from facial expressions have been explored. However, such methods may be prone to deception as the associated parameters vary easily, subject to different situations. Use of physiological signals (especially electroencephalogram (EEG)) have gained a lot of interest. Time-frequency domain features such as power spectral density (PSD) and frequency power ratios have been employed with relative success 6,7. Given the non-</a:t>
            </a:r>
            <a:r>
              <a:rPr lang="en-US" dirty="0" err="1">
                <a:latin typeface="Times New Roman" pitchFamily="18" charset="0"/>
                <a:cs typeface="Times New Roman" pitchFamily="18" charset="0"/>
              </a:rPr>
              <a:t>Guassian</a:t>
            </a:r>
            <a:r>
              <a:rPr lang="en-US" dirty="0">
                <a:latin typeface="Times New Roman" pitchFamily="18" charset="0"/>
                <a:cs typeface="Times New Roman" pitchFamily="18" charset="0"/>
              </a:rPr>
              <a:t> nature of EEG signals, it makes sense to explore higher order spectral features. In this paper, we explore derived features of </a:t>
            </a:r>
            <a:r>
              <a:rPr lang="en-US" dirty="0" err="1">
                <a:latin typeface="Times New Roman" pitchFamily="18" charset="0"/>
                <a:cs typeface="Times New Roman" pitchFamily="18" charset="0"/>
              </a:rPr>
              <a:t>bispectrum</a:t>
            </a:r>
            <a:r>
              <a:rPr lang="en-US" dirty="0">
                <a:latin typeface="Times New Roman" pitchFamily="18" charset="0"/>
                <a:cs typeface="Times New Roman" pitchFamily="18" charset="0"/>
              </a:rPr>
              <a:t> for quantification of emotions using a Valence-Arousal emotion model. Classification of emotional states viz. Low/High Arousal (calm/bored to excited/stimulated) and Low/High Valence (unhappy/sad to happy/joyful) have been considered. Classification experiments were performed over EEG signals from the DEAP dataset. The choice of the Valence-Arousal model has been inspired by the </a:t>
            </a:r>
            <a:r>
              <a:rPr lang="en-US" dirty="0" err="1">
                <a:latin typeface="Times New Roman" pitchFamily="18" charset="0"/>
                <a:cs typeface="Times New Roman" pitchFamily="18" charset="0"/>
              </a:rPr>
              <a:t>circumplex</a:t>
            </a:r>
            <a:r>
              <a:rPr lang="en-US" dirty="0">
                <a:latin typeface="Times New Roman" pitchFamily="18" charset="0"/>
                <a:cs typeface="Times New Roman" pitchFamily="18" charset="0"/>
              </a:rPr>
              <a:t> model of affect. Preliminary classification experiments were conducted using EEG pertaining to Fp1 and Fp2 channels. Linear Kernel Least Square Support Vector Machine (LS-SVM) and back-</a:t>
            </a:r>
            <a:r>
              <a:rPr lang="en-US" dirty="0" err="1">
                <a:latin typeface="Times New Roman" pitchFamily="18" charset="0"/>
                <a:cs typeface="Times New Roman" pitchFamily="18" charset="0"/>
              </a:rPr>
              <a:t>propogation</a:t>
            </a:r>
            <a:r>
              <a:rPr lang="en-US" dirty="0">
                <a:latin typeface="Times New Roman" pitchFamily="18" charset="0"/>
                <a:cs typeface="Times New Roman" pitchFamily="18" charset="0"/>
              </a:rPr>
              <a:t> Artificial Neural Networks (ANN) were used. Further experiments were conducted by performing backward sequential feature selection.</a:t>
            </a:r>
            <a:endParaRPr lang="en-US"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82841495"/>
              </p:ext>
            </p:extLst>
          </p:nvPr>
        </p:nvGraphicFramePr>
        <p:xfrm>
          <a:off x="908883" y="1086421"/>
          <a:ext cx="10877630" cy="5624638"/>
        </p:xfrm>
        <a:graphic>
          <a:graphicData uri="http://schemas.openxmlformats.org/drawingml/2006/table">
            <a:tbl>
              <a:tblPr firstRow="1" bandRow="1">
                <a:tableStyleId>{5940675A-B579-460E-94D1-54222C63F5DA}</a:tableStyleId>
              </a:tblPr>
              <a:tblGrid>
                <a:gridCol w="742496">
                  <a:extLst>
                    <a:ext uri="{9D8B030D-6E8A-4147-A177-3AD203B41FA5}">
                      <a16:colId xmlns:a16="http://schemas.microsoft.com/office/drawing/2014/main" xmlns="" val="20000"/>
                    </a:ext>
                  </a:extLst>
                </a:gridCol>
                <a:gridCol w="2483893">
                  <a:extLst>
                    <a:ext uri="{9D8B030D-6E8A-4147-A177-3AD203B41FA5}">
                      <a16:colId xmlns:a16="http://schemas.microsoft.com/office/drawing/2014/main" xmlns="" val="20001"/>
                    </a:ext>
                  </a:extLst>
                </a:gridCol>
                <a:gridCol w="2411990">
                  <a:extLst>
                    <a:ext uri="{9D8B030D-6E8A-4147-A177-3AD203B41FA5}">
                      <a16:colId xmlns:a16="http://schemas.microsoft.com/office/drawing/2014/main" xmlns="" val="20002"/>
                    </a:ext>
                  </a:extLst>
                </a:gridCol>
                <a:gridCol w="3546564">
                  <a:extLst>
                    <a:ext uri="{9D8B030D-6E8A-4147-A177-3AD203B41FA5}">
                      <a16:colId xmlns:a16="http://schemas.microsoft.com/office/drawing/2014/main" xmlns="" val="20003"/>
                    </a:ext>
                  </a:extLst>
                </a:gridCol>
                <a:gridCol w="1692687">
                  <a:extLst>
                    <a:ext uri="{9D8B030D-6E8A-4147-A177-3AD203B41FA5}">
                      <a16:colId xmlns:a16="http://schemas.microsoft.com/office/drawing/2014/main" xmlns=""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87186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pt-BR" sz="1400" kern="1200" dirty="0" smtClean="0">
                          <a:solidFill>
                            <a:schemeClr val="tx1"/>
                          </a:solidFill>
                          <a:effectLst/>
                          <a:latin typeface="Times New Roman" pitchFamily="18" charset="0"/>
                          <a:ea typeface="+mn-ea"/>
                          <a:cs typeface="Times New Roman" pitchFamily="18" charset="0"/>
                        </a:rPr>
                        <a:t>84:31-35. </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pt-BR" sz="1400" kern="1200" dirty="0" smtClean="0">
                          <a:solidFill>
                            <a:schemeClr val="tx1"/>
                          </a:solidFill>
                          <a:effectLst/>
                          <a:latin typeface="Times New Roman" pitchFamily="18" charset="0"/>
                          <a:ea typeface="+mn-ea"/>
                          <a:cs typeface="Times New Roman" pitchFamily="18" charset="0"/>
                        </a:rPr>
                        <a:t>Kumar N,  Khaund K, Hazarika S M.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t>
                      </a:r>
                      <a:r>
                        <a:rPr lang="en-US" sz="1400" kern="1200" dirty="0" err="1" smtClean="0">
                          <a:solidFill>
                            <a:schemeClr val="tx1"/>
                          </a:solidFill>
                          <a:effectLst/>
                          <a:latin typeface="Times New Roman" pitchFamily="18" charset="0"/>
                          <a:ea typeface="+mn-ea"/>
                          <a:cs typeface="Times New Roman" pitchFamily="18" charset="0"/>
                        </a:rPr>
                        <a:t>Bispectral</a:t>
                      </a:r>
                      <a:r>
                        <a:rPr lang="en-US" sz="1400" kern="1200" dirty="0" smtClean="0">
                          <a:solidFill>
                            <a:schemeClr val="tx1"/>
                          </a:solidFill>
                          <a:effectLst/>
                          <a:latin typeface="Times New Roman" pitchFamily="18" charset="0"/>
                          <a:ea typeface="+mn-ea"/>
                          <a:cs typeface="Times New Roman" pitchFamily="18" charset="0"/>
                        </a:rPr>
                        <a:t> Analysis of EEG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for Emotion Recognition”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a:t>
                      </a:r>
                      <a:r>
                        <a:rPr lang="en-IN" sz="1400" kern="1200" baseline="0" dirty="0" smtClean="0">
                          <a:solidFill>
                            <a:schemeClr val="tx1"/>
                          </a:solidFill>
                          <a:effectLst/>
                          <a:latin typeface="Times New Roman" pitchFamily="18" charset="0"/>
                          <a:ea typeface="+mn-ea"/>
                          <a:cs typeface="Times New Roman" pitchFamily="18" charset="0"/>
                        </a:rPr>
                        <a:t>. </a:t>
                      </a:r>
                      <a:r>
                        <a:rPr lang="en-IN" sz="1400" kern="1200" baseline="0" dirty="0" err="1" smtClean="0">
                          <a:solidFill>
                            <a:schemeClr val="tx1"/>
                          </a:solidFill>
                          <a:effectLst/>
                          <a:latin typeface="Times New Roman" pitchFamily="18" charset="0"/>
                          <a:ea typeface="+mn-ea"/>
                          <a:cs typeface="Times New Roman" pitchFamily="18" charset="0"/>
                        </a:rPr>
                        <a:t>Procedia</a:t>
                      </a:r>
                      <a:r>
                        <a:rPr lang="en-IN" sz="1400" kern="1200" baseline="0" dirty="0" smtClean="0">
                          <a:solidFill>
                            <a:schemeClr val="tx1"/>
                          </a:solidFill>
                          <a:effectLst/>
                          <a:latin typeface="Times New Roman" pitchFamily="18" charset="0"/>
                          <a:ea typeface="+mn-ea"/>
                          <a:cs typeface="Times New Roman" pitchFamily="18" charset="0"/>
                        </a:rPr>
                        <a:t> Computer Science</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 30(23):e4446.1-e4446.13</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 Liu J, </a:t>
                      </a:r>
                      <a:r>
                        <a:rPr lang="en-IN" sz="1400" kern="1200" dirty="0" err="1" smtClean="0">
                          <a:solidFill>
                            <a:schemeClr val="tx1"/>
                          </a:solidFill>
                          <a:effectLst/>
                          <a:latin typeface="Times New Roman" pitchFamily="18" charset="0"/>
                          <a:ea typeface="+mn-ea"/>
                          <a:cs typeface="Times New Roman" pitchFamily="18" charset="0"/>
                        </a:rPr>
                        <a:t>Meng</a:t>
                      </a:r>
                      <a:r>
                        <a:rPr lang="en-IN" sz="1400" kern="1200" dirty="0" smtClean="0">
                          <a:solidFill>
                            <a:schemeClr val="tx1"/>
                          </a:solidFill>
                          <a:effectLst/>
                          <a:latin typeface="Times New Roman" pitchFamily="18" charset="0"/>
                          <a:ea typeface="+mn-ea"/>
                          <a:cs typeface="Times New Roman" pitchFamily="18" charset="0"/>
                        </a:rPr>
                        <a:t> H, Li M, Fan Z, </a:t>
                      </a:r>
                      <a:r>
                        <a:rPr lang="en-IN" sz="1400" kern="1200" dirty="0" err="1" smtClean="0">
                          <a:solidFill>
                            <a:schemeClr val="tx1"/>
                          </a:solidFill>
                          <a:effectLst/>
                          <a:latin typeface="Times New Roman" pitchFamily="18" charset="0"/>
                          <a:ea typeface="+mn-ea"/>
                          <a:cs typeface="Times New Roman" pitchFamily="18" charset="0"/>
                        </a:rPr>
                        <a:t>Rui</a:t>
                      </a:r>
                      <a:r>
                        <a:rPr lang="en-IN" sz="1400" kern="1200" dirty="0" smtClean="0">
                          <a:solidFill>
                            <a:schemeClr val="tx1"/>
                          </a:solidFill>
                          <a:effectLst/>
                          <a:latin typeface="Times New Roman" pitchFamily="18" charset="0"/>
                          <a:ea typeface="+mn-ea"/>
                          <a:cs typeface="Times New Roman" pitchFamily="18" charset="0"/>
                        </a:rPr>
                        <a:t> Q, Nandi AK</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“Emotion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detection from EEG recordings based on supervised and unsupervised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dimension reduction.”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a:t>
                      </a:r>
                      <a:r>
                        <a:rPr lang="en-US" sz="1400" kern="1200" baseline="0" dirty="0" smtClean="0">
                          <a:solidFill>
                            <a:schemeClr val="tx1"/>
                          </a:solidFill>
                          <a:effectLst/>
                          <a:latin typeface="Times New Roman" pitchFamily="18" charset="0"/>
                          <a:ea typeface="+mn-ea"/>
                          <a:cs typeface="Times New Roman" pitchFamily="18" charset="0"/>
                        </a:rPr>
                        <a:t>Concurrency and Computation: Practice and </a:t>
                      </a:r>
                    </a:p>
                    <a:p>
                      <a:pPr algn="ctr"/>
                      <a:r>
                        <a:rPr lang="en-US" sz="1400" kern="1200" baseline="0" dirty="0" smtClean="0">
                          <a:solidFill>
                            <a:schemeClr val="tx1"/>
                          </a:solidFill>
                          <a:effectLst/>
                          <a:latin typeface="Times New Roman" pitchFamily="18" charset="0"/>
                          <a:ea typeface="+mn-ea"/>
                          <a:cs typeface="Times New Roman" pitchFamily="18" charset="0"/>
                        </a:rPr>
                        <a:t>Experience, 30</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3"/>
                  </a:ext>
                </a:extLst>
              </a:tr>
              <a:tr h="973255">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(Apr.1):35-41.</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it-IT" sz="1400" kern="1200" dirty="0" smtClean="0">
                          <a:solidFill>
                            <a:schemeClr val="tx1"/>
                          </a:solidFill>
                          <a:effectLst/>
                          <a:latin typeface="Times New Roman" pitchFamily="18" charset="0"/>
                          <a:ea typeface="+mn-ea"/>
                          <a:cs typeface="Times New Roman" pitchFamily="18" charset="0"/>
                        </a:rPr>
                        <a:t>Atkinson J, Campos D.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a:t>
                      </a:r>
                      <a:r>
                        <a:rPr lang="en-US" sz="1400" kern="1200" dirty="0" smtClean="0">
                          <a:solidFill>
                            <a:schemeClr val="tx1"/>
                          </a:solidFill>
                          <a:effectLst/>
                          <a:latin typeface="Times New Roman" pitchFamily="18" charset="0"/>
                          <a:ea typeface="+mn-ea"/>
                          <a:cs typeface="Times New Roman" pitchFamily="18" charset="0"/>
                        </a:rPr>
                        <a:t>Improving BCI-based emotion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recognition by combining EEG feature selection and kernel classifiers. </a:t>
                      </a:r>
                      <a:r>
                        <a:rPr lang="en-IN"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t>
                      </a:r>
                      <a:r>
                        <a:rPr lang="en-IN" sz="1400" kern="1200" dirty="0" smtClean="0">
                          <a:solidFill>
                            <a:schemeClr val="tx1"/>
                          </a:solidFill>
                          <a:effectLst/>
                          <a:latin typeface="Times New Roman" pitchFamily="18" charset="0"/>
                          <a:ea typeface="+mn-ea"/>
                          <a:cs typeface="Times New Roman" pitchFamily="18" charset="0"/>
                        </a:rPr>
                        <a:t>about </a:t>
                      </a:r>
                      <a:r>
                        <a:rPr lang="en-IN" sz="1400" kern="1200" baseline="0" dirty="0" smtClean="0">
                          <a:solidFill>
                            <a:schemeClr val="tx1"/>
                          </a:solidFill>
                          <a:effectLst/>
                          <a:latin typeface="Times New Roman" pitchFamily="18" charset="0"/>
                          <a:ea typeface="+mn-ea"/>
                          <a:cs typeface="Times New Roman" pitchFamily="18" charset="0"/>
                        </a:rPr>
                        <a:t>Expert Systems with Applications</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4"/>
                  </a:ext>
                </a:extLst>
              </a:tr>
              <a:tr h="1243310">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 AAAI Press, 4746–4752</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err="1" smtClean="0">
                          <a:solidFill>
                            <a:schemeClr val="tx1"/>
                          </a:solidFill>
                          <a:effectLst/>
                          <a:latin typeface="Times New Roman" pitchFamily="18" charset="0"/>
                          <a:ea typeface="+mn-ea"/>
                          <a:cs typeface="Times New Roman" pitchFamily="18" charset="0"/>
                        </a:rPr>
                        <a:t>Tripathi</a:t>
                      </a:r>
                      <a:r>
                        <a:rPr lang="en-US" sz="1400" kern="1200" dirty="0" smtClean="0">
                          <a:solidFill>
                            <a:schemeClr val="tx1"/>
                          </a:solidFill>
                          <a:effectLst/>
                          <a:latin typeface="Times New Roman" pitchFamily="18" charset="0"/>
                          <a:ea typeface="+mn-ea"/>
                          <a:cs typeface="Times New Roman" pitchFamily="18" charset="0"/>
                        </a:rPr>
                        <a:t> S, Acharya S, Sharma R D, Mittal S, Bhattacharya 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“using deep and convolutional neural networks for accurate emotion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classification on DEAP </a:t>
                      </a:r>
                      <a:r>
                        <a:rPr lang="en-US" sz="1400" kern="1200" dirty="0" err="1" smtClean="0">
                          <a:solidFill>
                            <a:schemeClr val="tx1"/>
                          </a:solidFill>
                          <a:effectLst/>
                          <a:latin typeface="Times New Roman" pitchFamily="18" charset="0"/>
                          <a:ea typeface="+mn-ea"/>
                          <a:cs typeface="Times New Roman" pitchFamily="18" charset="0"/>
                        </a:rPr>
                        <a:t>datase</a:t>
                      </a:r>
                      <a:r>
                        <a:rPr lang="en-US"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 Proceedings of the Thirty-First AAAI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Conference on Artificial Intelligence</a:t>
                      </a:r>
                      <a:r>
                        <a:rPr lang="en-IN" sz="1400" kern="1200" dirty="0" smtClean="0">
                          <a:solidFill>
                            <a:schemeClr val="tx1"/>
                          </a:solidFill>
                          <a:effectLst/>
                          <a:latin typeface="Times New Roman" pitchFamily="18" charset="0"/>
                          <a:ea typeface="+mn-ea"/>
                          <a:cs typeface="Times New Roman" pitchFamily="18" charset="0"/>
                        </a:rPr>
                        <a:t>was </a:t>
                      </a:r>
                      <a:r>
                        <a:rPr lang="en-IN" sz="1400" kern="1200" dirty="0" smtClean="0">
                          <a:solidFill>
                            <a:schemeClr val="tx1"/>
                          </a:solidFill>
                          <a:effectLst/>
                          <a:latin typeface="Times New Roman" pitchFamily="18" charset="0"/>
                          <a:ea typeface="+mn-ea"/>
                          <a:cs typeface="Times New Roman" pitchFamily="18" charset="0"/>
                        </a:rPr>
                        <a:t>studied</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5"/>
                  </a:ext>
                </a:extLst>
              </a:tr>
              <a:tr h="674419">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 35(07): 1674-1680</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de-DE" sz="1400" kern="1200" dirty="0" smtClean="0">
                          <a:solidFill>
                            <a:schemeClr val="tx1"/>
                          </a:solidFill>
                          <a:effectLst/>
                          <a:latin typeface="Times New Roman" pitchFamily="18" charset="0"/>
                          <a:ea typeface="+mn-ea"/>
                          <a:cs typeface="Times New Roman" pitchFamily="18" charset="0"/>
                        </a:rPr>
                        <a:t> Hao C, Yongli L, Weifang L</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a:t>
                      </a:r>
                      <a:r>
                        <a:rPr lang="en-US" sz="1400" kern="1200" dirty="0" smtClean="0">
                          <a:solidFill>
                            <a:schemeClr val="tx1"/>
                          </a:solidFill>
                          <a:effectLst/>
                          <a:latin typeface="Times New Roman" pitchFamily="18" charset="0"/>
                          <a:ea typeface="+mn-ea"/>
                          <a:cs typeface="Times New Roman" pitchFamily="18" charset="0"/>
                        </a:rPr>
                        <a:t>Multi-analysis domain feature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fusion of EEG emotion recognition based on integrated deep learning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model</a:t>
                      </a:r>
                      <a:r>
                        <a:rPr lang="en-IN"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Contains every thing related </a:t>
                      </a:r>
                      <a:r>
                        <a:rPr lang="en-IN" sz="1400" kern="1200" dirty="0" smtClean="0">
                          <a:solidFill>
                            <a:schemeClr val="tx1"/>
                          </a:solidFill>
                          <a:effectLst/>
                          <a:latin typeface="Times New Roman" pitchFamily="18" charset="0"/>
                          <a:ea typeface="+mn-ea"/>
                          <a:cs typeface="Times New Roman" pitchFamily="18" charset="0"/>
                        </a:rPr>
                        <a:t>to control and Decision</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6"/>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292" y="221673"/>
            <a:ext cx="10008322" cy="579219"/>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0"/>
            <a:ext cx="11277599" cy="4502728"/>
          </a:xfrm>
        </p:spPr>
        <p:txBody>
          <a:bodyPr>
            <a:normAutofit/>
          </a:bodyPr>
          <a:lstStyle/>
          <a:p>
            <a:pPr marL="0" algn="just">
              <a:lnSpc>
                <a:spcPct val="150000"/>
              </a:lnSpc>
            </a:pPr>
            <a:r>
              <a:rPr lang="en-US" dirty="0">
                <a:latin typeface="Times New Roman" pitchFamily="18" charset="0"/>
                <a:cs typeface="Times New Roman" pitchFamily="18" charset="0"/>
              </a:rPr>
              <a:t> Emotions recognition Research of human emotional states via physiological signals involves recording and statistical analysis of signals from central and parietal cortex. A popular physiological signal that is highly adopted for human emotion assessment is the EEG, etc. Unlike other physiological signals, EEG is a non-invasive technique with good temporal and acceptable spatial resolution. Thus, EEG might play a major role on detecting an emotion directly from the brain at higher spatial and temporal resolution. </a:t>
            </a:r>
            <a:endParaRPr lang="en-IN"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741612" y="1416955"/>
            <a:ext cx="8915400" cy="46466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One of the biggest disadvantage is increase in computer processing speed.</a:t>
            </a:r>
          </a:p>
          <a:p>
            <a:pPr>
              <a:lnSpc>
                <a:spcPct val="150000"/>
              </a:lnSpc>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Increase of computing power.</a:t>
            </a:r>
          </a:p>
          <a:p>
            <a:pPr>
              <a:lnSpc>
                <a:spcPct val="150000"/>
              </a:lnSpc>
            </a:pPr>
            <a:r>
              <a:rPr lang="en-US" dirty="0" smtClean="0">
                <a:latin typeface="Times New Roman" pitchFamily="18" charset="0"/>
                <a:cs typeface="Times New Roman" pitchFamily="18" charset="0"/>
              </a:rPr>
              <a:t>Accuracy </a:t>
            </a:r>
            <a:r>
              <a:rPr lang="en-US" dirty="0">
                <a:latin typeface="Times New Roman" pitchFamily="18" charset="0"/>
                <a:cs typeface="Times New Roman" pitchFamily="18" charset="0"/>
              </a:rPr>
              <a:t>is less.</a:t>
            </a:r>
          </a:p>
          <a:p>
            <a:pPr>
              <a:lnSpc>
                <a:spcPct val="150000"/>
              </a:lnSpc>
            </a:pPr>
            <a:endParaRPr lang="en-US"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63236"/>
            <a:ext cx="8911687" cy="1641764"/>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900546"/>
            <a:ext cx="10326976" cy="5818910"/>
          </a:xfrm>
        </p:spPr>
        <p:txBody>
          <a:bodyPr>
            <a:normAutofit/>
          </a:bodyPr>
          <a:lstStyle/>
          <a:p>
            <a:pPr algn="just">
              <a:lnSpc>
                <a:spcPct val="150000"/>
              </a:lnSpc>
            </a:pPr>
            <a:r>
              <a:rPr lang="en-US" dirty="0">
                <a:latin typeface="Times New Roman" pitchFamily="18" charset="0"/>
                <a:cs typeface="Times New Roman" pitchFamily="18" charset="0"/>
              </a:rPr>
              <a:t>Emotion is a psycho-physiological process triggered by conscious and/or unconscious perception of an object or situation and is often associated with mood, temperament, personality and disposition, and motivation. Emotions play an important role in human communication and can be expressed either verbally through emotional vocabulary or by expressing nonverbal cues such as intonation of voice, facial expressions, and gestures. Most of the contemporary human-computer interaction (HCI) systems are deficient in interpreting this information and suffer from the lack of emotional intelligence. </a:t>
            </a:r>
          </a:p>
          <a:p>
            <a:pPr algn="just">
              <a:lnSpc>
                <a:spcPct val="150000"/>
              </a:lnSpc>
            </a:pPr>
            <a:r>
              <a:rPr lang="en-US" dirty="0">
                <a:latin typeface="Times New Roman" pitchFamily="18" charset="0"/>
                <a:cs typeface="Times New Roman" pitchFamily="18" charset="0"/>
              </a:rPr>
              <a:t>The current data set is recorded with the goal of creating an adaptive music video recommendation system. In our proposed music video recommendation system, a user’s bodily responses will be translated to emotions. The emotions of a user while watching music video clips will help the recommender system to first understand the user’s taste and then to recommend a music clip which matches the user’s current emotion. </a:t>
            </a: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969818"/>
            <a:ext cx="8911687" cy="1025237"/>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2592925" y="1547446"/>
            <a:ext cx="8229600" cy="1421992"/>
          </a:xfrm>
          <a:prstGeom prst="rect">
            <a:avLst/>
          </a:prstGeom>
          <a:noFill/>
        </p:spPr>
        <p:txBody>
          <a:bodyPr wrap="square" rtlCol="0">
            <a:spAutoFit/>
          </a:bodyPr>
          <a:lstStyle/>
          <a:p>
            <a:pPr>
              <a:lnSpc>
                <a:spcPct val="150000"/>
              </a:lnSpc>
            </a:pPr>
            <a:r>
              <a:rPr lang="en-US" sz="2000" dirty="0" smtClean="0">
                <a:latin typeface="Times New Roman" panose="02020603050405020304" pitchFamily="18" charset="0"/>
                <a:cs typeface="Times New Roman" panose="02020603050405020304" pitchFamily="18" charset="0"/>
              </a:rPr>
              <a:t>1.Power </a:t>
            </a:r>
            <a:r>
              <a:rPr lang="en-US" sz="2000" dirty="0">
                <a:latin typeface="Times New Roman" panose="02020603050405020304" pitchFamily="18" charset="0"/>
                <a:cs typeface="Times New Roman" panose="02020603050405020304" pitchFamily="18" charset="0"/>
              </a:rPr>
              <a:t>reduction. </a:t>
            </a:r>
          </a:p>
          <a:p>
            <a:pPr>
              <a:lnSpc>
                <a:spcPct val="150000"/>
              </a:lnSpc>
            </a:pPr>
            <a:r>
              <a:rPr lang="en-US" sz="2000" dirty="0">
                <a:latin typeface="Times New Roman" panose="02020603050405020304" pitchFamily="18" charset="0"/>
                <a:cs typeface="Times New Roman" panose="02020603050405020304" pitchFamily="18" charset="0"/>
              </a:rPr>
              <a:t>2. Computation speed reduces.</a:t>
            </a:r>
          </a:p>
          <a:p>
            <a:pPr>
              <a:lnSpc>
                <a:spcPct val="150000"/>
              </a:lnSpc>
            </a:pPr>
            <a:r>
              <a:rPr lang="en-US" sz="2000" dirty="0">
                <a:latin typeface="Times New Roman" panose="02020603050405020304" pitchFamily="18" charset="0"/>
                <a:cs typeface="Times New Roman" panose="02020603050405020304" pitchFamily="18" charset="0"/>
              </a:rPr>
              <a:t>3. Increase of accuracy</a:t>
            </a: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2776</TotalTime>
  <Words>1247</Words>
  <Application>Microsoft Office PowerPoint</Application>
  <PresentationFormat>Widescreen</PresentationFormat>
  <Paragraphs>111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Droid Sans Fallback</vt:lpstr>
      <vt:lpstr>Times New Roman</vt:lpstr>
      <vt:lpstr>Wingdings 3</vt:lpstr>
      <vt:lpstr>Wisp</vt:lpstr>
      <vt:lpstr>PowerPoint Presentation</vt:lpstr>
      <vt:lpstr>Index </vt:lpstr>
      <vt:lpstr>Abstract</vt:lpstr>
      <vt:lpstr>Introduction:   </vt:lpstr>
      <vt:lpstr>Literature review:  </vt:lpstr>
      <vt:lpstr>Existing method: </vt:lpstr>
      <vt:lpstr>PowerPoint Presentation</vt:lpstr>
      <vt:lpstr>Proposed method:</vt:lpstr>
      <vt:lpstr>Advantages of Proposed method: </vt:lpstr>
      <vt:lpstr>Applications:</vt:lpstr>
      <vt:lpstr>Applications:</vt:lpstr>
      <vt:lpstr>Applications:</vt:lpstr>
      <vt:lpstr>Hardware and Software Requirements: </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NIKHITESH REDDY</cp:lastModifiedBy>
  <cp:revision>413</cp:revision>
  <dcterms:created xsi:type="dcterms:W3CDTF">2020-06-29T09:16:21Z</dcterms:created>
  <dcterms:modified xsi:type="dcterms:W3CDTF">2023-01-24T11:27:55Z</dcterms:modified>
</cp:coreProperties>
</file>