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62" r:id="rId8"/>
    <p:sldId id="263" r:id="rId9"/>
    <p:sldId id="291" r:id="rId10"/>
    <p:sldId id="264" r:id="rId11"/>
    <p:sldId id="290" r:id="rId12"/>
    <p:sldId id="292"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2" d="100"/>
          <a:sy n="72" d="100"/>
        </p:scale>
        <p:origin x="636" y="78"/>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14-04-2023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4</a:t>
            </a:fld>
            <a:endParaRPr lang="en-IN"/>
          </a:p>
        </p:txBody>
      </p:sp>
    </p:spTree>
    <p:extLst>
      <p:ext uri="{BB962C8B-B14F-4D97-AF65-F5344CB8AC3E}">
        <p14:creationId xmlns:p14="http://schemas.microsoft.com/office/powerpoint/2010/main" val="902680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B33EC5-9122-4D49-9407-1F962B9517FF}" type="slidenum">
              <a:rPr lang="en-IN" smtClean="0"/>
              <a:t>5</a:t>
            </a:fld>
            <a:endParaRPr lang="en-IN"/>
          </a:p>
        </p:txBody>
      </p:sp>
    </p:spTree>
    <p:extLst>
      <p:ext uri="{BB962C8B-B14F-4D97-AF65-F5344CB8AC3E}">
        <p14:creationId xmlns:p14="http://schemas.microsoft.com/office/powerpoint/2010/main" val="244363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endParaRPr lang="en-US" altLang="en-US" b="1" dirty="0">
              <a:solidFill>
                <a:schemeClr val="accent2">
                  <a:lumMod val="75000"/>
                </a:schemeClr>
              </a:solidFill>
              <a:latin typeface="Times New Roman" panose="02020603050405020304" pitchFamily="18" charset="0"/>
              <a:cs typeface="Times New Roman" panose="02020603050405020304" pitchFamily="18" charset="0"/>
            </a:endParaRP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CLASSIFICATION OF 41 HAND AND WRIST MOVEMENTS VIA SURFACE ELECTROMYOGRAM USING DEEP NEURAL NETWORK</a:t>
            </a: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207749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Proposed CNN based classifier is very good at classification.</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Proposed classifier takes less time for training.</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Proposed classifier is very accurate compared to existing classifiers.</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Feature extraction is includes even the minute details which results in more accurate.</a:t>
            </a:r>
          </a:p>
        </p:txBody>
      </p:sp>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Bio-Medical applications</a:t>
            </a:r>
          </a:p>
          <a:p>
            <a:pPr>
              <a:lnSpc>
                <a:spcPct val="130000"/>
              </a:lnSpc>
              <a:buFont typeface="Wingdings" pitchFamily="2" charset="2"/>
              <a:buChar char="§"/>
            </a:pPr>
            <a:r>
              <a:rPr lang="en-US" sz="2100" dirty="0">
                <a:latin typeface="Times New Roman" pitchFamily="18" charset="0"/>
                <a:cs typeface="Times New Roman" pitchFamily="18" charset="0"/>
              </a:rPr>
              <a:t>Signal Processing </a:t>
            </a:r>
          </a:p>
          <a:p>
            <a:pPr>
              <a:lnSpc>
                <a:spcPct val="130000"/>
              </a:lnSpc>
              <a:buFont typeface="Wingdings" pitchFamily="2" charset="2"/>
              <a:buChar char="§"/>
            </a:pPr>
            <a:r>
              <a:rPr lang="en-US" sz="2100" dirty="0">
                <a:latin typeface="Times New Roman" pitchFamily="18" charset="0"/>
                <a:cs typeface="Times New Roman" pitchFamily="18" charset="0"/>
              </a:rPr>
              <a:t>Machine Learning environments </a:t>
            </a:r>
          </a:p>
          <a:p>
            <a:pPr>
              <a:lnSpc>
                <a:spcPct val="130000"/>
              </a:lnSpc>
              <a:buFont typeface="Wingdings" pitchFamily="2" charset="2"/>
              <a:buChar char="§"/>
            </a:pPr>
            <a:r>
              <a:rPr lang="en-US" sz="2100" dirty="0">
                <a:latin typeface="Times New Roman" pitchFamily="18" charset="0"/>
                <a:cs typeface="Times New Roman" pitchFamily="18" charset="0"/>
              </a:rPr>
              <a:t>Image Processing</a:t>
            </a:r>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sp>
        <p:nvSpPr>
          <p:cNvPr id="4" name="Text Placeholder 3">
            <a:extLst>
              <a:ext uri="{FF2B5EF4-FFF2-40B4-BE49-F238E27FC236}">
                <a16:creationId xmlns:a16="http://schemas.microsoft.com/office/drawing/2014/main" id="{0234CD31-66BF-5629-6000-6BAA02E7C6B0}"/>
              </a:ext>
            </a:extLst>
          </p:cNvPr>
          <p:cNvSpPr>
            <a:spLocks noGrp="1"/>
          </p:cNvSpPr>
          <p:nvPr>
            <p:ph type="body" idx="1"/>
          </p:nvPr>
        </p:nvSpPr>
        <p:spPr/>
        <p:txBody>
          <a:bodyPr/>
          <a:lstStyle/>
          <a:p>
            <a:endParaRPr lang="en-IN"/>
          </a:p>
        </p:txBody>
      </p:sp>
      <p:pic>
        <p:nvPicPr>
          <p:cNvPr id="9" name="Content Placeholder 8">
            <a:extLst>
              <a:ext uri="{FF2B5EF4-FFF2-40B4-BE49-F238E27FC236}">
                <a16:creationId xmlns:a16="http://schemas.microsoft.com/office/drawing/2014/main" id="{1BE36104-0CE3-E1B9-1481-E0525DEEC5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4039" y="1969475"/>
            <a:ext cx="4343400" cy="3238032"/>
          </a:xfrm>
        </p:spPr>
      </p:pic>
      <p:pic>
        <p:nvPicPr>
          <p:cNvPr id="11" name="Content Placeholder 10">
            <a:extLst>
              <a:ext uri="{FF2B5EF4-FFF2-40B4-BE49-F238E27FC236}">
                <a16:creationId xmlns:a16="http://schemas.microsoft.com/office/drawing/2014/main" id="{2821311F-5597-8F28-2513-F816E53BD50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41431" y="3375025"/>
            <a:ext cx="3390900" cy="1695450"/>
          </a:xfrm>
        </p:spPr>
      </p:pic>
    </p:spTree>
    <p:extLst>
      <p:ext uri="{BB962C8B-B14F-4D97-AF65-F5344CB8AC3E}">
        <p14:creationId xmlns:p14="http://schemas.microsoft.com/office/powerpoint/2010/main" val="39007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1124992" cy="6179126"/>
          </a:xfrm>
        </p:spPr>
        <p:txBody>
          <a:bodyPr>
            <a:noAutofit/>
          </a:bodyPr>
          <a:lstStyle/>
          <a:p>
            <a:pPr marL="0" indent="0" algn="just">
              <a:lnSpc>
                <a:spcPct val="150000"/>
              </a:lnSpc>
              <a:buNone/>
            </a:pPr>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Ahmadizadeh</a:t>
            </a:r>
            <a:r>
              <a:rPr lang="en-IN" dirty="0">
                <a:latin typeface="Times New Roman" pitchFamily="18" charset="0"/>
                <a:cs typeface="Times New Roman" pitchFamily="18" charset="0"/>
              </a:rPr>
              <a:t>, C., </a:t>
            </a:r>
            <a:r>
              <a:rPr lang="en-IN" dirty="0" err="1">
                <a:latin typeface="Times New Roman" pitchFamily="18" charset="0"/>
                <a:cs typeface="Times New Roman" pitchFamily="18" charset="0"/>
              </a:rPr>
              <a:t>Merhi</a:t>
            </a:r>
            <a:r>
              <a:rPr lang="en-IN" dirty="0">
                <a:latin typeface="Times New Roman" pitchFamily="18" charset="0"/>
                <a:cs typeface="Times New Roman" pitchFamily="18" charset="0"/>
              </a:rPr>
              <a:t>, L.-K., </a:t>
            </a:r>
            <a:r>
              <a:rPr lang="en-IN" dirty="0" err="1">
                <a:latin typeface="Times New Roman" pitchFamily="18" charset="0"/>
                <a:cs typeface="Times New Roman" pitchFamily="18" charset="0"/>
              </a:rPr>
              <a:t>Pousett</a:t>
            </a:r>
            <a:r>
              <a:rPr lang="en-IN" dirty="0">
                <a:latin typeface="Times New Roman" pitchFamily="18" charset="0"/>
                <a:cs typeface="Times New Roman" pitchFamily="18" charset="0"/>
              </a:rPr>
              <a:t>, B., Sangha, S., and Menon, C. (2017). Toward intuitive prosthetic control: Solving common issues using force </a:t>
            </a:r>
            <a:r>
              <a:rPr lang="en-IN" dirty="0" err="1">
                <a:latin typeface="Times New Roman" pitchFamily="18" charset="0"/>
                <a:cs typeface="Times New Roman" pitchFamily="18" charset="0"/>
              </a:rPr>
              <a:t>myography</a:t>
            </a:r>
            <a:r>
              <a:rPr lang="en-IN" dirty="0">
                <a:latin typeface="Times New Roman" pitchFamily="18" charset="0"/>
                <a:cs typeface="Times New Roman" pitchFamily="18" charset="0"/>
              </a:rPr>
              <a:t>, surface electromyography, and pattern recognition in a pilot case study. IEEE Robot. </a:t>
            </a:r>
            <a:r>
              <a:rPr lang="en-IN" dirty="0" err="1">
                <a:latin typeface="Times New Roman" pitchFamily="18" charset="0"/>
                <a:cs typeface="Times New Roman" pitchFamily="18" charset="0"/>
              </a:rPr>
              <a:t>Autom</a:t>
            </a:r>
            <a:r>
              <a:rPr lang="en-IN" dirty="0">
                <a:latin typeface="Times New Roman" pitchFamily="18" charset="0"/>
                <a:cs typeface="Times New Roman" pitchFamily="18" charset="0"/>
              </a:rPr>
              <a:t>. Mag. 24, 102–111.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10.1109/MRA.2017.2747899.</a:t>
            </a:r>
          </a:p>
          <a:p>
            <a:pPr marL="0" indent="0" algn="just">
              <a:lnSpc>
                <a:spcPct val="150000"/>
              </a:lnSpc>
              <a:buNone/>
            </a:pPr>
            <a:r>
              <a:rPr lang="en-IN" dirty="0">
                <a:latin typeface="Times New Roman" pitchFamily="18" charset="0"/>
                <a:cs typeface="Times New Roman" pitchFamily="18" charset="0"/>
              </a:rPr>
              <a:t>[2] </a:t>
            </a:r>
            <a:r>
              <a:rPr lang="en-IN" dirty="0" err="1">
                <a:latin typeface="Times New Roman" pitchFamily="18" charset="0"/>
                <a:cs typeface="Times New Roman" pitchFamily="18" charset="0"/>
              </a:rPr>
              <a:t>Ahmadizadeh</a:t>
            </a:r>
            <a:r>
              <a:rPr lang="en-IN" dirty="0">
                <a:latin typeface="Times New Roman" pitchFamily="18" charset="0"/>
                <a:cs typeface="Times New Roman" pitchFamily="18" charset="0"/>
              </a:rPr>
              <a:t>, C., </a:t>
            </a:r>
            <a:r>
              <a:rPr lang="en-IN" dirty="0" err="1">
                <a:latin typeface="Times New Roman" pitchFamily="18" charset="0"/>
                <a:cs typeface="Times New Roman" pitchFamily="18" charset="0"/>
              </a:rPr>
              <a:t>Pousett</a:t>
            </a:r>
            <a:r>
              <a:rPr lang="en-IN" dirty="0">
                <a:latin typeface="Times New Roman" pitchFamily="18" charset="0"/>
                <a:cs typeface="Times New Roman" pitchFamily="18" charset="0"/>
              </a:rPr>
              <a:t>, B., and Menon, C. (2019). Investigation of channel selection for gesture classification for prosthesis control using force </a:t>
            </a:r>
            <a:r>
              <a:rPr lang="en-IN" dirty="0" err="1">
                <a:latin typeface="Times New Roman" pitchFamily="18" charset="0"/>
                <a:cs typeface="Times New Roman" pitchFamily="18" charset="0"/>
              </a:rPr>
              <a:t>myography</a:t>
            </a:r>
            <a:r>
              <a:rPr lang="en-IN" dirty="0">
                <a:latin typeface="Times New Roman" pitchFamily="18" charset="0"/>
                <a:cs typeface="Times New Roman" pitchFamily="18" charset="0"/>
              </a:rPr>
              <a:t>: a case study. Front. </a:t>
            </a:r>
            <a:r>
              <a:rPr lang="en-IN" dirty="0" err="1">
                <a:latin typeface="Times New Roman" pitchFamily="18" charset="0"/>
                <a:cs typeface="Times New Roman" pitchFamily="18" charset="0"/>
              </a:rPr>
              <a:t>Bioeng</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Biotechnol</a:t>
            </a:r>
            <a:r>
              <a:rPr lang="en-IN" dirty="0">
                <a:latin typeface="Times New Roman" pitchFamily="18" charset="0"/>
                <a:cs typeface="Times New Roman" pitchFamily="18" charset="0"/>
              </a:rPr>
              <a:t>. 7:331.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10.3389/fbioe.2019. 00331.</a:t>
            </a:r>
          </a:p>
          <a:p>
            <a:pPr marL="0" indent="0" algn="just">
              <a:lnSpc>
                <a:spcPct val="150000"/>
              </a:lnSpc>
              <a:buNone/>
            </a:pPr>
            <a:r>
              <a:rPr lang="en-IN" dirty="0">
                <a:latin typeface="Times New Roman" pitchFamily="18" charset="0"/>
                <a:cs typeface="Times New Roman" pitchFamily="18" charset="0"/>
              </a:rPr>
              <a:t>[3] </a:t>
            </a:r>
            <a:r>
              <a:rPr lang="en-IN" dirty="0" err="1">
                <a:latin typeface="Times New Roman" pitchFamily="18" charset="0"/>
                <a:cs typeface="Times New Roman" pitchFamily="18" charset="0"/>
              </a:rPr>
              <a:t>Ameri</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Akhaee</a:t>
            </a:r>
            <a:r>
              <a:rPr lang="en-IN" dirty="0">
                <a:latin typeface="Times New Roman" pitchFamily="18" charset="0"/>
                <a:cs typeface="Times New Roman" pitchFamily="18" charset="0"/>
              </a:rPr>
              <a:t>, M. A., Scheme, E., and </a:t>
            </a:r>
            <a:r>
              <a:rPr lang="en-IN" dirty="0" err="1">
                <a:latin typeface="Times New Roman" pitchFamily="18" charset="0"/>
                <a:cs typeface="Times New Roman" pitchFamily="18" charset="0"/>
              </a:rPr>
              <a:t>Englehart</a:t>
            </a:r>
            <a:r>
              <a:rPr lang="en-IN" dirty="0">
                <a:latin typeface="Times New Roman" pitchFamily="18" charset="0"/>
                <a:cs typeface="Times New Roman" pitchFamily="18" charset="0"/>
              </a:rPr>
              <a:t>, K. (2018). Real-time, simultaneous myoelectric control using a convolutional neural network. </a:t>
            </a:r>
            <a:r>
              <a:rPr lang="en-IN" dirty="0" err="1">
                <a:latin typeface="Times New Roman" pitchFamily="18" charset="0"/>
                <a:cs typeface="Times New Roman" pitchFamily="18" charset="0"/>
              </a:rPr>
              <a:t>PLoS</a:t>
            </a:r>
            <a:r>
              <a:rPr lang="en-IN" dirty="0">
                <a:latin typeface="Times New Roman" pitchFamily="18" charset="0"/>
                <a:cs typeface="Times New Roman" pitchFamily="18" charset="0"/>
              </a:rPr>
              <a:t> ONE 13:e203835.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10.1371/journal.pone.0203835.</a:t>
            </a:r>
          </a:p>
          <a:p>
            <a:pPr marL="0" indent="0" algn="just">
              <a:lnSpc>
                <a:spcPct val="150000"/>
              </a:lnSpc>
              <a:buNone/>
            </a:pPr>
            <a:r>
              <a:rPr lang="en-IN" dirty="0">
                <a:latin typeface="Times New Roman" pitchFamily="18" charset="0"/>
                <a:cs typeface="Times New Roman" pitchFamily="18" charset="0"/>
              </a:rPr>
              <a:t>[4] </a:t>
            </a:r>
            <a:r>
              <a:rPr lang="en-IN" dirty="0" err="1">
                <a:latin typeface="Times New Roman" pitchFamily="18" charset="0"/>
                <a:cs typeface="Times New Roman" pitchFamily="18" charset="0"/>
              </a:rPr>
              <a:t>Atzori</a:t>
            </a:r>
            <a:r>
              <a:rPr lang="en-IN" dirty="0">
                <a:latin typeface="Times New Roman" pitchFamily="18" charset="0"/>
                <a:cs typeface="Times New Roman" pitchFamily="18" charset="0"/>
              </a:rPr>
              <a:t>, M., </a:t>
            </a:r>
            <a:r>
              <a:rPr lang="en-IN" dirty="0" err="1">
                <a:latin typeface="Times New Roman" pitchFamily="18" charset="0"/>
                <a:cs typeface="Times New Roman" pitchFamily="18" charset="0"/>
              </a:rPr>
              <a:t>Gijsberts</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Castellini</a:t>
            </a:r>
            <a:r>
              <a:rPr lang="en-IN" dirty="0">
                <a:latin typeface="Times New Roman" pitchFamily="18" charset="0"/>
                <a:cs typeface="Times New Roman" pitchFamily="18" charset="0"/>
              </a:rPr>
              <a:t>, C., Caputo, B., </a:t>
            </a:r>
            <a:r>
              <a:rPr lang="en-IN" dirty="0" err="1">
                <a:latin typeface="Times New Roman" pitchFamily="18" charset="0"/>
                <a:cs typeface="Times New Roman" pitchFamily="18" charset="0"/>
              </a:rPr>
              <a:t>Mittaz</a:t>
            </a:r>
            <a:r>
              <a:rPr lang="en-IN" dirty="0">
                <a:latin typeface="Times New Roman" pitchFamily="18" charset="0"/>
                <a:cs typeface="Times New Roman" pitchFamily="18" charset="0"/>
              </a:rPr>
              <a:t> Hager, A.-G., </a:t>
            </a:r>
            <a:r>
              <a:rPr lang="en-IN" dirty="0" err="1">
                <a:latin typeface="Times New Roman" pitchFamily="18" charset="0"/>
                <a:cs typeface="Times New Roman" pitchFamily="18" charset="0"/>
              </a:rPr>
              <a:t>Elsig</a:t>
            </a:r>
            <a:r>
              <a:rPr lang="en-IN" dirty="0">
                <a:latin typeface="Times New Roman" pitchFamily="18" charset="0"/>
                <a:cs typeface="Times New Roman" pitchFamily="18" charset="0"/>
              </a:rPr>
              <a:t>, S., et al. (2014). Electromyography data for non-invasive naturally-controlled robotic hand prostheses. Nature 1:140053.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10.1038/sdata.2014.53.</a:t>
            </a:r>
          </a:p>
          <a:p>
            <a:pPr marL="0" indent="0" algn="just">
              <a:lnSpc>
                <a:spcPct val="150000"/>
              </a:lnSpc>
              <a:buNone/>
            </a:pPr>
            <a:r>
              <a:rPr lang="en-IN" dirty="0">
                <a:latin typeface="Times New Roman" pitchFamily="18" charset="0"/>
                <a:cs typeface="Times New Roman" pitchFamily="18" charset="0"/>
              </a:rPr>
              <a:t>[5] </a:t>
            </a:r>
            <a:r>
              <a:rPr lang="en-IN" dirty="0" err="1">
                <a:latin typeface="Times New Roman" pitchFamily="18" charset="0"/>
                <a:cs typeface="Times New Roman" pitchFamily="18" charset="0"/>
              </a:rPr>
              <a:t>Atzori</a:t>
            </a:r>
            <a:r>
              <a:rPr lang="en-IN" dirty="0">
                <a:latin typeface="Times New Roman" pitchFamily="18" charset="0"/>
                <a:cs typeface="Times New Roman" pitchFamily="18" charset="0"/>
              </a:rPr>
              <a:t>, M., and Müller, H. (2015). Control capabilities of myoelectric robotic prostheses by hand amputees: a scientific research and market overview. Front. Syst. </a:t>
            </a:r>
            <a:r>
              <a:rPr lang="en-IN" dirty="0" err="1">
                <a:latin typeface="Times New Roman" pitchFamily="18" charset="0"/>
                <a:cs typeface="Times New Roman" pitchFamily="18" charset="0"/>
              </a:rPr>
              <a:t>Neurosci</a:t>
            </a:r>
            <a:r>
              <a:rPr lang="en-IN" dirty="0">
                <a:latin typeface="Times New Roman" pitchFamily="18" charset="0"/>
                <a:cs typeface="Times New Roman" pitchFamily="18" charset="0"/>
              </a:rPr>
              <a:t>. 9:162.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10.3389/fnsys.2015.00162.</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32500" lnSpcReduction="20000"/>
          </a:bodyPr>
          <a:lstStyle/>
          <a:p>
            <a:pPr marL="0" indent="0" algn="just">
              <a:lnSpc>
                <a:spcPct val="170000"/>
              </a:lnSpc>
              <a:buNone/>
            </a:pPr>
            <a:r>
              <a:rPr lang="en-US" sz="5200" dirty="0">
                <a:latin typeface="Times New Roman" pitchFamily="18" charset="0"/>
                <a:cs typeface="Times New Roman" pitchFamily="18" charset="0"/>
              </a:rPr>
              <a:t>Surface electromyography is an easy, non-invasive technique that allows the user to actively control the prosthesis (sEMG). However, the categorization of hand and wrist motions using sEMG has generated a wide variety of results in earlier experiments, including the acquisition methodology and the number of classes, but not entirely. This research investigates the deep neural network strategy to categorize 41 hand and wrist movements based on the sEMG data. The Ninapro project's database, one of the largest public sEMG databases for cutting-edge hand myoelectric prosthetics, was utilized to train and evaluate the suggested models. For this study, two datasets were used: DB5 with a low-cost 16-channel, 200-Hz setup and DB7 with a 12-channel, 2 kHz design. Our technique achieved an overall accuracy of 93.87 1.49 and 91.69 4.68%, respectively, with balanced accuracy of 84.00 3.40 and 84.66 4.78% for DB5 and DB7. The Southampton Hand Assessment Procedure (SHAP), a clinically validated hand functional assessment technique, only considered the six primary hand motions based on the six prehensile patterns, but we still saw a performance improvement. Using only the SHAP movements in DB5, a balance accuracy of 94.48 2.55% and a classification accuracy of 98.82 0.58% were attained.</a:t>
            </a:r>
          </a:p>
          <a:p>
            <a:pPr marL="0" indent="0" algn="just">
              <a:lnSpc>
                <a:spcPct val="170000"/>
              </a:lnSpc>
              <a:buNone/>
            </a:pPr>
            <a:r>
              <a:rPr lang="en-US" sz="5200" b="1" dirty="0">
                <a:latin typeface="Times New Roman" pitchFamily="18" charset="0"/>
                <a:cs typeface="Times New Roman" pitchFamily="18" charset="0"/>
              </a:rPr>
              <a:t>Keywords: </a:t>
            </a:r>
            <a:r>
              <a:rPr lang="en-US" sz="5200" dirty="0">
                <a:latin typeface="Times New Roman" pitchFamily="18" charset="0"/>
                <a:cs typeface="Times New Roman" pitchFamily="18" charset="0"/>
              </a:rPr>
              <a:t>Surface Electromyogram, Hand Movement Classification, Deep Neural Network, Prosthetic Hand, Ninapro Database.</a:t>
            </a:r>
          </a:p>
          <a:p>
            <a:pPr marL="0" indent="0" algn="just">
              <a:lnSpc>
                <a:spcPct val="170000"/>
              </a:lnSpc>
              <a:buNone/>
            </a:pPr>
            <a:endParaRPr lang="en-US" sz="4500" dirty="0">
              <a:latin typeface="Times New Roman" pitchFamily="18" charset="0"/>
              <a:cs typeface="Times New Roman" pitchFamily="18" charset="0"/>
            </a:endParaRPr>
          </a:p>
          <a:p>
            <a:pPr marL="0" indent="0" algn="just">
              <a:lnSpc>
                <a:spcPct val="170000"/>
              </a:lnSpc>
              <a:buNone/>
            </a:pPr>
            <a:endParaRPr lang="en-US" sz="4500" dirty="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a:p>
            <a:pPr marL="0" indent="0" algn="just">
              <a:lnSpc>
                <a:spcPct val="170000"/>
              </a:lnSpc>
              <a:buNone/>
            </a:pP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1467449" cy="5264728"/>
          </a:xfrm>
        </p:spPr>
        <p:txBody>
          <a:bodyPr>
            <a:noAutofit/>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Dexterous prosthetic hands with non-invasive sensors and machine learning control capabilities are now possible thanks to recent developments in sensor technology, mechatronics, signal processing, and GPU-equipped edge computing hardware. However, there are presently few actual uses for these prostheses and little acceptance of them by amputees. Control issues, poor abilities and dexterity levels, and the price of the prosthesis are a few of the main causes. Additionally, routinely misclassifying desired activities might result in frustration and the abandonment of prostheses (Biddiss and Chau, 2007; Ahmadizadeh et al., 2017). Therefore, it's crucial to achieve a high level of human-machine interaction dependability and resilience for user experience and their adoption of the prosthetic hand. </a:t>
            </a:r>
          </a:p>
          <a:p>
            <a:pPr marL="0" indent="0" algn="just">
              <a:lnSpc>
                <a:spcPct val="160000"/>
              </a:lnSpc>
              <a:buNone/>
            </a:pPr>
            <a:r>
              <a:rPr lang="en-US" sz="1600" dirty="0">
                <a:latin typeface="Times New Roman" panose="02020603050405020304" pitchFamily="18" charset="0"/>
                <a:cs typeface="Times New Roman" panose="02020603050405020304" pitchFamily="18" charset="0"/>
              </a:rPr>
              <a:t>Recent research on the sEMG classification using a deep learning approach tends to gravitate toward using CNN to automatically learn the features from a raw signal. However, training a deep neural network generally requires a large amount of training data for it to converge and discover meaningful features, especially for CNN. Moreover, CNN has a relatively high memory cost and processing time, which may pose challenges when running on embedded systems with limited resources. For our experiment, we were concerned about the limited amount of training data for the classification of 41 movements. Also, we would like to investigate the feasibility of adopting an accurate deep learning approach that would be able to run on affordable hardware. Therefore, we chose to extract hand-crafted statistical features and feed them to our deep neural network (DNN) model for the classification.</a:t>
            </a: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4168533"/>
              </p:ext>
            </p:extLst>
          </p:nvPr>
        </p:nvGraphicFramePr>
        <p:xfrm>
          <a:off x="690046" y="1023581"/>
          <a:ext cx="11373147" cy="5105904"/>
        </p:xfrm>
        <a:graphic>
          <a:graphicData uri="http://schemas.openxmlformats.org/drawingml/2006/table">
            <a:tbl>
              <a:tblPr firstRow="1" bandRow="1">
                <a:tableStyleId>{5940675A-B579-460E-94D1-54222C63F5DA}</a:tableStyleId>
              </a:tblPr>
              <a:tblGrid>
                <a:gridCol w="697443">
                  <a:extLst>
                    <a:ext uri="{9D8B030D-6E8A-4147-A177-3AD203B41FA5}">
                      <a16:colId xmlns:a16="http://schemas.microsoft.com/office/drawing/2014/main" val="20000"/>
                    </a:ext>
                  </a:extLst>
                </a:gridCol>
                <a:gridCol w="3003273">
                  <a:extLst>
                    <a:ext uri="{9D8B030D-6E8A-4147-A177-3AD203B41FA5}">
                      <a16:colId xmlns:a16="http://schemas.microsoft.com/office/drawing/2014/main" val="20001"/>
                    </a:ext>
                  </a:extLst>
                </a:gridCol>
                <a:gridCol w="2179662">
                  <a:extLst>
                    <a:ext uri="{9D8B030D-6E8A-4147-A177-3AD203B41FA5}">
                      <a16:colId xmlns:a16="http://schemas.microsoft.com/office/drawing/2014/main" val="20002"/>
                    </a:ext>
                  </a:extLst>
                </a:gridCol>
                <a:gridCol w="3698782">
                  <a:extLst>
                    <a:ext uri="{9D8B030D-6E8A-4147-A177-3AD203B41FA5}">
                      <a16:colId xmlns:a16="http://schemas.microsoft.com/office/drawing/2014/main" val="20003"/>
                    </a:ext>
                  </a:extLst>
                </a:gridCol>
                <a:gridCol w="1793987">
                  <a:extLst>
                    <a:ext uri="{9D8B030D-6E8A-4147-A177-3AD203B41FA5}">
                      <a16:colId xmlns:a16="http://schemas.microsoft.com/office/drawing/2014/main" val="20004"/>
                    </a:ext>
                  </a:extLst>
                </a:gridCol>
              </a:tblGrid>
              <a:tr h="301643">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46244">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a:solidFill>
                            <a:schemeClr val="tx1"/>
                          </a:solidFill>
                          <a:effectLst/>
                          <a:latin typeface="Times New Roman" pitchFamily="18" charset="0"/>
                          <a:ea typeface="+mn-ea"/>
                          <a:cs typeface="Times New Roman" pitchFamily="18" charset="0"/>
                        </a:rPr>
                        <a:t>IEEE Robot. Autom. Mag. 24, 102–111,</a:t>
                      </a:r>
                      <a:r>
                        <a:rPr lang="nl-NL" sz="1400" kern="1200" baseline="0" dirty="0">
                          <a:solidFill>
                            <a:schemeClr val="tx1"/>
                          </a:solidFill>
                          <a:effectLst/>
                          <a:latin typeface="Times New Roman" pitchFamily="18" charset="0"/>
                          <a:ea typeface="+mn-ea"/>
                          <a:cs typeface="Times New Roman" pitchFamily="18" charset="0"/>
                        </a:rPr>
                        <a:t> 2017</a:t>
                      </a:r>
                      <a:endParaRPr lang="nl-NL"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baseline="0" dirty="0">
                          <a:solidFill>
                            <a:schemeClr val="tx1"/>
                          </a:solidFill>
                          <a:effectLst/>
                          <a:latin typeface="Times New Roman" pitchFamily="18" charset="0"/>
                          <a:ea typeface="+mn-ea"/>
                          <a:cs typeface="Times New Roman" pitchFamily="18" charset="0"/>
                        </a:rPr>
                        <a:t>Ahmadizadeh, C., </a:t>
                      </a:r>
                      <a:r>
                        <a:rPr lang="en-US" sz="1400" kern="1200" baseline="0" dirty="0" err="1">
                          <a:solidFill>
                            <a:schemeClr val="tx1"/>
                          </a:solidFill>
                          <a:effectLst/>
                          <a:latin typeface="Times New Roman" pitchFamily="18" charset="0"/>
                          <a:ea typeface="+mn-ea"/>
                          <a:cs typeface="Times New Roman" pitchFamily="18" charset="0"/>
                        </a:rPr>
                        <a:t>Merhi</a:t>
                      </a:r>
                      <a:r>
                        <a:rPr lang="en-US" sz="1400" kern="1200" baseline="0" dirty="0">
                          <a:solidFill>
                            <a:schemeClr val="tx1"/>
                          </a:solidFill>
                          <a:effectLst/>
                          <a:latin typeface="Times New Roman" pitchFamily="18" charset="0"/>
                          <a:ea typeface="+mn-ea"/>
                          <a:cs typeface="Times New Roman" pitchFamily="18" charset="0"/>
                        </a:rPr>
                        <a:t>, L.-K., </a:t>
                      </a:r>
                      <a:r>
                        <a:rPr lang="en-US" sz="1400" kern="1200" baseline="0" dirty="0" err="1">
                          <a:solidFill>
                            <a:schemeClr val="tx1"/>
                          </a:solidFill>
                          <a:effectLst/>
                          <a:latin typeface="Times New Roman" pitchFamily="18" charset="0"/>
                          <a:ea typeface="+mn-ea"/>
                          <a:cs typeface="Times New Roman" pitchFamily="18" charset="0"/>
                        </a:rPr>
                        <a:t>Pousett</a:t>
                      </a:r>
                      <a:r>
                        <a:rPr lang="en-US" sz="1400" kern="1200" baseline="0" dirty="0">
                          <a:solidFill>
                            <a:schemeClr val="tx1"/>
                          </a:solidFill>
                          <a:effectLst/>
                          <a:latin typeface="Times New Roman" pitchFamily="18" charset="0"/>
                          <a:ea typeface="+mn-ea"/>
                          <a:cs typeface="Times New Roman" pitchFamily="18" charset="0"/>
                        </a:rPr>
                        <a:t>, B., Sangha, S., and Menon, C.</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Toward Intuitive Prosthetic Control: Solving Common Issues Using Force </a:t>
                      </a:r>
                      <a:r>
                        <a:rPr lang="en-US" sz="1400" kern="1200" dirty="0" err="1">
                          <a:solidFill>
                            <a:schemeClr val="tx1"/>
                          </a:solidFill>
                          <a:effectLst/>
                          <a:latin typeface="Times New Roman" pitchFamily="18" charset="0"/>
                          <a:ea typeface="+mn-ea"/>
                          <a:cs typeface="Times New Roman" pitchFamily="18" charset="0"/>
                        </a:rPr>
                        <a:t>Myography</a:t>
                      </a:r>
                      <a:r>
                        <a:rPr lang="en-US" sz="1400" kern="1200" dirty="0">
                          <a:solidFill>
                            <a:schemeClr val="tx1"/>
                          </a:solidFill>
                          <a:effectLst/>
                          <a:latin typeface="Times New Roman" pitchFamily="18" charset="0"/>
                          <a:ea typeface="+mn-ea"/>
                          <a:cs typeface="Times New Roman" pitchFamily="18" charset="0"/>
                        </a:rPr>
                        <a:t>, Surface Electromyography, and Pattern Recognition in a Pilot Case Study</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Force MG, Surface EMG, and Pattern Recognition in a Pilot Case Study</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1146244">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Front. </a:t>
                      </a:r>
                      <a:r>
                        <a:rPr lang="en-US" sz="1400" kern="1200" dirty="0" err="1">
                          <a:solidFill>
                            <a:schemeClr val="tx1"/>
                          </a:solidFill>
                          <a:effectLst/>
                          <a:latin typeface="Times New Roman" pitchFamily="18" charset="0"/>
                          <a:ea typeface="+mn-ea"/>
                          <a:cs typeface="Times New Roman" pitchFamily="18" charset="0"/>
                        </a:rPr>
                        <a:t>Bioeng</a:t>
                      </a:r>
                      <a:r>
                        <a:rPr lang="en-US" sz="1400" kern="1200" dirty="0">
                          <a:solidFill>
                            <a:schemeClr val="tx1"/>
                          </a:solidFill>
                          <a:effectLst/>
                          <a:latin typeface="Times New Roman" pitchFamily="18" charset="0"/>
                          <a:ea typeface="+mn-ea"/>
                          <a:cs typeface="Times New Roman" pitchFamily="18" charset="0"/>
                        </a:rPr>
                        <a:t>. </a:t>
                      </a:r>
                      <a:r>
                        <a:rPr lang="en-US" sz="1400" kern="1200" dirty="0" err="1">
                          <a:solidFill>
                            <a:schemeClr val="tx1"/>
                          </a:solidFill>
                          <a:effectLst/>
                          <a:latin typeface="Times New Roman" pitchFamily="18" charset="0"/>
                          <a:ea typeface="+mn-ea"/>
                          <a:cs typeface="Times New Roman" pitchFamily="18" charset="0"/>
                        </a:rPr>
                        <a:t>Biotechnol</a:t>
                      </a:r>
                      <a:r>
                        <a:rPr lang="en-US" sz="1400" kern="1200" dirty="0">
                          <a:solidFill>
                            <a:schemeClr val="tx1"/>
                          </a:solidFill>
                          <a:effectLst/>
                          <a:latin typeface="Times New Roman" pitchFamily="18" charset="0"/>
                          <a:ea typeface="+mn-ea"/>
                          <a:cs typeface="Times New Roman" pitchFamily="18" charset="0"/>
                        </a:rPr>
                        <a:t>. 7:331 (2019)</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Ahmadizadeh, C., </a:t>
                      </a:r>
                      <a:r>
                        <a:rPr lang="en-US" sz="1400" kern="1200" dirty="0" err="1">
                          <a:solidFill>
                            <a:schemeClr val="tx1"/>
                          </a:solidFill>
                          <a:effectLst/>
                          <a:latin typeface="Times New Roman" pitchFamily="18" charset="0"/>
                          <a:ea typeface="+mn-ea"/>
                          <a:cs typeface="Times New Roman" pitchFamily="18" charset="0"/>
                        </a:rPr>
                        <a:t>Pousett</a:t>
                      </a:r>
                      <a:r>
                        <a:rPr lang="en-US" sz="1400" kern="1200" dirty="0">
                          <a:solidFill>
                            <a:schemeClr val="tx1"/>
                          </a:solidFill>
                          <a:effectLst/>
                          <a:latin typeface="Times New Roman" pitchFamily="18" charset="0"/>
                          <a:ea typeface="+mn-ea"/>
                          <a:cs typeface="Times New Roman" pitchFamily="18" charset="0"/>
                        </a:rPr>
                        <a:t>, B., and Menon, C. </a:t>
                      </a:r>
                    </a:p>
                  </a:txBody>
                  <a:tcPr anchor="ctr"/>
                </a:tc>
                <a:tc>
                  <a:txBody>
                    <a:bodyPr/>
                    <a:lstStyle/>
                    <a:p>
                      <a:pPr marL="0" algn="ctr" defTabSz="457200" rtl="0" eaLnBrk="1" latinLnBrk="0" hangingPunct="1"/>
                      <a:r>
                        <a:rPr lang="en-IN" sz="1400" kern="1200" dirty="0">
                          <a:solidFill>
                            <a:schemeClr val="tx1"/>
                          </a:solidFill>
                          <a:effectLst/>
                          <a:latin typeface="Times New Roman" panose="02020603050405020304" pitchFamily="18" charset="0"/>
                          <a:ea typeface="+mn-ea"/>
                          <a:cs typeface="Times New Roman" panose="02020603050405020304" pitchFamily="18" charset="0"/>
                        </a:rPr>
                        <a:t>Investigation of Channel Selection for Gesture Classification for Prosthesis Control Using Force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Myography</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A Case Study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a:t>
                      </a:r>
                      <a:r>
                        <a:rPr lang="en-IN" sz="1400" kern="1200" baseline="0" dirty="0">
                          <a:solidFill>
                            <a:schemeClr val="tx1"/>
                          </a:solidFill>
                          <a:effectLst/>
                          <a:latin typeface="Times New Roman" pitchFamily="18" charset="0"/>
                          <a:ea typeface="+mn-ea"/>
                          <a:cs typeface="Times New Roman" pitchFamily="18" charset="0"/>
                        </a:rPr>
                        <a:t> </a:t>
                      </a:r>
                      <a:r>
                        <a:rPr lang="en-US" sz="1400" kern="1200" dirty="0">
                          <a:solidFill>
                            <a:schemeClr val="tx1"/>
                          </a:solidFill>
                          <a:effectLst/>
                          <a:latin typeface="Times New Roman" pitchFamily="18" charset="0"/>
                          <a:ea typeface="+mn-ea"/>
                          <a:cs typeface="Times New Roman" pitchFamily="18" charset="0"/>
                        </a:rPr>
                        <a:t>Channel Selection for Gesture Classification for Prosthesis Control Using FMG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1113024">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err="1">
                          <a:solidFill>
                            <a:schemeClr val="tx1"/>
                          </a:solidFill>
                          <a:effectLst/>
                          <a:latin typeface="Times New Roman" pitchFamily="18" charset="0"/>
                          <a:ea typeface="+mn-ea"/>
                          <a:cs typeface="Times New Roman" pitchFamily="18" charset="0"/>
                        </a:rPr>
                        <a:t>PLoS</a:t>
                      </a:r>
                      <a:endParaRPr lang="en-US" sz="1400" kern="1200" dirty="0">
                        <a:solidFill>
                          <a:schemeClr val="tx1"/>
                        </a:solidFill>
                        <a:effectLst/>
                        <a:latin typeface="Times New Roman" pitchFamily="18" charset="0"/>
                        <a:ea typeface="+mn-ea"/>
                        <a:cs typeface="Times New Roman" pitchFamily="18" charset="0"/>
                      </a:endParaRP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ONE 13:e203835</a:t>
                      </a:r>
                      <a:r>
                        <a:rPr lang="en-US" sz="1400" kern="1200" baseline="0" dirty="0">
                          <a:solidFill>
                            <a:schemeClr val="tx1"/>
                          </a:solidFill>
                          <a:effectLst/>
                          <a:latin typeface="Times New Roman" pitchFamily="18" charset="0"/>
                          <a:ea typeface="+mn-ea"/>
                          <a:cs typeface="Times New Roman" pitchFamily="18" charset="0"/>
                        </a:rPr>
                        <a:t> </a:t>
                      </a:r>
                      <a:r>
                        <a:rPr lang="en-US" sz="1400" kern="1200" dirty="0">
                          <a:solidFill>
                            <a:schemeClr val="tx1"/>
                          </a:solidFill>
                          <a:effectLst/>
                          <a:latin typeface="Times New Roman" pitchFamily="18" charset="0"/>
                          <a:ea typeface="+mn-ea"/>
                          <a:cs typeface="Times New Roman" pitchFamily="18" charset="0"/>
                        </a:rPr>
                        <a:t>(2018)</a:t>
                      </a:r>
                    </a:p>
                  </a:txBody>
                  <a:tcPr anchor="ctr"/>
                </a:tc>
                <a:tc>
                  <a:txBody>
                    <a:bodyPr/>
                    <a:lstStyle/>
                    <a:p>
                      <a:pPr algn="ctr"/>
                      <a:r>
                        <a:rPr lang="en-US" sz="1400" kern="1200" dirty="0" err="1">
                          <a:solidFill>
                            <a:schemeClr val="tx1"/>
                          </a:solidFill>
                          <a:effectLst/>
                          <a:latin typeface="Times New Roman" pitchFamily="18" charset="0"/>
                          <a:ea typeface="+mn-ea"/>
                          <a:cs typeface="Times New Roman" pitchFamily="18" charset="0"/>
                        </a:rPr>
                        <a:t>Ameri</a:t>
                      </a:r>
                      <a:r>
                        <a:rPr lang="en-US" sz="1400" kern="1200" dirty="0">
                          <a:solidFill>
                            <a:schemeClr val="tx1"/>
                          </a:solidFill>
                          <a:effectLst/>
                          <a:latin typeface="Times New Roman" pitchFamily="18" charset="0"/>
                          <a:ea typeface="+mn-ea"/>
                          <a:cs typeface="Times New Roman" pitchFamily="18" charset="0"/>
                        </a:rPr>
                        <a:t>, A., </a:t>
                      </a:r>
                      <a:r>
                        <a:rPr lang="en-US" sz="1400" kern="1200" dirty="0" err="1">
                          <a:solidFill>
                            <a:schemeClr val="tx1"/>
                          </a:solidFill>
                          <a:effectLst/>
                          <a:latin typeface="Times New Roman" pitchFamily="18" charset="0"/>
                          <a:ea typeface="+mn-ea"/>
                          <a:cs typeface="Times New Roman" pitchFamily="18" charset="0"/>
                        </a:rPr>
                        <a:t>Akhaee</a:t>
                      </a:r>
                      <a:r>
                        <a:rPr lang="en-US" sz="1400" kern="1200" dirty="0">
                          <a:solidFill>
                            <a:schemeClr val="tx1"/>
                          </a:solidFill>
                          <a:effectLst/>
                          <a:latin typeface="Times New Roman" pitchFamily="18" charset="0"/>
                          <a:ea typeface="+mn-ea"/>
                          <a:cs typeface="Times New Roman" pitchFamily="18" charset="0"/>
                        </a:rPr>
                        <a:t>, M. A., Scheme, E., and </a:t>
                      </a:r>
                      <a:r>
                        <a:rPr lang="en-US" sz="1400" kern="1200" dirty="0" err="1">
                          <a:solidFill>
                            <a:schemeClr val="tx1"/>
                          </a:solidFill>
                          <a:effectLst/>
                          <a:latin typeface="Times New Roman" pitchFamily="18" charset="0"/>
                          <a:ea typeface="+mn-ea"/>
                          <a:cs typeface="Times New Roman" pitchFamily="18" charset="0"/>
                        </a:rPr>
                        <a:t>Englehart</a:t>
                      </a:r>
                      <a:r>
                        <a:rPr lang="en-US" sz="1400" kern="1200" dirty="0">
                          <a:solidFill>
                            <a:schemeClr val="tx1"/>
                          </a:solidFill>
                          <a:effectLst/>
                          <a:latin typeface="Times New Roman" pitchFamily="18" charset="0"/>
                          <a:ea typeface="+mn-ea"/>
                          <a:cs typeface="Times New Roman" pitchFamily="18" charset="0"/>
                        </a:rPr>
                        <a:t>, K. </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Real-time, simultaneous myoelectric control using a convolutional neural network</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a:t>
                      </a:r>
                      <a:r>
                        <a:rPr lang="en-IN" sz="1400" kern="1200" baseline="0" dirty="0">
                          <a:solidFill>
                            <a:schemeClr val="tx1"/>
                          </a:solidFill>
                          <a:effectLst/>
                          <a:latin typeface="Times New Roman" pitchFamily="18" charset="0"/>
                          <a:ea typeface="+mn-ea"/>
                          <a:cs typeface="Times New Roman" pitchFamily="18" charset="0"/>
                        </a:rPr>
                        <a:t> </a:t>
                      </a:r>
                      <a:r>
                        <a:rPr lang="en-US" sz="1400" kern="1200" baseline="0" dirty="0">
                          <a:solidFill>
                            <a:schemeClr val="tx1"/>
                          </a:solidFill>
                          <a:effectLst/>
                          <a:latin typeface="Times New Roman" pitchFamily="18" charset="0"/>
                          <a:ea typeface="+mn-ea"/>
                          <a:cs typeface="Times New Roman" pitchFamily="18" charset="0"/>
                        </a:rPr>
                        <a:t>Real-time, simultaneous myoelectric control using a CNN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94430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Nature 1:140053 (2014)</a:t>
                      </a:r>
                    </a:p>
                  </a:txBody>
                  <a:tcPr anchor="ctr"/>
                </a:tc>
                <a:tc>
                  <a:txBody>
                    <a:bodyPr/>
                    <a:lstStyle/>
                    <a:p>
                      <a:pPr marL="0" algn="ctr" defTabSz="457200" rtl="0" eaLnBrk="1" latinLnBrk="0" hangingPunct="1"/>
                      <a:r>
                        <a:rPr lang="it-IT" sz="1400" kern="1200" dirty="0">
                          <a:solidFill>
                            <a:schemeClr val="tx1"/>
                          </a:solidFill>
                          <a:effectLst/>
                          <a:latin typeface="Times New Roman" pitchFamily="18" charset="0"/>
                          <a:ea typeface="+mn-ea"/>
                          <a:cs typeface="Times New Roman" pitchFamily="18" charset="0"/>
                        </a:rPr>
                        <a:t>Atzori, M., Gijsberts, A., Castellini, C., Caputo, B., Mittaz Hager, A.-G., Elsig, S., et al.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Electromyography data for non-invasive naturally-controlled robotic hand prostheses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a:t>
                      </a:r>
                      <a:r>
                        <a:rPr lang="en-US" sz="1400" kern="1200" dirty="0">
                          <a:solidFill>
                            <a:schemeClr val="tx1"/>
                          </a:solidFill>
                          <a:effectLst/>
                          <a:latin typeface="Times New Roman" pitchFamily="18" charset="0"/>
                          <a:ea typeface="+mn-ea"/>
                          <a:cs typeface="Times New Roman" pitchFamily="18" charset="0"/>
                        </a:rPr>
                        <a:t>EMG data for non-invasive naturally-controlled robotic hand prostheses</a:t>
                      </a:r>
                    </a:p>
                  </a:txBody>
                  <a:tcPr anchor="ctr"/>
                </a:tc>
                <a:extLst>
                  <a:ext uri="{0D108BD9-81ED-4DB2-BD59-A6C34878D82A}">
                    <a16:rowId xmlns:a16="http://schemas.microsoft.com/office/drawing/2014/main" val="10004"/>
                  </a:ext>
                </a:extLst>
              </a:tr>
            </a:tbl>
          </a:graphicData>
        </a:graphic>
      </p:graphicFrame>
      <p:pic>
        <p:nvPicPr>
          <p:cNvPr id="7" name="Picture 6"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7431" y="1132763"/>
            <a:ext cx="10487181" cy="5445457"/>
          </a:xfrm>
        </p:spPr>
        <p:txBody>
          <a:bodyPr>
            <a:normAutofit fontScale="85000" lnSpcReduction="10000"/>
          </a:bodyPr>
          <a:lstStyle/>
          <a:p>
            <a:pPr marL="0" indent="0" algn="just">
              <a:lnSpc>
                <a:spcPct val="150000"/>
              </a:lnSpc>
              <a:buNone/>
            </a:pPr>
            <a:r>
              <a:rPr lang="en-US" sz="2000" dirty="0">
                <a:latin typeface="Times New Roman" pitchFamily="18" charset="0"/>
                <a:cs typeface="Times New Roman" pitchFamily="18" charset="0"/>
              </a:rPr>
              <a:t>Based on a public dataset of inexpensive sEMG sensors named Ninapro DB5, this research describes a Deep Neural Network approach for the categorization of 41 hand, wrist, gripping, and functional movements. Dexterous prosthetic hands with non-invasive sEMG sensors and control capabilities of machine learning are now possible thanks to recent developments in sensor technology, mechatronics, signal processing techniques, and edge computing hardware equipped with GPU. The technology is, however, out of reach for the majority of people due to its expensive cost. The purpose of this work is to investigate the capabilities and control of a low-cost sEMG sensor configuration for a prosthetic hand. Two Thalmic Myo armbands are used in the acquisition configuration for a total of 16 channels at a sampling rate of 200 Hz. </a:t>
            </a:r>
          </a:p>
          <a:p>
            <a:pPr marL="0" indent="0" algn="just">
              <a:lnSpc>
                <a:spcPct val="150000"/>
              </a:lnSpc>
              <a:buNone/>
            </a:pPr>
            <a:r>
              <a:rPr lang="en-US" sz="2000" dirty="0">
                <a:latin typeface="Times New Roman" pitchFamily="18" charset="0"/>
                <a:cs typeface="Times New Roman" pitchFamily="18" charset="0"/>
              </a:rPr>
              <a:t>The acquisition setup includes two Thalmic Myo armbands for the total of 16 channels with the sampling rate of 200 Hz. Our approach achieved an overall accuracy of 91% with a macro recall of 77% for the classification of 41 movements, outperformed other algorithms such as SVM, Random forest, and XGBoost. These results suggest that a development of practical prosthetic hand could be possible with low-cost sEMG sensors.</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algn="just">
              <a:lnSpc>
                <a:spcPct val="170000"/>
              </a:lnSpc>
            </a:pPr>
            <a:r>
              <a:rPr lang="en-US" sz="2000" dirty="0">
                <a:latin typeface="Times New Roman" pitchFamily="18" charset="0"/>
                <a:cs typeface="Times New Roman" pitchFamily="18" charset="0"/>
              </a:rPr>
              <a:t>Proposed DNN very good at classification but takes more time for training.</a:t>
            </a:r>
          </a:p>
          <a:p>
            <a:pPr algn="just">
              <a:lnSpc>
                <a:spcPct val="170000"/>
              </a:lnSpc>
            </a:pPr>
            <a:r>
              <a:rPr lang="en-US" sz="2000" dirty="0">
                <a:latin typeface="Times New Roman" pitchFamily="18" charset="0"/>
                <a:cs typeface="Times New Roman" pitchFamily="18" charset="0"/>
              </a:rPr>
              <a:t>Proposed DNN is not very accurate compared to new classifiers available.</a:t>
            </a:r>
          </a:p>
          <a:p>
            <a:pPr algn="just">
              <a:lnSpc>
                <a:spcPct val="170000"/>
              </a:lnSpc>
            </a:pPr>
            <a:r>
              <a:rPr lang="en-US" sz="2000" dirty="0">
                <a:latin typeface="Times New Roman" pitchFamily="18" charset="0"/>
                <a:cs typeface="Times New Roman" pitchFamily="18" charset="0"/>
              </a:rPr>
              <a:t>Feature extraction is not including minute details which results in less accurate</a:t>
            </a:r>
          </a:p>
          <a:p>
            <a:pPr marL="0" indent="0" algn="just">
              <a:lnSpc>
                <a:spcPct val="170000"/>
              </a:lnSpc>
              <a:buNone/>
            </a:pPr>
            <a:endParaRPr lang="en-US" sz="26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marL="0" indent="0" algn="just">
              <a:lnSpc>
                <a:spcPct val="150000"/>
              </a:lnSpc>
              <a:buNone/>
            </a:pPr>
            <a:r>
              <a:rPr lang="en-US" sz="2000" dirty="0">
                <a:latin typeface="Times New Roman" pitchFamily="18" charset="0"/>
                <a:cs typeface="Times New Roman" pitchFamily="18" charset="0"/>
              </a:rPr>
              <a:t>In this study, surface electromyogram data are used to identify 41 hand movements using a deep neural network model. The publicly accessible datasets Ninapro DB5 and DB7 were used as low sampling rate data and high sampling rate data, respectively, for our analysis. DB5 was acquired using two Thalmic Myo armbands with 16 input channels and a 200 Hz sampling rate, and DB7 was acquired using Delsys Trigno electrodes with 12 input channels and a 2 kHz sampling rate.</a:t>
            </a:r>
          </a:p>
          <a:p>
            <a:pPr marL="0" indent="0" algn="just">
              <a:lnSpc>
                <a:spcPct val="150000"/>
              </a:lnSpc>
              <a:buNone/>
            </a:pPr>
            <a:r>
              <a:rPr lang="en-US" sz="2000" dirty="0">
                <a:latin typeface="Times New Roman" pitchFamily="18" charset="0"/>
                <a:cs typeface="Times New Roman" pitchFamily="18" charset="0"/>
              </a:rPr>
              <a:t>We used the </a:t>
            </a:r>
            <a:r>
              <a:rPr lang="en-US" sz="2000" dirty="0" err="1">
                <a:latin typeface="Times New Roman" pitchFamily="18" charset="0"/>
                <a:cs typeface="Times New Roman" pitchFamily="18" charset="0"/>
              </a:rPr>
              <a:t>Southhampton</a:t>
            </a:r>
            <a:r>
              <a:rPr lang="en-US" sz="2000" dirty="0">
                <a:latin typeface="Times New Roman" pitchFamily="18" charset="0"/>
                <a:cs typeface="Times New Roman" pitchFamily="18" charset="0"/>
              </a:rPr>
              <a:t> Hand Assessment Procedure in addition to studies for the classification of the six movements based on the six prehensile patterns for assessing hand functionality (SHAP). When compared to other investigations' categorization findings, our proposed model outperformed the best results from </a:t>
            </a:r>
            <a:r>
              <a:rPr lang="en-US" sz="2000" dirty="0" err="1">
                <a:latin typeface="Times New Roman" pitchFamily="18" charset="0"/>
                <a:cs typeface="Times New Roman" pitchFamily="18" charset="0"/>
              </a:rPr>
              <a:t>Pizzolato</a:t>
            </a:r>
            <a:r>
              <a:rPr lang="en-US" sz="2000" dirty="0">
                <a:latin typeface="Times New Roman" pitchFamily="18" charset="0"/>
                <a:cs typeface="Times New Roman" pitchFamily="18" charset="0"/>
              </a:rPr>
              <a:t> et al. (2017) and </a:t>
            </a:r>
            <a:r>
              <a:rPr lang="en-US" sz="2000" dirty="0" err="1">
                <a:latin typeface="Times New Roman" pitchFamily="18" charset="0"/>
                <a:cs typeface="Times New Roman" pitchFamily="18" charset="0"/>
              </a:rPr>
              <a:t>Krasoulis</a:t>
            </a:r>
            <a:r>
              <a:rPr lang="en-US" sz="2000" dirty="0">
                <a:latin typeface="Times New Roman" pitchFamily="18" charset="0"/>
                <a:cs typeface="Times New Roman" pitchFamily="18" charset="0"/>
              </a:rPr>
              <a:t> et al. (2018)'s previous studies (2017). This is an encouraging outcome, even if greater support from a larger study with more data samples would surely be useful.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5018500" y="5776760"/>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2533170" y="1481071"/>
            <a:ext cx="8087932" cy="3992450"/>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2775</TotalTime>
  <Words>1741</Words>
  <Application>Microsoft Office PowerPoint</Application>
  <PresentationFormat>Widescreen</PresentationFormat>
  <Paragraphs>101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Results:</vt:lpstr>
      <vt:lpstr>Hardware and Software Requirements: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341</cp:revision>
  <dcterms:created xsi:type="dcterms:W3CDTF">2020-06-29T09:16:21Z</dcterms:created>
  <dcterms:modified xsi:type="dcterms:W3CDTF">2023-04-14T12:54:06Z</dcterms:modified>
</cp:coreProperties>
</file>