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04-01-2023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4</a:t>
            </a:fld>
            <a:endParaRPr lang="en-IN"/>
          </a:p>
        </p:txBody>
      </p:sp>
    </p:spTree>
    <p:extLst>
      <p:ext uri="{BB962C8B-B14F-4D97-AF65-F5344CB8AC3E}">
        <p14:creationId xmlns:p14="http://schemas.microsoft.com/office/powerpoint/2010/main" val="90268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5</a:t>
            </a:fld>
            <a:endParaRPr lang="en-IN"/>
          </a:p>
        </p:txBody>
      </p:sp>
    </p:spTree>
    <p:extLst>
      <p:ext uri="{BB962C8B-B14F-4D97-AF65-F5344CB8AC3E}">
        <p14:creationId xmlns:p14="http://schemas.microsoft.com/office/powerpoint/2010/main" val="244363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CLASSIFICATION OF 41 HAND AND WRIST MOVEMENTS VIA SURFACE ELECTROMYOGRAM USING DEEP NEURAL NETWORK</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207749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Proposed </a:t>
            </a:r>
            <a:r>
              <a:rPr lang="en-US" sz="2000" dirty="0">
                <a:solidFill>
                  <a:schemeClr val="tx1">
                    <a:lumMod val="75000"/>
                    <a:lumOff val="25000"/>
                  </a:schemeClr>
                </a:solidFill>
                <a:latin typeface="Times New Roman" pitchFamily="18" charset="0"/>
                <a:cs typeface="Times New Roman" pitchFamily="18" charset="0"/>
              </a:rPr>
              <a:t>CNN based classifier is very good at classification.</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Proposed </a:t>
            </a:r>
            <a:r>
              <a:rPr lang="en-US" sz="2000" dirty="0">
                <a:solidFill>
                  <a:schemeClr val="tx1">
                    <a:lumMod val="75000"/>
                    <a:lumOff val="25000"/>
                  </a:schemeClr>
                </a:solidFill>
                <a:latin typeface="Times New Roman" pitchFamily="18" charset="0"/>
                <a:cs typeface="Times New Roman" pitchFamily="18" charset="0"/>
              </a:rPr>
              <a:t>classifier takes less time for training.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Proposed </a:t>
            </a:r>
            <a:r>
              <a:rPr lang="en-US" sz="2000" dirty="0">
                <a:solidFill>
                  <a:schemeClr val="tx1">
                    <a:lumMod val="75000"/>
                    <a:lumOff val="25000"/>
                  </a:schemeClr>
                </a:solidFill>
                <a:latin typeface="Times New Roman" pitchFamily="18" charset="0"/>
                <a:cs typeface="Times New Roman" pitchFamily="18" charset="0"/>
              </a:rPr>
              <a:t>classifier is very accurate compared to existing classifiers.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Feature </a:t>
            </a:r>
            <a:r>
              <a:rPr lang="en-US" sz="2000" dirty="0">
                <a:solidFill>
                  <a:schemeClr val="tx1">
                    <a:lumMod val="75000"/>
                    <a:lumOff val="25000"/>
                  </a:schemeClr>
                </a:solidFill>
                <a:latin typeface="Times New Roman" pitchFamily="18" charset="0"/>
                <a:cs typeface="Times New Roman" pitchFamily="18" charset="0"/>
              </a:rPr>
              <a:t>extraction is includes even the minute details which results in more </a:t>
            </a:r>
            <a:r>
              <a:rPr lang="en-US" sz="2000" dirty="0" smtClean="0">
                <a:solidFill>
                  <a:schemeClr val="tx1">
                    <a:lumMod val="75000"/>
                    <a:lumOff val="25000"/>
                  </a:schemeClr>
                </a:solidFill>
                <a:latin typeface="Times New Roman" pitchFamily="18" charset="0"/>
                <a:cs typeface="Times New Roman" pitchFamily="18" charset="0"/>
              </a:rPr>
              <a:t>accurate</a:t>
            </a:r>
            <a:r>
              <a:rPr lang="en-US" sz="2000" dirty="0">
                <a:solidFill>
                  <a:schemeClr val="tx1">
                    <a:lumMod val="75000"/>
                    <a:lumOff val="25000"/>
                  </a:schemeClr>
                </a:solidFill>
                <a:latin typeface="Times New Roman" pitchFamily="18" charset="0"/>
                <a:cs typeface="Times New Roman" pitchFamily="18" charset="0"/>
              </a:rPr>
              <a:t>.</a:t>
            </a: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Bio-Medical applications</a:t>
            </a:r>
          </a:p>
          <a:p>
            <a:pPr>
              <a:lnSpc>
                <a:spcPct val="130000"/>
              </a:lnSpc>
              <a:buFont typeface="Wingdings" pitchFamily="2" charset="2"/>
              <a:buChar char="§"/>
            </a:pPr>
            <a:r>
              <a:rPr lang="en-US" sz="2100" dirty="0" smtClean="0">
                <a:latin typeface="Times New Roman" pitchFamily="18" charset="0"/>
                <a:cs typeface="Times New Roman" pitchFamily="18" charset="0"/>
              </a:rPr>
              <a:t>Signal </a:t>
            </a:r>
            <a:r>
              <a:rPr lang="en-US" sz="2100" dirty="0">
                <a:latin typeface="Times New Roman" pitchFamily="18" charset="0"/>
                <a:cs typeface="Times New Roman" pitchFamily="18" charset="0"/>
              </a:rPr>
              <a:t>Processing </a:t>
            </a:r>
          </a:p>
          <a:p>
            <a:pPr>
              <a:lnSpc>
                <a:spcPct val="130000"/>
              </a:lnSpc>
              <a:buFont typeface="Wingdings" pitchFamily="2" charset="2"/>
              <a:buChar char="§"/>
            </a:pPr>
            <a:r>
              <a:rPr lang="en-US" sz="2100" dirty="0" smtClean="0">
                <a:latin typeface="Times New Roman" pitchFamily="18" charset="0"/>
                <a:cs typeface="Times New Roman" pitchFamily="18" charset="0"/>
              </a:rPr>
              <a:t>Machine </a:t>
            </a:r>
            <a:r>
              <a:rPr lang="en-US" sz="2100" dirty="0">
                <a:latin typeface="Times New Roman" pitchFamily="18" charset="0"/>
                <a:cs typeface="Times New Roman" pitchFamily="18" charset="0"/>
              </a:rPr>
              <a:t>Learning environments </a:t>
            </a:r>
          </a:p>
          <a:p>
            <a:pPr>
              <a:lnSpc>
                <a:spcPct val="130000"/>
              </a:lnSpc>
              <a:buFont typeface="Wingdings" pitchFamily="2" charset="2"/>
              <a:buChar char="§"/>
            </a:pPr>
            <a:r>
              <a:rPr lang="en-US" sz="2100" dirty="0" smtClean="0">
                <a:latin typeface="Times New Roman" pitchFamily="18" charset="0"/>
                <a:cs typeface="Times New Roman" pitchFamily="18" charset="0"/>
              </a:rPr>
              <a:t>Image Processing</a:t>
            </a: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1124992" cy="6179126"/>
          </a:xfrm>
        </p:spPr>
        <p:txBody>
          <a:bodyPr>
            <a:noAutofit/>
          </a:bodyPr>
          <a:lstStyle/>
          <a:p>
            <a:pPr marL="0" indent="0" algn="just">
              <a:lnSpc>
                <a:spcPct val="150000"/>
              </a:lnSpc>
              <a:buNone/>
            </a:pPr>
            <a:r>
              <a:rPr lang="en-IN" dirty="0" smtClean="0">
                <a:latin typeface="Times New Roman" pitchFamily="18" charset="0"/>
                <a:cs typeface="Times New Roman" pitchFamily="18" charset="0"/>
              </a:rPr>
              <a:t>[1</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Ahmadizadeh</a:t>
            </a:r>
            <a:r>
              <a:rPr lang="en-IN" dirty="0">
                <a:latin typeface="Times New Roman" pitchFamily="18" charset="0"/>
                <a:cs typeface="Times New Roman" pitchFamily="18" charset="0"/>
              </a:rPr>
              <a:t>, C., </a:t>
            </a:r>
            <a:r>
              <a:rPr lang="en-IN" dirty="0" err="1">
                <a:latin typeface="Times New Roman" pitchFamily="18" charset="0"/>
                <a:cs typeface="Times New Roman" pitchFamily="18" charset="0"/>
              </a:rPr>
              <a:t>Merhi</a:t>
            </a:r>
            <a:r>
              <a:rPr lang="en-IN" dirty="0">
                <a:latin typeface="Times New Roman" pitchFamily="18" charset="0"/>
                <a:cs typeface="Times New Roman" pitchFamily="18" charset="0"/>
              </a:rPr>
              <a:t>, L.-K., </a:t>
            </a:r>
            <a:r>
              <a:rPr lang="en-IN" dirty="0" err="1">
                <a:latin typeface="Times New Roman" pitchFamily="18" charset="0"/>
                <a:cs typeface="Times New Roman" pitchFamily="18" charset="0"/>
              </a:rPr>
              <a:t>Pousett</a:t>
            </a:r>
            <a:r>
              <a:rPr lang="en-IN" dirty="0">
                <a:latin typeface="Times New Roman" pitchFamily="18" charset="0"/>
                <a:cs typeface="Times New Roman" pitchFamily="18" charset="0"/>
              </a:rPr>
              <a:t>, B., Sangha, S., and Menon, C. (2017</a:t>
            </a:r>
            <a:r>
              <a:rPr lang="en-IN" dirty="0" smtClean="0">
                <a:latin typeface="Times New Roman" pitchFamily="18" charset="0"/>
                <a:cs typeface="Times New Roman" pitchFamily="18" charset="0"/>
              </a:rPr>
              <a:t>). Toward </a:t>
            </a:r>
            <a:r>
              <a:rPr lang="en-IN" dirty="0">
                <a:latin typeface="Times New Roman" pitchFamily="18" charset="0"/>
                <a:cs typeface="Times New Roman" pitchFamily="18" charset="0"/>
              </a:rPr>
              <a:t>intuitive prosthetic control: Solving common issues using </a:t>
            </a:r>
            <a:r>
              <a:rPr lang="en-IN" dirty="0" smtClean="0">
                <a:latin typeface="Times New Roman" pitchFamily="18" charset="0"/>
                <a:cs typeface="Times New Roman" pitchFamily="18" charset="0"/>
              </a:rPr>
              <a:t>force </a:t>
            </a:r>
            <a:r>
              <a:rPr lang="en-IN" dirty="0" err="1" smtClean="0">
                <a:latin typeface="Times New Roman" pitchFamily="18" charset="0"/>
                <a:cs typeface="Times New Roman" pitchFamily="18" charset="0"/>
              </a:rPr>
              <a:t>myography</a:t>
            </a:r>
            <a:r>
              <a:rPr lang="en-IN" dirty="0">
                <a:latin typeface="Times New Roman" pitchFamily="18" charset="0"/>
                <a:cs typeface="Times New Roman" pitchFamily="18" charset="0"/>
              </a:rPr>
              <a:t>, surface electromyography, and pattern recognition in a pilot </a:t>
            </a:r>
            <a:r>
              <a:rPr lang="en-IN" dirty="0" smtClean="0">
                <a:latin typeface="Times New Roman" pitchFamily="18" charset="0"/>
                <a:cs typeface="Times New Roman" pitchFamily="18" charset="0"/>
              </a:rPr>
              <a:t>case study</a:t>
            </a:r>
            <a:r>
              <a:rPr lang="en-IN" dirty="0">
                <a:latin typeface="Times New Roman" pitchFamily="18" charset="0"/>
                <a:cs typeface="Times New Roman" pitchFamily="18" charset="0"/>
              </a:rPr>
              <a:t>. IEEE Robot. </a:t>
            </a:r>
            <a:r>
              <a:rPr lang="en-IN" dirty="0" err="1">
                <a:latin typeface="Times New Roman" pitchFamily="18" charset="0"/>
                <a:cs typeface="Times New Roman" pitchFamily="18" charset="0"/>
              </a:rPr>
              <a:t>Autom</a:t>
            </a:r>
            <a:r>
              <a:rPr lang="en-IN" dirty="0">
                <a:latin typeface="Times New Roman" pitchFamily="18" charset="0"/>
                <a:cs typeface="Times New Roman" pitchFamily="18" charset="0"/>
              </a:rPr>
              <a:t>. Mag. 24, 102–111.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10.1109/MRA.2017.2747899.</a:t>
            </a:r>
            <a:endParaRPr lang="en-IN" dirty="0">
              <a:latin typeface="Times New Roman" pitchFamily="18" charset="0"/>
              <a:cs typeface="Times New Roman" pitchFamily="18" charset="0"/>
            </a:endParaRPr>
          </a:p>
          <a:p>
            <a:pPr marL="0" indent="0" algn="just">
              <a:lnSpc>
                <a:spcPct val="150000"/>
              </a:lnSpc>
              <a:buNone/>
            </a:pPr>
            <a:r>
              <a:rPr lang="en-IN" dirty="0" smtClean="0">
                <a:latin typeface="Times New Roman" pitchFamily="18" charset="0"/>
                <a:cs typeface="Times New Roman" pitchFamily="18" charset="0"/>
              </a:rPr>
              <a:t>[2] </a:t>
            </a:r>
            <a:r>
              <a:rPr lang="en-IN" dirty="0" err="1" smtClean="0">
                <a:latin typeface="Times New Roman" pitchFamily="18" charset="0"/>
                <a:cs typeface="Times New Roman" pitchFamily="18" charset="0"/>
              </a:rPr>
              <a:t>Ahmadizadeh</a:t>
            </a:r>
            <a:r>
              <a:rPr lang="en-IN" dirty="0">
                <a:latin typeface="Times New Roman" pitchFamily="18" charset="0"/>
                <a:cs typeface="Times New Roman" pitchFamily="18" charset="0"/>
              </a:rPr>
              <a:t>, C., </a:t>
            </a:r>
            <a:r>
              <a:rPr lang="en-IN" dirty="0" err="1">
                <a:latin typeface="Times New Roman" pitchFamily="18" charset="0"/>
                <a:cs typeface="Times New Roman" pitchFamily="18" charset="0"/>
              </a:rPr>
              <a:t>Pousett</a:t>
            </a:r>
            <a:r>
              <a:rPr lang="en-IN" dirty="0">
                <a:latin typeface="Times New Roman" pitchFamily="18" charset="0"/>
                <a:cs typeface="Times New Roman" pitchFamily="18" charset="0"/>
              </a:rPr>
              <a:t>, B., and Menon, C. (2019). Investigation of </a:t>
            </a:r>
            <a:r>
              <a:rPr lang="en-IN" dirty="0" smtClean="0">
                <a:latin typeface="Times New Roman" pitchFamily="18" charset="0"/>
                <a:cs typeface="Times New Roman" pitchFamily="18" charset="0"/>
              </a:rPr>
              <a:t>channel selection </a:t>
            </a:r>
            <a:r>
              <a:rPr lang="en-IN" dirty="0">
                <a:latin typeface="Times New Roman" pitchFamily="18" charset="0"/>
                <a:cs typeface="Times New Roman" pitchFamily="18" charset="0"/>
              </a:rPr>
              <a:t>for gesture classification for prosthesis control using force </a:t>
            </a:r>
            <a:r>
              <a:rPr lang="en-IN" dirty="0" err="1" smtClean="0">
                <a:latin typeface="Times New Roman" pitchFamily="18" charset="0"/>
                <a:cs typeface="Times New Roman" pitchFamily="18" charset="0"/>
              </a:rPr>
              <a:t>myography</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case study. Front. </a:t>
            </a:r>
            <a:r>
              <a:rPr lang="en-IN" dirty="0" err="1">
                <a:latin typeface="Times New Roman" pitchFamily="18" charset="0"/>
                <a:cs typeface="Times New Roman" pitchFamily="18" charset="0"/>
              </a:rPr>
              <a:t>Bioeng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Biotechnol</a:t>
            </a:r>
            <a:r>
              <a:rPr lang="en-IN" dirty="0">
                <a:latin typeface="Times New Roman" pitchFamily="18" charset="0"/>
                <a:cs typeface="Times New Roman" pitchFamily="18" charset="0"/>
              </a:rPr>
              <a:t>. 7:331.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10.3389/fbioe.2019. 00331.</a:t>
            </a:r>
            <a:endParaRPr lang="en-IN" dirty="0">
              <a:latin typeface="Times New Roman" pitchFamily="18" charset="0"/>
              <a:cs typeface="Times New Roman" pitchFamily="18" charset="0"/>
            </a:endParaRPr>
          </a:p>
          <a:p>
            <a:pPr marL="0" indent="0" algn="just">
              <a:lnSpc>
                <a:spcPct val="150000"/>
              </a:lnSpc>
              <a:buNone/>
            </a:pPr>
            <a:r>
              <a:rPr lang="en-IN" dirty="0" smtClean="0">
                <a:latin typeface="Times New Roman" pitchFamily="18" charset="0"/>
                <a:cs typeface="Times New Roman" pitchFamily="18" charset="0"/>
              </a:rPr>
              <a:t>[3] </a:t>
            </a:r>
            <a:r>
              <a:rPr lang="en-IN" dirty="0" err="1" smtClean="0">
                <a:latin typeface="Times New Roman" pitchFamily="18" charset="0"/>
                <a:cs typeface="Times New Roman" pitchFamily="18" charset="0"/>
              </a:rPr>
              <a:t>Ameri</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Akhaee</a:t>
            </a:r>
            <a:r>
              <a:rPr lang="en-IN" dirty="0">
                <a:latin typeface="Times New Roman" pitchFamily="18" charset="0"/>
                <a:cs typeface="Times New Roman" pitchFamily="18" charset="0"/>
              </a:rPr>
              <a:t>, M. A., Scheme, E., and </a:t>
            </a:r>
            <a:r>
              <a:rPr lang="en-IN" dirty="0" err="1">
                <a:latin typeface="Times New Roman" pitchFamily="18" charset="0"/>
                <a:cs typeface="Times New Roman" pitchFamily="18" charset="0"/>
              </a:rPr>
              <a:t>Englehart</a:t>
            </a:r>
            <a:r>
              <a:rPr lang="en-IN" dirty="0">
                <a:latin typeface="Times New Roman" pitchFamily="18" charset="0"/>
                <a:cs typeface="Times New Roman" pitchFamily="18" charset="0"/>
              </a:rPr>
              <a:t>, K. (2018). </a:t>
            </a:r>
            <a:r>
              <a:rPr lang="en-IN" dirty="0" smtClean="0">
                <a:latin typeface="Times New Roman" pitchFamily="18" charset="0"/>
                <a:cs typeface="Times New Roman" pitchFamily="18" charset="0"/>
              </a:rPr>
              <a:t>Real-time, simultaneous </a:t>
            </a:r>
            <a:r>
              <a:rPr lang="en-IN" dirty="0">
                <a:latin typeface="Times New Roman" pitchFamily="18" charset="0"/>
                <a:cs typeface="Times New Roman" pitchFamily="18" charset="0"/>
              </a:rPr>
              <a:t>myoelectric control using a convolutional neural network. </a:t>
            </a:r>
            <a:r>
              <a:rPr lang="en-IN" dirty="0" err="1" smtClean="0">
                <a:latin typeface="Times New Roman" pitchFamily="18" charset="0"/>
                <a:cs typeface="Times New Roman" pitchFamily="18" charset="0"/>
              </a:rPr>
              <a:t>PLoS</a:t>
            </a:r>
            <a:r>
              <a:rPr lang="en-IN" dirty="0" smtClean="0">
                <a:latin typeface="Times New Roman" pitchFamily="18" charset="0"/>
                <a:cs typeface="Times New Roman" pitchFamily="18" charset="0"/>
              </a:rPr>
              <a:t> ONE </a:t>
            </a:r>
            <a:r>
              <a:rPr lang="en-IN" dirty="0">
                <a:latin typeface="Times New Roman" pitchFamily="18" charset="0"/>
                <a:cs typeface="Times New Roman" pitchFamily="18" charset="0"/>
              </a:rPr>
              <a:t>13:e203835.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10.1371/journal.pone.0203835.</a:t>
            </a:r>
            <a:endParaRPr lang="en-IN" dirty="0">
              <a:latin typeface="Times New Roman" pitchFamily="18" charset="0"/>
              <a:cs typeface="Times New Roman" pitchFamily="18" charset="0"/>
            </a:endParaRPr>
          </a:p>
          <a:p>
            <a:pPr marL="0" indent="0" algn="just">
              <a:lnSpc>
                <a:spcPct val="150000"/>
              </a:lnSpc>
              <a:buNone/>
            </a:pPr>
            <a:r>
              <a:rPr lang="en-IN" dirty="0" smtClean="0">
                <a:latin typeface="Times New Roman" pitchFamily="18" charset="0"/>
                <a:cs typeface="Times New Roman" pitchFamily="18" charset="0"/>
              </a:rPr>
              <a:t>[4] </a:t>
            </a:r>
            <a:r>
              <a:rPr lang="en-IN" dirty="0" err="1" smtClean="0">
                <a:latin typeface="Times New Roman" pitchFamily="18" charset="0"/>
                <a:cs typeface="Times New Roman" pitchFamily="18" charset="0"/>
              </a:rPr>
              <a:t>Atzori</a:t>
            </a:r>
            <a:r>
              <a:rPr lang="en-IN" dirty="0">
                <a:latin typeface="Times New Roman" pitchFamily="18" charset="0"/>
                <a:cs typeface="Times New Roman" pitchFamily="18" charset="0"/>
              </a:rPr>
              <a:t>, M., </a:t>
            </a:r>
            <a:r>
              <a:rPr lang="en-IN" dirty="0" err="1">
                <a:latin typeface="Times New Roman" pitchFamily="18" charset="0"/>
                <a:cs typeface="Times New Roman" pitchFamily="18" charset="0"/>
              </a:rPr>
              <a:t>Gijsberts</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Castellini</a:t>
            </a:r>
            <a:r>
              <a:rPr lang="en-IN" dirty="0">
                <a:latin typeface="Times New Roman" pitchFamily="18" charset="0"/>
                <a:cs typeface="Times New Roman" pitchFamily="18" charset="0"/>
              </a:rPr>
              <a:t>, C., Caputo, B., </a:t>
            </a:r>
            <a:r>
              <a:rPr lang="en-IN" dirty="0" err="1">
                <a:latin typeface="Times New Roman" pitchFamily="18" charset="0"/>
                <a:cs typeface="Times New Roman" pitchFamily="18" charset="0"/>
              </a:rPr>
              <a:t>Mittaz</a:t>
            </a:r>
            <a:r>
              <a:rPr lang="en-IN" dirty="0">
                <a:latin typeface="Times New Roman" pitchFamily="18" charset="0"/>
                <a:cs typeface="Times New Roman" pitchFamily="18" charset="0"/>
              </a:rPr>
              <a:t> Hager, A.-G., </a:t>
            </a:r>
            <a:r>
              <a:rPr lang="en-IN" dirty="0" err="1" smtClean="0">
                <a:latin typeface="Times New Roman" pitchFamily="18" charset="0"/>
                <a:cs typeface="Times New Roman" pitchFamily="18" charset="0"/>
              </a:rPr>
              <a:t>Elsig</a:t>
            </a:r>
            <a:r>
              <a:rPr lang="en-IN" dirty="0" smtClean="0">
                <a:latin typeface="Times New Roman" pitchFamily="18" charset="0"/>
                <a:cs typeface="Times New Roman" pitchFamily="18" charset="0"/>
              </a:rPr>
              <a:t>, S</a:t>
            </a:r>
            <a:r>
              <a:rPr lang="en-IN" dirty="0">
                <a:latin typeface="Times New Roman" pitchFamily="18" charset="0"/>
                <a:cs typeface="Times New Roman" pitchFamily="18" charset="0"/>
              </a:rPr>
              <a:t>., et al. (2014). Electromyography data for non-invasive </a:t>
            </a:r>
            <a:r>
              <a:rPr lang="en-IN" dirty="0" smtClean="0">
                <a:latin typeface="Times New Roman" pitchFamily="18" charset="0"/>
                <a:cs typeface="Times New Roman" pitchFamily="18" charset="0"/>
              </a:rPr>
              <a:t>naturally-controlled robotic </a:t>
            </a:r>
            <a:r>
              <a:rPr lang="en-IN" dirty="0">
                <a:latin typeface="Times New Roman" pitchFamily="18" charset="0"/>
                <a:cs typeface="Times New Roman" pitchFamily="18" charset="0"/>
              </a:rPr>
              <a:t>hand prostheses. Nature 1:140053.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10.1038/sdata.2014.53.</a:t>
            </a:r>
            <a:endParaRPr lang="en-IN" dirty="0">
              <a:latin typeface="Times New Roman" pitchFamily="18" charset="0"/>
              <a:cs typeface="Times New Roman" pitchFamily="18" charset="0"/>
            </a:endParaRPr>
          </a:p>
          <a:p>
            <a:pPr marL="0" indent="0" algn="just">
              <a:lnSpc>
                <a:spcPct val="150000"/>
              </a:lnSpc>
              <a:buNone/>
            </a:pPr>
            <a:r>
              <a:rPr lang="en-IN" dirty="0" smtClean="0">
                <a:latin typeface="Times New Roman" pitchFamily="18" charset="0"/>
                <a:cs typeface="Times New Roman" pitchFamily="18" charset="0"/>
              </a:rPr>
              <a:t>[5] </a:t>
            </a:r>
            <a:r>
              <a:rPr lang="en-IN" dirty="0" err="1" smtClean="0">
                <a:latin typeface="Times New Roman" pitchFamily="18" charset="0"/>
                <a:cs typeface="Times New Roman" pitchFamily="18" charset="0"/>
              </a:rPr>
              <a:t>Atzori</a:t>
            </a:r>
            <a:r>
              <a:rPr lang="en-IN" dirty="0">
                <a:latin typeface="Times New Roman" pitchFamily="18" charset="0"/>
                <a:cs typeface="Times New Roman" pitchFamily="18" charset="0"/>
              </a:rPr>
              <a:t>, M., and Müller, H. (2015). Control capabilities of myoelectric </a:t>
            </a:r>
            <a:r>
              <a:rPr lang="en-IN" dirty="0" smtClean="0">
                <a:latin typeface="Times New Roman" pitchFamily="18" charset="0"/>
                <a:cs typeface="Times New Roman" pitchFamily="18" charset="0"/>
              </a:rPr>
              <a:t>robotic prostheses </a:t>
            </a:r>
            <a:r>
              <a:rPr lang="en-IN" dirty="0">
                <a:latin typeface="Times New Roman" pitchFamily="18" charset="0"/>
                <a:cs typeface="Times New Roman" pitchFamily="18" charset="0"/>
              </a:rPr>
              <a:t>by hand amputees: a scientific research and market overview. </a:t>
            </a:r>
            <a:r>
              <a:rPr lang="en-IN" dirty="0" smtClean="0">
                <a:latin typeface="Times New Roman" pitchFamily="18" charset="0"/>
                <a:cs typeface="Times New Roman" pitchFamily="18" charset="0"/>
              </a:rPr>
              <a:t>Front. Syst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Neurosci</a:t>
            </a:r>
            <a:r>
              <a:rPr lang="en-IN" dirty="0">
                <a:latin typeface="Times New Roman" pitchFamily="18" charset="0"/>
                <a:cs typeface="Times New Roman" pitchFamily="18" charset="0"/>
              </a:rPr>
              <a:t>. 9:162.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10.3389/fnsys.2015.00162.</a:t>
            </a:r>
            <a:endParaRPr lang="en-IN"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32500" lnSpcReduction="20000"/>
          </a:bodyPr>
          <a:lstStyle/>
          <a:p>
            <a:pPr marL="0" indent="0" algn="just">
              <a:lnSpc>
                <a:spcPct val="170000"/>
              </a:lnSpc>
              <a:buNone/>
            </a:pPr>
            <a:r>
              <a:rPr lang="en-US" sz="5200" dirty="0">
                <a:latin typeface="Times New Roman" pitchFamily="18" charset="0"/>
                <a:cs typeface="Times New Roman" pitchFamily="18" charset="0"/>
              </a:rPr>
              <a:t>Surface electromyography is an easy, non-invasive technique that allows the user to actively control the prosthesis (sEMG). However, the categorization of hand and wrist motions using sEMG has generated a wide variety of results in earlier experiments, including the acquisition methodology and the number of classes, but not entirely. This research investigates the deep neural network strategy to </a:t>
            </a:r>
            <a:r>
              <a:rPr lang="en-US" sz="5200" dirty="0" smtClean="0">
                <a:latin typeface="Times New Roman" pitchFamily="18" charset="0"/>
                <a:cs typeface="Times New Roman" pitchFamily="18" charset="0"/>
              </a:rPr>
              <a:t>categorize </a:t>
            </a:r>
            <a:r>
              <a:rPr lang="en-US" sz="5200" dirty="0">
                <a:latin typeface="Times New Roman" pitchFamily="18" charset="0"/>
                <a:cs typeface="Times New Roman" pitchFamily="18" charset="0"/>
              </a:rPr>
              <a:t>41 hand and wrist movements based on the sEMG data. The Ninapro project's database, one of the largest public sEMG databases for cutting-edge hand myoelectric prosthetics, was </a:t>
            </a:r>
            <a:r>
              <a:rPr lang="en-US" sz="5200" dirty="0" smtClean="0">
                <a:latin typeface="Times New Roman" pitchFamily="18" charset="0"/>
                <a:cs typeface="Times New Roman" pitchFamily="18" charset="0"/>
              </a:rPr>
              <a:t>utilized </a:t>
            </a:r>
            <a:r>
              <a:rPr lang="en-US" sz="5200" dirty="0">
                <a:latin typeface="Times New Roman" pitchFamily="18" charset="0"/>
                <a:cs typeface="Times New Roman" pitchFamily="18" charset="0"/>
              </a:rPr>
              <a:t>to train and evaluate the suggested models. For this study, two datasets were used: DB5 with a low-cost 16-channel, 200-Hz setup and DB7 with a 12-channel, 2 kHz design. Our technique achieved an overall accuracy of 93.87 1.49 and 91.69 4.68%, respectively, with balanced accuracy of 84.00 3.40 and 84.66 4.78% for DB5 and DB7. The Southampton Hand Assessment Procedure (SHAP), a clinically validated hand functional assessment technique, only considered the six primary hand motions based on the six prehensile patterns, but we still saw a performance improvement. Using only the SHAP movements in DB5, a balance accuracy of 94.48 2.55% and a classification accuracy of 98.82 0.58% were attained.</a:t>
            </a:r>
            <a:endParaRPr lang="en-US" sz="5200" dirty="0" smtClean="0">
              <a:latin typeface="Times New Roman" pitchFamily="18" charset="0"/>
              <a:cs typeface="Times New Roman" pitchFamily="18" charset="0"/>
            </a:endParaRPr>
          </a:p>
          <a:p>
            <a:pPr marL="0" indent="0" algn="just">
              <a:lnSpc>
                <a:spcPct val="170000"/>
              </a:lnSpc>
              <a:buNone/>
            </a:pPr>
            <a:r>
              <a:rPr lang="en-US" sz="5200" b="1" dirty="0">
                <a:latin typeface="Times New Roman" pitchFamily="18" charset="0"/>
                <a:cs typeface="Times New Roman" pitchFamily="18" charset="0"/>
              </a:rPr>
              <a:t>Keywords: </a:t>
            </a:r>
            <a:r>
              <a:rPr lang="en-US" sz="5200" dirty="0">
                <a:latin typeface="Times New Roman" pitchFamily="18" charset="0"/>
                <a:cs typeface="Times New Roman" pitchFamily="18" charset="0"/>
              </a:rPr>
              <a:t>Surface Electromyogram, Hand Movement Classification, Deep Neural Network, Prosthetic Hand, Ninapro </a:t>
            </a:r>
            <a:r>
              <a:rPr lang="en-US" sz="5200" dirty="0" smtClean="0">
                <a:latin typeface="Times New Roman" pitchFamily="18" charset="0"/>
                <a:cs typeface="Times New Roman" pitchFamily="18" charset="0"/>
              </a:rPr>
              <a:t>Database.</a:t>
            </a:r>
            <a:endParaRPr lang="en-US" sz="5200" dirty="0">
              <a:latin typeface="Times New Roman" pitchFamily="18" charset="0"/>
              <a:cs typeface="Times New Roman" pitchFamily="18" charset="0"/>
            </a:endParaRPr>
          </a:p>
          <a:p>
            <a:pPr marL="0" indent="0" algn="just">
              <a:lnSpc>
                <a:spcPct val="170000"/>
              </a:lnSpc>
              <a:buNone/>
            </a:pPr>
            <a:endParaRPr lang="en-US" sz="4500" dirty="0" smtClean="0">
              <a:latin typeface="Times New Roman" pitchFamily="18" charset="0"/>
              <a:cs typeface="Times New Roman" pitchFamily="18" charset="0"/>
            </a:endParaRPr>
          </a:p>
          <a:p>
            <a:pPr marL="0" indent="0" algn="just">
              <a:lnSpc>
                <a:spcPct val="170000"/>
              </a:lnSpc>
              <a:buNone/>
            </a:pPr>
            <a:endParaRPr lang="en-US" sz="4500" dirty="0" smtClean="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1467449" cy="5264728"/>
          </a:xfrm>
        </p:spPr>
        <p:txBody>
          <a:bodyPr>
            <a:no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Dexterous prosthetic hands with non-invasive sensors and machine learning control capabilities are now possible thanks to recent developments in sensor technology, mechatronics, signal processing, and GPU-equipped edge computing hardware</a:t>
            </a:r>
            <a:r>
              <a:rPr lang="en-US" sz="1600" dirty="0" smtClean="0">
                <a:latin typeface="Times New Roman" panose="02020603050405020304" pitchFamily="18" charset="0"/>
                <a:cs typeface="Times New Roman" panose="02020603050405020304" pitchFamily="18" charset="0"/>
              </a:rPr>
              <a:t>. However</a:t>
            </a:r>
            <a:r>
              <a:rPr lang="en-US" sz="1600" dirty="0">
                <a:latin typeface="Times New Roman" panose="02020603050405020304" pitchFamily="18" charset="0"/>
                <a:cs typeface="Times New Roman" panose="02020603050405020304" pitchFamily="18" charset="0"/>
              </a:rPr>
              <a:t>, there are presently few actual uses for these prostheses and little acceptance of them by amputees. Control issues, poor abilities and dexterity levels, and the price of the prosthesis are a few of the main causes. Additionally, routinely misclassifying desired activities might result in frustration and the abandonment of prostheses (Biddiss and Chau, 2007; Ahmadizadeh et al., 2017). Therefore, it's crucial to achieve a high level of human-machine interaction dependability and resilience for user experience and their adoption of the prosthetic hand. </a:t>
            </a:r>
            <a:endParaRPr lang="en-US" sz="1600"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US" sz="1600" dirty="0" smtClean="0">
                <a:latin typeface="Times New Roman" panose="02020603050405020304" pitchFamily="18" charset="0"/>
                <a:cs typeface="Times New Roman" panose="02020603050405020304" pitchFamily="18" charset="0"/>
              </a:rPr>
              <a:t>Recent </a:t>
            </a:r>
            <a:r>
              <a:rPr lang="en-US" sz="1600" dirty="0">
                <a:latin typeface="Times New Roman" panose="02020603050405020304" pitchFamily="18" charset="0"/>
                <a:cs typeface="Times New Roman" panose="02020603050405020304" pitchFamily="18" charset="0"/>
              </a:rPr>
              <a:t>research on the sEMG classification using a </a:t>
            </a:r>
            <a:r>
              <a:rPr lang="en-US" sz="1600" dirty="0" smtClean="0">
                <a:latin typeface="Times New Roman" panose="02020603050405020304" pitchFamily="18" charset="0"/>
                <a:cs typeface="Times New Roman" panose="02020603050405020304" pitchFamily="18" charset="0"/>
              </a:rPr>
              <a:t>deep learning </a:t>
            </a:r>
            <a:r>
              <a:rPr lang="en-US" sz="1600" dirty="0">
                <a:latin typeface="Times New Roman" panose="02020603050405020304" pitchFamily="18" charset="0"/>
                <a:cs typeface="Times New Roman" panose="02020603050405020304" pitchFamily="18" charset="0"/>
              </a:rPr>
              <a:t>approach tends to gravitate toward using CNN </a:t>
            </a:r>
            <a:r>
              <a:rPr lang="en-US" sz="1600" dirty="0" smtClean="0">
                <a:latin typeface="Times New Roman" panose="02020603050405020304" pitchFamily="18" charset="0"/>
                <a:cs typeface="Times New Roman" panose="02020603050405020304" pitchFamily="18" charset="0"/>
              </a:rPr>
              <a:t>to automatically </a:t>
            </a:r>
            <a:r>
              <a:rPr lang="en-US" sz="1600" dirty="0">
                <a:latin typeface="Times New Roman" panose="02020603050405020304" pitchFamily="18" charset="0"/>
                <a:cs typeface="Times New Roman" panose="02020603050405020304" pitchFamily="18" charset="0"/>
              </a:rPr>
              <a:t>learn the features from a raw signal. </a:t>
            </a:r>
            <a:r>
              <a:rPr lang="en-US" sz="1600" dirty="0" smtClean="0">
                <a:latin typeface="Times New Roman" panose="02020603050405020304" pitchFamily="18" charset="0"/>
                <a:cs typeface="Times New Roman" panose="02020603050405020304" pitchFamily="18" charset="0"/>
              </a:rPr>
              <a:t>However, training </a:t>
            </a:r>
            <a:r>
              <a:rPr lang="en-US" sz="1600" dirty="0">
                <a:latin typeface="Times New Roman" panose="02020603050405020304" pitchFamily="18" charset="0"/>
                <a:cs typeface="Times New Roman" panose="02020603050405020304" pitchFamily="18" charset="0"/>
              </a:rPr>
              <a:t>a deep neural network generally requires a large </a:t>
            </a:r>
            <a:r>
              <a:rPr lang="en-US" sz="1600" dirty="0" smtClean="0">
                <a:latin typeface="Times New Roman" panose="02020603050405020304" pitchFamily="18" charset="0"/>
                <a:cs typeface="Times New Roman" panose="02020603050405020304" pitchFamily="18" charset="0"/>
              </a:rPr>
              <a:t>amount of </a:t>
            </a:r>
            <a:r>
              <a:rPr lang="en-US" sz="1600" dirty="0">
                <a:latin typeface="Times New Roman" panose="02020603050405020304" pitchFamily="18" charset="0"/>
                <a:cs typeface="Times New Roman" panose="02020603050405020304" pitchFamily="18" charset="0"/>
              </a:rPr>
              <a:t>training data for it to converge and discover </a:t>
            </a:r>
            <a:r>
              <a:rPr lang="en-US" sz="1600" dirty="0" smtClean="0">
                <a:latin typeface="Times New Roman" panose="02020603050405020304" pitchFamily="18" charset="0"/>
                <a:cs typeface="Times New Roman" panose="02020603050405020304" pitchFamily="18" charset="0"/>
              </a:rPr>
              <a:t>meaningful features</a:t>
            </a:r>
            <a:r>
              <a:rPr lang="en-US" sz="1600" dirty="0">
                <a:latin typeface="Times New Roman" panose="02020603050405020304" pitchFamily="18" charset="0"/>
                <a:cs typeface="Times New Roman" panose="02020603050405020304" pitchFamily="18" charset="0"/>
              </a:rPr>
              <a:t>, especially for CNN. Moreover, CNN has a relatively </a:t>
            </a:r>
            <a:r>
              <a:rPr lang="en-US" sz="1600" dirty="0" smtClean="0">
                <a:latin typeface="Times New Roman" panose="02020603050405020304" pitchFamily="18" charset="0"/>
                <a:cs typeface="Times New Roman" panose="02020603050405020304" pitchFamily="18" charset="0"/>
              </a:rPr>
              <a:t>high memory </a:t>
            </a:r>
            <a:r>
              <a:rPr lang="en-US" sz="1600" dirty="0">
                <a:latin typeface="Times New Roman" panose="02020603050405020304" pitchFamily="18" charset="0"/>
                <a:cs typeface="Times New Roman" panose="02020603050405020304" pitchFamily="18" charset="0"/>
              </a:rPr>
              <a:t>cost and processing time, which may pose </a:t>
            </a:r>
            <a:r>
              <a:rPr lang="en-US" sz="1600" dirty="0" smtClean="0">
                <a:latin typeface="Times New Roman" panose="02020603050405020304" pitchFamily="18" charset="0"/>
                <a:cs typeface="Times New Roman" panose="02020603050405020304" pitchFamily="18" charset="0"/>
              </a:rPr>
              <a:t>challenges when </a:t>
            </a:r>
            <a:r>
              <a:rPr lang="en-US" sz="1600" dirty="0">
                <a:latin typeface="Times New Roman" panose="02020603050405020304" pitchFamily="18" charset="0"/>
                <a:cs typeface="Times New Roman" panose="02020603050405020304" pitchFamily="18" charset="0"/>
              </a:rPr>
              <a:t>running on embedded systems with limited resources. </a:t>
            </a:r>
            <a:r>
              <a:rPr lang="en-US" sz="1600" dirty="0" smtClean="0">
                <a:latin typeface="Times New Roman" panose="02020603050405020304" pitchFamily="18" charset="0"/>
                <a:cs typeface="Times New Roman" panose="02020603050405020304" pitchFamily="18" charset="0"/>
              </a:rPr>
              <a:t>For our </a:t>
            </a:r>
            <a:r>
              <a:rPr lang="en-US" sz="1600" dirty="0">
                <a:latin typeface="Times New Roman" panose="02020603050405020304" pitchFamily="18" charset="0"/>
                <a:cs typeface="Times New Roman" panose="02020603050405020304" pitchFamily="18" charset="0"/>
              </a:rPr>
              <a:t>experiment, we were concerned about the limited </a:t>
            </a:r>
            <a:r>
              <a:rPr lang="en-US" sz="1600" dirty="0" smtClean="0">
                <a:latin typeface="Times New Roman" panose="02020603050405020304" pitchFamily="18" charset="0"/>
                <a:cs typeface="Times New Roman" panose="02020603050405020304" pitchFamily="18" charset="0"/>
              </a:rPr>
              <a:t>amount of </a:t>
            </a:r>
            <a:r>
              <a:rPr lang="en-US" sz="1600" dirty="0">
                <a:latin typeface="Times New Roman" panose="02020603050405020304" pitchFamily="18" charset="0"/>
                <a:cs typeface="Times New Roman" panose="02020603050405020304" pitchFamily="18" charset="0"/>
              </a:rPr>
              <a:t>training data for the classification of 41 movements. Also, </a:t>
            </a:r>
            <a:r>
              <a:rPr lang="en-US" sz="1600" dirty="0" smtClean="0">
                <a:latin typeface="Times New Roman" panose="02020603050405020304" pitchFamily="18" charset="0"/>
                <a:cs typeface="Times New Roman" panose="02020603050405020304" pitchFamily="18" charset="0"/>
              </a:rPr>
              <a:t>we would </a:t>
            </a:r>
            <a:r>
              <a:rPr lang="en-US" sz="1600" dirty="0">
                <a:latin typeface="Times New Roman" panose="02020603050405020304" pitchFamily="18" charset="0"/>
                <a:cs typeface="Times New Roman" panose="02020603050405020304" pitchFamily="18" charset="0"/>
              </a:rPr>
              <a:t>like to investigate the feasibility of adopting an </a:t>
            </a:r>
            <a:r>
              <a:rPr lang="en-US" sz="1600" dirty="0" smtClean="0">
                <a:latin typeface="Times New Roman" panose="02020603050405020304" pitchFamily="18" charset="0"/>
                <a:cs typeface="Times New Roman" panose="02020603050405020304" pitchFamily="18" charset="0"/>
              </a:rPr>
              <a:t>accurate deep </a:t>
            </a:r>
            <a:r>
              <a:rPr lang="en-US" sz="1600" dirty="0">
                <a:latin typeface="Times New Roman" panose="02020603050405020304" pitchFamily="18" charset="0"/>
                <a:cs typeface="Times New Roman" panose="02020603050405020304" pitchFamily="18" charset="0"/>
              </a:rPr>
              <a:t>learning approach that would be able to run on </a:t>
            </a:r>
            <a:r>
              <a:rPr lang="en-US" sz="1600" dirty="0" smtClean="0">
                <a:latin typeface="Times New Roman" panose="02020603050405020304" pitchFamily="18" charset="0"/>
                <a:cs typeface="Times New Roman" panose="02020603050405020304" pitchFamily="18" charset="0"/>
              </a:rPr>
              <a:t>affordable hardware</a:t>
            </a:r>
            <a:r>
              <a:rPr lang="en-US" sz="1600" dirty="0">
                <a:latin typeface="Times New Roman" panose="02020603050405020304" pitchFamily="18" charset="0"/>
                <a:cs typeface="Times New Roman" panose="02020603050405020304" pitchFamily="18" charset="0"/>
              </a:rPr>
              <a:t>. Therefore, we chose to extract hand-crafted </a:t>
            </a:r>
            <a:r>
              <a:rPr lang="en-US" sz="1600" dirty="0" smtClean="0">
                <a:latin typeface="Times New Roman" panose="02020603050405020304" pitchFamily="18" charset="0"/>
                <a:cs typeface="Times New Roman" panose="02020603050405020304" pitchFamily="18" charset="0"/>
              </a:rPr>
              <a:t>statistical features </a:t>
            </a:r>
            <a:r>
              <a:rPr lang="en-US" sz="1600" dirty="0">
                <a:latin typeface="Times New Roman" panose="02020603050405020304" pitchFamily="18" charset="0"/>
                <a:cs typeface="Times New Roman" panose="02020603050405020304" pitchFamily="18" charset="0"/>
              </a:rPr>
              <a:t>and feed them to our deep neural network (DNN) </a:t>
            </a:r>
            <a:r>
              <a:rPr lang="en-US" sz="1600" dirty="0" smtClean="0">
                <a:latin typeface="Times New Roman" panose="02020603050405020304" pitchFamily="18" charset="0"/>
                <a:cs typeface="Times New Roman" panose="02020603050405020304" pitchFamily="18" charset="0"/>
              </a:rPr>
              <a:t>model for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classification.</a:t>
            </a:r>
            <a:endParaRPr lang="en-US" sz="16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4168533"/>
              </p:ext>
            </p:extLst>
          </p:nvPr>
        </p:nvGraphicFramePr>
        <p:xfrm>
          <a:off x="690046" y="1023581"/>
          <a:ext cx="11373147" cy="5105904"/>
        </p:xfrm>
        <a:graphic>
          <a:graphicData uri="http://schemas.openxmlformats.org/drawingml/2006/table">
            <a:tbl>
              <a:tblPr firstRow="1" bandRow="1">
                <a:tableStyleId>{5940675A-B579-460E-94D1-54222C63F5DA}</a:tableStyleId>
              </a:tblPr>
              <a:tblGrid>
                <a:gridCol w="697443">
                  <a:extLst>
                    <a:ext uri="{9D8B030D-6E8A-4147-A177-3AD203B41FA5}">
                      <a16:colId xmlns:a16="http://schemas.microsoft.com/office/drawing/2014/main" xmlns="" val="20000"/>
                    </a:ext>
                  </a:extLst>
                </a:gridCol>
                <a:gridCol w="3003273">
                  <a:extLst>
                    <a:ext uri="{9D8B030D-6E8A-4147-A177-3AD203B41FA5}">
                      <a16:colId xmlns:a16="http://schemas.microsoft.com/office/drawing/2014/main" xmlns="" val="20001"/>
                    </a:ext>
                  </a:extLst>
                </a:gridCol>
                <a:gridCol w="2179662">
                  <a:extLst>
                    <a:ext uri="{9D8B030D-6E8A-4147-A177-3AD203B41FA5}">
                      <a16:colId xmlns:a16="http://schemas.microsoft.com/office/drawing/2014/main" xmlns="" val="20002"/>
                    </a:ext>
                  </a:extLst>
                </a:gridCol>
                <a:gridCol w="3698782">
                  <a:extLst>
                    <a:ext uri="{9D8B030D-6E8A-4147-A177-3AD203B41FA5}">
                      <a16:colId xmlns:a16="http://schemas.microsoft.com/office/drawing/2014/main" xmlns="" val="20003"/>
                    </a:ext>
                  </a:extLst>
                </a:gridCol>
                <a:gridCol w="1793987">
                  <a:extLst>
                    <a:ext uri="{9D8B030D-6E8A-4147-A177-3AD203B41FA5}">
                      <a16:colId xmlns:a16="http://schemas.microsoft.com/office/drawing/2014/main" xmlns="" val="20004"/>
                    </a:ext>
                  </a:extLst>
                </a:gridCol>
              </a:tblGrid>
              <a:tr h="301643">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46244">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Robot. Autom. Mag. 24, 102–111,</a:t>
                      </a:r>
                      <a:r>
                        <a:rPr lang="nl-NL" sz="1400" kern="1200" baseline="0" dirty="0" smtClean="0">
                          <a:solidFill>
                            <a:schemeClr val="tx1"/>
                          </a:solidFill>
                          <a:effectLst/>
                          <a:latin typeface="Times New Roman" pitchFamily="18" charset="0"/>
                          <a:ea typeface="+mn-ea"/>
                          <a:cs typeface="Times New Roman" pitchFamily="18" charset="0"/>
                        </a:rPr>
                        <a:t> 2017</a:t>
                      </a:r>
                      <a:endParaRPr lang="nl-NL"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baseline="0" dirty="0" smtClean="0">
                          <a:solidFill>
                            <a:schemeClr val="tx1"/>
                          </a:solidFill>
                          <a:effectLst/>
                          <a:latin typeface="Times New Roman" pitchFamily="18" charset="0"/>
                          <a:ea typeface="+mn-ea"/>
                          <a:cs typeface="Times New Roman" pitchFamily="18" charset="0"/>
                        </a:rPr>
                        <a:t>Ahmadizadeh, C., </a:t>
                      </a:r>
                      <a:r>
                        <a:rPr lang="en-US" sz="1400" kern="1200" baseline="0" dirty="0" err="1" smtClean="0">
                          <a:solidFill>
                            <a:schemeClr val="tx1"/>
                          </a:solidFill>
                          <a:effectLst/>
                          <a:latin typeface="Times New Roman" pitchFamily="18" charset="0"/>
                          <a:ea typeface="+mn-ea"/>
                          <a:cs typeface="Times New Roman" pitchFamily="18" charset="0"/>
                        </a:rPr>
                        <a:t>Merhi</a:t>
                      </a:r>
                      <a:r>
                        <a:rPr lang="en-US" sz="1400" kern="1200" baseline="0" dirty="0" smtClean="0">
                          <a:solidFill>
                            <a:schemeClr val="tx1"/>
                          </a:solidFill>
                          <a:effectLst/>
                          <a:latin typeface="Times New Roman" pitchFamily="18" charset="0"/>
                          <a:ea typeface="+mn-ea"/>
                          <a:cs typeface="Times New Roman" pitchFamily="18" charset="0"/>
                        </a:rPr>
                        <a:t>, L.-K., </a:t>
                      </a:r>
                      <a:r>
                        <a:rPr lang="en-US" sz="1400" kern="1200" baseline="0" dirty="0" err="1" smtClean="0">
                          <a:solidFill>
                            <a:schemeClr val="tx1"/>
                          </a:solidFill>
                          <a:effectLst/>
                          <a:latin typeface="Times New Roman" pitchFamily="18" charset="0"/>
                          <a:ea typeface="+mn-ea"/>
                          <a:cs typeface="Times New Roman" pitchFamily="18" charset="0"/>
                        </a:rPr>
                        <a:t>Pousett</a:t>
                      </a:r>
                      <a:r>
                        <a:rPr lang="en-US" sz="1400" kern="1200" baseline="0" dirty="0" smtClean="0">
                          <a:solidFill>
                            <a:schemeClr val="tx1"/>
                          </a:solidFill>
                          <a:effectLst/>
                          <a:latin typeface="Times New Roman" pitchFamily="18" charset="0"/>
                          <a:ea typeface="+mn-ea"/>
                          <a:cs typeface="Times New Roman" pitchFamily="18" charset="0"/>
                        </a:rPr>
                        <a:t>, B., Sangha, S., and Menon, C.</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Toward Intuitive Prosthetic Control: Solving Common Issues Using Force </a:t>
                      </a:r>
                      <a:r>
                        <a:rPr lang="en-US" sz="1400" kern="1200" dirty="0" err="1" smtClean="0">
                          <a:solidFill>
                            <a:schemeClr val="tx1"/>
                          </a:solidFill>
                          <a:effectLst/>
                          <a:latin typeface="Times New Roman" pitchFamily="18" charset="0"/>
                          <a:ea typeface="+mn-ea"/>
                          <a:cs typeface="Times New Roman" pitchFamily="18" charset="0"/>
                        </a:rPr>
                        <a:t>Myography</a:t>
                      </a:r>
                      <a:r>
                        <a:rPr lang="en-US" sz="1400" kern="1200" dirty="0" smtClean="0">
                          <a:solidFill>
                            <a:schemeClr val="tx1"/>
                          </a:solidFill>
                          <a:effectLst/>
                          <a:latin typeface="Times New Roman" pitchFamily="18" charset="0"/>
                          <a:ea typeface="+mn-ea"/>
                          <a:cs typeface="Times New Roman" pitchFamily="18" charset="0"/>
                        </a:rPr>
                        <a:t>, Surface Electromyography, and Pattern Recognition in a Pilot Case Study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t>
                      </a:r>
                      <a:r>
                        <a:rPr lang="en-US" sz="1400" kern="1200" baseline="0" dirty="0" smtClean="0">
                          <a:solidFill>
                            <a:schemeClr val="tx1"/>
                          </a:solidFill>
                          <a:effectLst/>
                          <a:latin typeface="Times New Roman" pitchFamily="18" charset="0"/>
                          <a:ea typeface="+mn-ea"/>
                          <a:cs typeface="Times New Roman" pitchFamily="18" charset="0"/>
                        </a:rPr>
                        <a:t>Force MG, Surface EMG, and Pattern Recognition in a Pilot Case Study</a:t>
                      </a:r>
                      <a:endParaRPr lang="en-US" sz="1400" kern="1200" baseline="0" dirty="0" smtClean="0">
                        <a:solidFill>
                          <a:schemeClr val="tx1"/>
                        </a:solidFill>
                        <a:effectLst/>
                        <a:latin typeface="Times New Roman" pitchFamily="18" charset="0"/>
                        <a:ea typeface="+mn-ea"/>
                        <a:cs typeface="Times New Roman" pitchFamily="18"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1146244">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Front. </a:t>
                      </a:r>
                      <a:r>
                        <a:rPr lang="en-US" sz="1400" kern="1200" dirty="0" err="1" smtClean="0">
                          <a:solidFill>
                            <a:schemeClr val="tx1"/>
                          </a:solidFill>
                          <a:effectLst/>
                          <a:latin typeface="Times New Roman" pitchFamily="18" charset="0"/>
                          <a:ea typeface="+mn-ea"/>
                          <a:cs typeface="Times New Roman" pitchFamily="18" charset="0"/>
                        </a:rPr>
                        <a:t>Bioeng</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Biotechnol</a:t>
                      </a:r>
                      <a:r>
                        <a:rPr lang="en-US" sz="1400" kern="1200" dirty="0" smtClean="0">
                          <a:solidFill>
                            <a:schemeClr val="tx1"/>
                          </a:solidFill>
                          <a:effectLst/>
                          <a:latin typeface="Times New Roman" pitchFamily="18" charset="0"/>
                          <a:ea typeface="+mn-ea"/>
                          <a:cs typeface="Times New Roman" pitchFamily="18" charset="0"/>
                        </a:rPr>
                        <a:t>. 7:331 (2019)</a:t>
                      </a:r>
                      <a:endParaRPr lang="en-U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Ahmadizadeh, C., </a:t>
                      </a:r>
                      <a:r>
                        <a:rPr lang="en-US" sz="1400" kern="1200" dirty="0" err="1" smtClean="0">
                          <a:solidFill>
                            <a:schemeClr val="tx1"/>
                          </a:solidFill>
                          <a:effectLst/>
                          <a:latin typeface="Times New Roman" pitchFamily="18" charset="0"/>
                          <a:ea typeface="+mn-ea"/>
                          <a:cs typeface="Times New Roman" pitchFamily="18" charset="0"/>
                        </a:rPr>
                        <a:t>Pousett</a:t>
                      </a:r>
                      <a:r>
                        <a:rPr lang="en-US" sz="1400" kern="1200" dirty="0" smtClean="0">
                          <a:solidFill>
                            <a:schemeClr val="tx1"/>
                          </a:solidFill>
                          <a:effectLst/>
                          <a:latin typeface="Times New Roman" pitchFamily="18" charset="0"/>
                          <a:ea typeface="+mn-ea"/>
                          <a:cs typeface="Times New Roman" pitchFamily="18" charset="0"/>
                        </a:rPr>
                        <a:t>, B., and Menon, C.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anose="02020603050405020304" pitchFamily="18" charset="0"/>
                          <a:ea typeface="+mn-ea"/>
                          <a:cs typeface="Times New Roman" panose="02020603050405020304" pitchFamily="18" charset="0"/>
                        </a:rPr>
                        <a:t>Investigation of Channel Selection for Gesture Classification for Prosthesis Control Using Force </a:t>
                      </a:r>
                      <a:r>
                        <a:rPr lang="en-IN" sz="1400" kern="1200" dirty="0" err="1" smtClean="0">
                          <a:solidFill>
                            <a:schemeClr val="tx1"/>
                          </a:solidFill>
                          <a:effectLst/>
                          <a:latin typeface="Times New Roman" panose="02020603050405020304" pitchFamily="18" charset="0"/>
                          <a:ea typeface="+mn-ea"/>
                          <a:cs typeface="Times New Roman" panose="02020603050405020304" pitchFamily="18" charset="0"/>
                        </a:rPr>
                        <a:t>Myography</a:t>
                      </a:r>
                      <a:r>
                        <a:rPr lang="en-IN" sz="1400" kern="1200" dirty="0" smtClean="0">
                          <a:solidFill>
                            <a:schemeClr val="tx1"/>
                          </a:solidFill>
                          <a:effectLst/>
                          <a:latin typeface="Times New Roman" panose="02020603050405020304" pitchFamily="18" charset="0"/>
                          <a:ea typeface="+mn-ea"/>
                          <a:cs typeface="Times New Roman" panose="02020603050405020304" pitchFamily="18" charset="0"/>
                        </a:rPr>
                        <a:t>: A Case Study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Channel Selection for Gesture Classification for Prosthesis Control Using FMG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1113024">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PLoS</a:t>
                      </a:r>
                      <a:endParaRPr lang="en-US" sz="1400" kern="1200" dirty="0" smtClean="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ONE 13:e203835</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(2018)</a:t>
                      </a:r>
                      <a:endParaRPr lang="en-U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err="1" smtClean="0">
                          <a:solidFill>
                            <a:schemeClr val="tx1"/>
                          </a:solidFill>
                          <a:effectLst/>
                          <a:latin typeface="Times New Roman" pitchFamily="18" charset="0"/>
                          <a:ea typeface="+mn-ea"/>
                          <a:cs typeface="Times New Roman" pitchFamily="18" charset="0"/>
                        </a:rPr>
                        <a:t>Ameri</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Akhaee</a:t>
                      </a:r>
                      <a:r>
                        <a:rPr lang="en-US" sz="1400" kern="1200" dirty="0" smtClean="0">
                          <a:solidFill>
                            <a:schemeClr val="tx1"/>
                          </a:solidFill>
                          <a:effectLst/>
                          <a:latin typeface="Times New Roman" pitchFamily="18" charset="0"/>
                          <a:ea typeface="+mn-ea"/>
                          <a:cs typeface="Times New Roman" pitchFamily="18" charset="0"/>
                        </a:rPr>
                        <a:t>, M. A., Scheme, E., and </a:t>
                      </a:r>
                      <a:r>
                        <a:rPr lang="en-US" sz="1400" kern="1200" dirty="0" err="1" smtClean="0">
                          <a:solidFill>
                            <a:schemeClr val="tx1"/>
                          </a:solidFill>
                          <a:effectLst/>
                          <a:latin typeface="Times New Roman" pitchFamily="18" charset="0"/>
                          <a:ea typeface="+mn-ea"/>
                          <a:cs typeface="Times New Roman" pitchFamily="18" charset="0"/>
                        </a:rPr>
                        <a:t>Englehart</a:t>
                      </a:r>
                      <a:r>
                        <a:rPr lang="en-US" sz="1400" kern="1200" dirty="0" smtClean="0">
                          <a:solidFill>
                            <a:schemeClr val="tx1"/>
                          </a:solidFill>
                          <a:effectLst/>
                          <a:latin typeface="Times New Roman" pitchFamily="18" charset="0"/>
                          <a:ea typeface="+mn-ea"/>
                          <a:cs typeface="Times New Roman" pitchFamily="18" charset="0"/>
                        </a:rPr>
                        <a:t>, K.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Real-time, simultaneous myoelectric control using a convolutional neural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Real-time, simultaneous myoelectric control using a CNN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94430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Nature 1:140053 (2014)</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Atzori, M., Gijsberts, A., Castellini, C., Caputo, B., Mittaz Hager, A.-G., Elsig, S., et al.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Electromyography data for non-invasive naturally-controlled robotic hand prostheses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IN" sz="1400" kern="1200" dirty="0" smtClean="0">
                          <a:solidFill>
                            <a:schemeClr val="tx1"/>
                          </a:solidFill>
                          <a:effectLst/>
                          <a:latin typeface="Times New Roman" pitchFamily="18" charset="0"/>
                          <a:ea typeface="+mn-ea"/>
                          <a:cs typeface="Times New Roman" pitchFamily="18" charset="0"/>
                        </a:rPr>
                        <a:t>the </a:t>
                      </a:r>
                      <a:r>
                        <a:rPr lang="en-US" sz="1400" kern="1200" dirty="0" smtClean="0">
                          <a:solidFill>
                            <a:schemeClr val="tx1"/>
                          </a:solidFill>
                          <a:effectLst/>
                          <a:latin typeface="Times New Roman" pitchFamily="18" charset="0"/>
                          <a:ea typeface="+mn-ea"/>
                          <a:cs typeface="Times New Roman" pitchFamily="18" charset="0"/>
                        </a:rPr>
                        <a:t>EMG data for non-invasive naturally-controlled robotic hand prostheses</a:t>
                      </a:r>
                    </a:p>
                  </a:txBody>
                  <a:tcPr anchor="ctr"/>
                </a:tc>
                <a:extLst>
                  <a:ext uri="{0D108BD9-81ED-4DB2-BD59-A6C34878D82A}">
                    <a16:rowId xmlns:a16="http://schemas.microsoft.com/office/drawing/2014/main" xmlns="" val="10004"/>
                  </a:ext>
                </a:extLst>
              </a:tr>
            </a:tbl>
          </a:graphicData>
        </a:graphic>
      </p:graphicFrame>
      <p:pic>
        <p:nvPicPr>
          <p:cNvPr id="7" name="Picture 6"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7431" y="1132763"/>
            <a:ext cx="10487181" cy="5445457"/>
          </a:xfrm>
        </p:spPr>
        <p:txBody>
          <a:bodyPr>
            <a:normAutofit fontScale="85000" lnSpcReduction="10000"/>
          </a:bodyPr>
          <a:lstStyle/>
          <a:p>
            <a:pPr marL="0" indent="0" algn="just">
              <a:lnSpc>
                <a:spcPct val="150000"/>
              </a:lnSpc>
              <a:buNone/>
            </a:pPr>
            <a:r>
              <a:rPr lang="en-US" sz="2000" dirty="0">
                <a:latin typeface="Times New Roman" pitchFamily="18" charset="0"/>
                <a:cs typeface="Times New Roman" pitchFamily="18" charset="0"/>
              </a:rPr>
              <a:t>Based on a public dataset of inexpensive sEMG sensors named Ninapro DB5, this research describes a Deep Neural Network approach for the categorization of 41 hand, wrist, gripping, and functional movements. Dexterous prosthetic hands with non-invasive sEMG sensors and control capabilities of machine learning are now possible thanks to recent developments in sensor technology, mechatronics, signal processing techniques, and edge computing hardware equipped with GPU. The technology is, however, out of reach for the majority of people due to its expensive cost. The purpose of this work is to investigate the capabilities and control of a low-cost sEMG sensor configuration for a prosthetic hand. Two Thalmic Myo armbands are used in the acquisition configuration for a total of 16 channels at a sampling rate of 200 Hz</a:t>
            </a:r>
            <a:r>
              <a:rPr lang="en-US" sz="2000" dirty="0" smtClean="0">
                <a:latin typeface="Times New Roman" pitchFamily="18" charset="0"/>
                <a:cs typeface="Times New Roman" pitchFamily="18" charset="0"/>
              </a:rPr>
              <a:t>. </a:t>
            </a:r>
          </a:p>
          <a:p>
            <a:pPr marL="0" indent="0" algn="just">
              <a:lnSpc>
                <a:spcPct val="150000"/>
              </a:lnSpc>
              <a:buNone/>
            </a:pPr>
            <a:r>
              <a:rPr lang="en-US" sz="2000" dirty="0">
                <a:latin typeface="Times New Roman" pitchFamily="18" charset="0"/>
                <a:cs typeface="Times New Roman" pitchFamily="18" charset="0"/>
              </a:rPr>
              <a:t>The acquisition setup includes two Thalmic Myo armbands for the total of 16 channels with the sampling rate of 200 Hz. Our approach achieved an overall accuracy of 91% with a macro recall of 77% for the classification of 41 movements, outperformed other algorithms such as SVM, Random forest, and XGBoost. These results suggest that a development of practical prosthetic hand could be possible with low-cost sEMG sensors.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000" dirty="0" smtClean="0">
                <a:latin typeface="Times New Roman" pitchFamily="18" charset="0"/>
                <a:cs typeface="Times New Roman" pitchFamily="18" charset="0"/>
              </a:rPr>
              <a:t>Proposed </a:t>
            </a:r>
            <a:r>
              <a:rPr lang="en-US" sz="2000" dirty="0">
                <a:latin typeface="Times New Roman" pitchFamily="18" charset="0"/>
                <a:cs typeface="Times New Roman" pitchFamily="18" charset="0"/>
              </a:rPr>
              <a:t>DNN very good at classification but takes more time for training.</a:t>
            </a:r>
          </a:p>
          <a:p>
            <a:pPr algn="just">
              <a:lnSpc>
                <a:spcPct val="170000"/>
              </a:lnSpc>
            </a:pPr>
            <a:r>
              <a:rPr lang="en-US" sz="2000" dirty="0" smtClean="0">
                <a:latin typeface="Times New Roman" pitchFamily="18" charset="0"/>
                <a:cs typeface="Times New Roman" pitchFamily="18" charset="0"/>
              </a:rPr>
              <a:t>Proposed </a:t>
            </a:r>
            <a:r>
              <a:rPr lang="en-US" sz="2000" dirty="0">
                <a:latin typeface="Times New Roman" pitchFamily="18" charset="0"/>
                <a:cs typeface="Times New Roman" pitchFamily="18" charset="0"/>
              </a:rPr>
              <a:t>DNN is not very accurate compared to new classifiers available.</a:t>
            </a:r>
          </a:p>
          <a:p>
            <a:pPr algn="just">
              <a:lnSpc>
                <a:spcPct val="170000"/>
              </a:lnSpc>
            </a:pPr>
            <a:r>
              <a:rPr lang="en-US" sz="2000" dirty="0" smtClean="0">
                <a:latin typeface="Times New Roman" pitchFamily="18" charset="0"/>
                <a:cs typeface="Times New Roman" pitchFamily="18" charset="0"/>
              </a:rPr>
              <a:t>Feature </a:t>
            </a:r>
            <a:r>
              <a:rPr lang="en-US" sz="2000" dirty="0">
                <a:latin typeface="Times New Roman" pitchFamily="18" charset="0"/>
                <a:cs typeface="Times New Roman" pitchFamily="18" charset="0"/>
              </a:rPr>
              <a:t>extraction is not including minute details which results in less accurate</a:t>
            </a:r>
          </a:p>
          <a:p>
            <a:pPr marL="0" indent="0" algn="just">
              <a:lnSpc>
                <a:spcPct val="170000"/>
              </a:lnSpc>
              <a:buNone/>
            </a:pPr>
            <a:endParaRPr lang="en-US" sz="26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marL="0" indent="0" algn="just">
              <a:lnSpc>
                <a:spcPct val="150000"/>
              </a:lnSpc>
              <a:buNone/>
            </a:pPr>
            <a:r>
              <a:rPr lang="en-US" sz="2000" dirty="0">
                <a:latin typeface="Times New Roman" pitchFamily="18" charset="0"/>
                <a:cs typeface="Times New Roman" pitchFamily="18" charset="0"/>
              </a:rPr>
              <a:t>In this study, surface electromyogram data are used to identify 41 hand movements using a deep neural network model. The publicly accessible datasets Ninapro DB5 and DB7 were used as low sampling rate data and high sampling rate data, respectively, for our analysis. DB5 was acquired using two Thalmic Myo armbands with 16 input channels and a 200 Hz sampling rate, and DB7 was acquired using Delsys Trigno electrodes with 12 input channels and a 2 kHz sampling rate</a:t>
            </a:r>
            <a:r>
              <a:rPr lang="en-US" sz="2000" dirty="0" smtClean="0">
                <a:latin typeface="Times New Roman" pitchFamily="18" charset="0"/>
                <a:cs typeface="Times New Roman" pitchFamily="18" charset="0"/>
              </a:rPr>
              <a:t>.</a:t>
            </a:r>
          </a:p>
          <a:p>
            <a:pPr marL="0" indent="0" algn="just">
              <a:lnSpc>
                <a:spcPct val="150000"/>
              </a:lnSpc>
              <a:buNone/>
            </a:pPr>
            <a:r>
              <a:rPr lang="en-US" sz="2000" dirty="0">
                <a:latin typeface="Times New Roman" pitchFamily="18" charset="0"/>
                <a:cs typeface="Times New Roman" pitchFamily="18" charset="0"/>
              </a:rPr>
              <a:t>We used the </a:t>
            </a:r>
            <a:r>
              <a:rPr lang="en-US" sz="2000" dirty="0" err="1">
                <a:latin typeface="Times New Roman" pitchFamily="18" charset="0"/>
                <a:cs typeface="Times New Roman" pitchFamily="18" charset="0"/>
              </a:rPr>
              <a:t>Southhampton</a:t>
            </a:r>
            <a:r>
              <a:rPr lang="en-US" sz="2000" dirty="0">
                <a:latin typeface="Times New Roman" pitchFamily="18" charset="0"/>
                <a:cs typeface="Times New Roman" pitchFamily="18" charset="0"/>
              </a:rPr>
              <a:t> Hand Assessment Procedure in addition to studies for the classification of the six movements based on the six prehensile patterns for assessing hand functionality (SHAP). When compared to other investigations' categorization findings, our proposed model outperformed the best results from </a:t>
            </a:r>
            <a:r>
              <a:rPr lang="en-US" sz="2000" dirty="0" err="1">
                <a:latin typeface="Times New Roman" pitchFamily="18" charset="0"/>
                <a:cs typeface="Times New Roman" pitchFamily="18" charset="0"/>
              </a:rPr>
              <a:t>Pizzolato</a:t>
            </a:r>
            <a:r>
              <a:rPr lang="en-US" sz="2000" dirty="0">
                <a:latin typeface="Times New Roman" pitchFamily="18" charset="0"/>
                <a:cs typeface="Times New Roman" pitchFamily="18" charset="0"/>
              </a:rPr>
              <a:t> et al. (2017) and </a:t>
            </a:r>
            <a:r>
              <a:rPr lang="en-US" sz="2000" dirty="0" err="1">
                <a:latin typeface="Times New Roman" pitchFamily="18" charset="0"/>
                <a:cs typeface="Times New Roman" pitchFamily="18" charset="0"/>
              </a:rPr>
              <a:t>Krasoulis</a:t>
            </a:r>
            <a:r>
              <a:rPr lang="en-US" sz="2000" dirty="0">
                <a:latin typeface="Times New Roman" pitchFamily="18" charset="0"/>
                <a:cs typeface="Times New Roman" pitchFamily="18" charset="0"/>
              </a:rPr>
              <a:t> et al. (2018)'s previous studies (2017). This is an encouraging outcome, even if greater support from a larger study with more data samples would surely be useful.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5018500" y="5776760"/>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2533170" y="1481071"/>
            <a:ext cx="8087932" cy="3992450"/>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2772</TotalTime>
  <Words>1634</Words>
  <Application>Microsoft Office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340</cp:revision>
  <dcterms:created xsi:type="dcterms:W3CDTF">2020-06-29T09:16:21Z</dcterms:created>
  <dcterms:modified xsi:type="dcterms:W3CDTF">2023-01-04T10:41:32Z</dcterms:modified>
</cp:coreProperties>
</file>