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1"/>
  </p:notesMasterIdLst>
  <p:sldIdLst>
    <p:sldId id="256" r:id="rId2"/>
    <p:sldId id="257" r:id="rId3"/>
    <p:sldId id="258" r:id="rId4"/>
    <p:sldId id="259" r:id="rId5"/>
    <p:sldId id="295" r:id="rId6"/>
    <p:sldId id="296" r:id="rId7"/>
    <p:sldId id="282" r:id="rId8"/>
    <p:sldId id="263" r:id="rId9"/>
    <p:sldId id="275" r:id="rId10"/>
    <p:sldId id="262" r:id="rId11"/>
    <p:sldId id="298" r:id="rId12"/>
    <p:sldId id="299" r:id="rId13"/>
    <p:sldId id="300" r:id="rId14"/>
    <p:sldId id="264" r:id="rId15"/>
    <p:sldId id="290" r:id="rId16"/>
    <p:sldId id="273" r:id="rId17"/>
    <p:sldId id="301" r:id="rId18"/>
    <p:sldId id="302"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18" autoAdjust="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06-05-2023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5/6/2023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5/6/2023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5/6/2023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5/6/2023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28246" y="2035175"/>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APPLICATION OF AN IMPROVED ADAPTIVE BEAMFORMING ALGORITHM FOR 5G IN PDSCH CHANNEL</a:t>
            </a:r>
            <a:endParaRPr lang="en-IN"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MATLAB</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COMMUNICATION</a:t>
            </a: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741612" y="1416955"/>
            <a:ext cx="8915400" cy="46466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Complexity: An improved algorithm may be more complex than traditional approaches, requiring more computational resources and potentially increasing the overall system complexity.</a:t>
            </a:r>
          </a:p>
          <a:p>
            <a:pPr>
              <a:lnSpc>
                <a:spcPct val="150000"/>
              </a:lnSpc>
            </a:pPr>
            <a:r>
              <a:rPr lang="en-US" dirty="0">
                <a:latin typeface="Times New Roman" pitchFamily="18" charset="0"/>
                <a:cs typeface="Times New Roman" pitchFamily="18" charset="0"/>
              </a:rPr>
              <a:t>Implementation challenges: An improved algorithm may require additional hardware or software resources, and may be more difficult to implement and test in real-world scenarios.</a:t>
            </a:r>
          </a:p>
          <a:p>
            <a:pPr>
              <a:lnSpc>
                <a:spcPct val="150000"/>
              </a:lnSpc>
            </a:pPr>
            <a:r>
              <a:rPr lang="en-US" dirty="0">
                <a:latin typeface="Times New Roman" pitchFamily="18" charset="0"/>
                <a:cs typeface="Times New Roman" pitchFamily="18" charset="0"/>
              </a:rPr>
              <a:t>Trade-offs: An improved algorithm may require trade-offs between different performance metrics, such as interference suppression and beamforming accuracy, leading to challenges in optimizing the algorithm for specific use cases.</a:t>
            </a:r>
            <a:endParaRPr lang="en-US" sz="20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63236"/>
            <a:ext cx="8911687" cy="1641764"/>
          </a:xfrm>
        </p:spPr>
        <p:txBody>
          <a:bodyPr>
            <a:normAutofit/>
          </a:bodyPr>
          <a:lstStyle/>
          <a:p>
            <a:r>
              <a:rPr lang="en-US" sz="2400" b="1" dirty="0">
                <a:latin typeface="Times New Roman" panose="02020603050405020304" pitchFamily="18" charset="0"/>
                <a:cs typeface="Times New Roman" panose="02020603050405020304" pitchFamily="18" charset="0"/>
              </a:rPr>
              <a:t>Proposed method :</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900546"/>
            <a:ext cx="10326976" cy="5818910"/>
          </a:xfrm>
        </p:spPr>
        <p:txBody>
          <a:bodyPr>
            <a:normAutofit/>
          </a:bodyPr>
          <a:lstStyle/>
          <a:p>
            <a:pPr>
              <a:lnSpc>
                <a:spcPct val="150000"/>
              </a:lnSpc>
              <a:buFont typeface="Wingdings" pitchFamily="2" charset="2"/>
              <a:buChar char="§"/>
            </a:pPr>
            <a:r>
              <a:rPr lang="en-IN" dirty="0">
                <a:latin typeface="Times New Roman" pitchFamily="18" charset="0"/>
                <a:cs typeface="Times New Roman" pitchFamily="18" charset="0"/>
              </a:rPr>
              <a:t>On the basis of traditional ,singly linearly constrained least mean square (LC-LMS), we introduce a log-sum penalty on the coefficients and add it into the cost function. We derive the iterative formula of filter weights. By simulations in antenna environment with signal of interest, noise and interferences. In this part, we give the specific derivations of the new algorithm. The newly proposed algorithm adds log-sum penalty to the object function on the basis of LC-LMS. The optimization problem is expressed as follows</a:t>
            </a:r>
          </a:p>
          <a:p>
            <a:pPr>
              <a:lnSpc>
                <a:spcPct val="150000"/>
              </a:lnSpc>
              <a:buFont typeface="Wingdings" pitchFamily="2" charset="2"/>
              <a:buChar char="§"/>
            </a:pPr>
            <a:r>
              <a:rPr lang="en-IN" sz="1900" dirty="0">
                <a:latin typeface="Times New Roman" pitchFamily="18" charset="0"/>
                <a:cs typeface="Times New Roman" pitchFamily="18" charset="0"/>
              </a:rPr>
              <a:t> </a:t>
            </a:r>
            <a:endParaRPr lang="en-US" sz="1900" dirty="0">
              <a:latin typeface="Times New Roman" pitchFamily="18" charset="0"/>
              <a:cs typeface="Times New Roman" pitchFamily="18" charset="0"/>
            </a:endParaRPr>
          </a:p>
          <a:p>
            <a:pPr algn="just">
              <a:lnSpc>
                <a:spcPct val="150000"/>
              </a:lnSpc>
            </a:pPr>
            <a:endParaRPr lang="en-US" sz="1400" dirty="0">
              <a:latin typeface="Times New Roman" pitchFamily="18" charset="0"/>
              <a:cs typeface="Times New Roman" pitchFamily="18" charset="0"/>
            </a:endParaRPr>
          </a:p>
          <a:p>
            <a:pPr algn="just">
              <a:lnSpc>
                <a:spcPct val="150000"/>
              </a:lnSpc>
            </a:pPr>
            <a:r>
              <a:rPr lang="en-IN" dirty="0">
                <a:latin typeface="Times New Roman" pitchFamily="18" charset="0"/>
                <a:cs typeface="Times New Roman" pitchFamily="18" charset="0"/>
              </a:rPr>
              <a:t>Similarly, through steepest descend method, we get</a:t>
            </a:r>
          </a:p>
          <a:p>
            <a:pPr algn="just">
              <a:lnSpc>
                <a:spcPct val="150000"/>
              </a:lnSpc>
            </a:pPr>
            <a:endParaRPr lang="en-IN" sz="1400" dirty="0">
              <a:latin typeface="Times New Roman" pitchFamily="18" charset="0"/>
              <a:cs typeface="Times New Roman" pitchFamily="18" charset="0"/>
            </a:endParaRPr>
          </a:p>
        </p:txBody>
      </p:sp>
      <p:pic>
        <p:nvPicPr>
          <p:cNvPr id="5" name="Picture 4"/>
          <p:cNvPicPr/>
          <p:nvPr/>
        </p:nvPicPr>
        <p:blipFill>
          <a:blip r:embed="rId3"/>
          <a:stretch>
            <a:fillRect/>
          </a:stretch>
        </p:blipFill>
        <p:spPr>
          <a:xfrm>
            <a:off x="1968210" y="3026351"/>
            <a:ext cx="2381250" cy="1095375"/>
          </a:xfrm>
          <a:prstGeom prst="rect">
            <a:avLst/>
          </a:prstGeom>
        </p:spPr>
      </p:pic>
      <p:pic>
        <p:nvPicPr>
          <p:cNvPr id="6" name="Picture 5"/>
          <p:cNvPicPr/>
          <p:nvPr/>
        </p:nvPicPr>
        <p:blipFill>
          <a:blip r:embed="rId4"/>
          <a:stretch>
            <a:fillRect/>
          </a:stretch>
        </p:blipFill>
        <p:spPr>
          <a:xfrm>
            <a:off x="6386748" y="4159826"/>
            <a:ext cx="3562350" cy="438150"/>
          </a:xfrm>
          <a:prstGeom prst="rect">
            <a:avLst/>
          </a:prstGeom>
        </p:spPr>
      </p:pic>
      <p:pic>
        <p:nvPicPr>
          <p:cNvPr id="8" name="Picture 7"/>
          <p:cNvPicPr/>
          <p:nvPr/>
        </p:nvPicPr>
        <p:blipFill>
          <a:blip r:embed="rId5"/>
          <a:stretch>
            <a:fillRect/>
          </a:stretch>
        </p:blipFill>
        <p:spPr>
          <a:xfrm>
            <a:off x="1582016" y="4597976"/>
            <a:ext cx="2255694" cy="542059"/>
          </a:xfrm>
          <a:prstGeom prst="rect">
            <a:avLst/>
          </a:prstGeom>
        </p:spPr>
      </p:pic>
    </p:spTree>
    <p:extLst>
      <p:ext uri="{BB962C8B-B14F-4D97-AF65-F5344CB8AC3E}">
        <p14:creationId xmlns:p14="http://schemas.microsoft.com/office/powerpoint/2010/main" val="22193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814BF8-A59B-1D80-14D2-38C53238ECE8}"/>
              </a:ext>
            </a:extLst>
          </p:cNvPr>
          <p:cNvSpPr>
            <a:spLocks noGrp="1"/>
          </p:cNvSpPr>
          <p:nvPr>
            <p:ph type="title"/>
          </p:nvPr>
        </p:nvSpPr>
        <p:spPr>
          <a:xfrm>
            <a:off x="2592925" y="624110"/>
            <a:ext cx="8911687" cy="416899"/>
          </a:xfrm>
        </p:spPr>
        <p:txBody>
          <a:bodyPr>
            <a:normAutofit fontScale="90000"/>
          </a:bodyPr>
          <a:lstStyle/>
          <a:p>
            <a:r>
              <a:rPr lang="en-IN" dirty="0"/>
              <a:t>Proposed method :</a:t>
            </a:r>
          </a:p>
        </p:txBody>
      </p:sp>
      <p:sp>
        <p:nvSpPr>
          <p:cNvPr id="3" name="Content Placeholder 2">
            <a:extLst>
              <a:ext uri="{FF2B5EF4-FFF2-40B4-BE49-F238E27FC236}">
                <a16:creationId xmlns:a16="http://schemas.microsoft.com/office/drawing/2014/main" xmlns="" id="{AA0BFB55-9E44-B0CD-D6A3-3C0345B512A5}"/>
              </a:ext>
            </a:extLst>
          </p:cNvPr>
          <p:cNvSpPr>
            <a:spLocks noGrp="1"/>
          </p:cNvSpPr>
          <p:nvPr>
            <p:ph idx="1"/>
          </p:nvPr>
        </p:nvSpPr>
        <p:spPr>
          <a:xfrm>
            <a:off x="2589212" y="1223889"/>
            <a:ext cx="8915400" cy="5458265"/>
          </a:xfrm>
        </p:spPr>
        <p:txBody>
          <a:bodyPr>
            <a:normAutofit/>
          </a:bodyPr>
          <a:lstStyle/>
          <a:p>
            <a:pPr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Channel Coding: The input data bits, d, are channel encoded using a cyclic redundancy check (CRC) and a forward error correction (FEC) code, resulting in a set of coded bits, c.</a:t>
            </a:r>
          </a:p>
          <a:p>
            <a:pPr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Modulation: The coded bits, c, are modulated onto a set of complex symbols, s, using a specific modulation scheme, such as QPSK, 16-QAM, or 64-QAM. The modulation scheme determines the number of bits per symbol and the constellation used to map the bits onto the complex plane.</a:t>
            </a:r>
          </a:p>
          <a:p>
            <a:pPr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Resource Mapping: The modulated symbols, s, are mapped onto a set of resource elements (REs), which are the basic units of transmission in the frequency and time domains. The mapping is done based on the physical layer parameters, including the resource grid size, subcarrier spacing, and cyclic prefix length.</a:t>
            </a:r>
          </a:p>
          <a:p>
            <a:pPr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Precoding: The mapped symbols, s, are </a:t>
            </a:r>
            <a:r>
              <a:rPr lang="en-US" b="0" i="0" dirty="0" err="1">
                <a:solidFill>
                  <a:srgbClr val="374151"/>
                </a:solidFill>
                <a:effectLst/>
                <a:latin typeface="Times New Roman" panose="02020603050405020304" pitchFamily="18" charset="0"/>
                <a:cs typeface="Times New Roman" panose="02020603050405020304" pitchFamily="18" charset="0"/>
              </a:rPr>
              <a:t>precoded</a:t>
            </a:r>
            <a:r>
              <a:rPr lang="en-US" b="0" i="0" dirty="0">
                <a:solidFill>
                  <a:srgbClr val="374151"/>
                </a:solidFill>
                <a:effectLst/>
                <a:latin typeface="Times New Roman" panose="02020603050405020304" pitchFamily="18" charset="0"/>
                <a:cs typeface="Times New Roman" panose="02020603050405020304" pitchFamily="18" charset="0"/>
              </a:rPr>
              <a:t> using a specific precoding matrix, W, which is designed to optimize the transmission of data based on the channel conditions and user equipment (UE) capabilities. The precoding matrix can be based on a variety of techniques, such as maximum ratio combining (MRC) or zero forcing (ZF).</a:t>
            </a:r>
          </a:p>
          <a:p>
            <a:pPr>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Signal Generation: The </a:t>
            </a:r>
            <a:r>
              <a:rPr lang="en-US" b="0" i="0" dirty="0" err="1">
                <a:solidFill>
                  <a:srgbClr val="374151"/>
                </a:solidFill>
                <a:effectLst/>
                <a:latin typeface="Times New Roman" panose="02020603050405020304" pitchFamily="18" charset="0"/>
                <a:cs typeface="Times New Roman" panose="02020603050405020304" pitchFamily="18" charset="0"/>
              </a:rPr>
              <a:t>precoded</a:t>
            </a:r>
            <a:r>
              <a:rPr lang="en-US" b="0" i="0" dirty="0">
                <a:solidFill>
                  <a:srgbClr val="374151"/>
                </a:solidFill>
                <a:effectLst/>
                <a:latin typeface="Times New Roman" panose="02020603050405020304" pitchFamily="18" charset="0"/>
                <a:cs typeface="Times New Roman" panose="02020603050405020304" pitchFamily="18" charset="0"/>
              </a:rPr>
              <a:t> symbols, s', are combined into a single signal, x, which is then transmitted over the PDSCH channel</a:t>
            </a:r>
            <a:r>
              <a:rPr lang="en-US" b="0" i="0" dirty="0">
                <a:solidFill>
                  <a:srgbClr val="374151"/>
                </a:solidFill>
                <a:effectLst/>
                <a:latin typeface="Söhne"/>
              </a:rPr>
              <a:t>.</a:t>
            </a:r>
          </a:p>
          <a:p>
            <a:pPr algn="l">
              <a:buFont typeface="+mj-lt"/>
              <a:buAutoNum type="arabicPeriod"/>
            </a:pPr>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2619874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dirty="0" smtClean="0">
                <a:latin typeface="Times New Roman" panose="02020603050405020304" pitchFamily="18" charset="0"/>
                <a:cs typeface="Times New Roman" panose="02020603050405020304" pitchFamily="18" charset="0"/>
              </a:rPr>
              <a:t>The adaptive beamforming technique with </a:t>
            </a:r>
            <a:r>
              <a:rPr lang="en-US" dirty="0" err="1" smtClean="0">
                <a:latin typeface="Times New Roman" panose="02020603050405020304" pitchFamily="18" charset="0"/>
                <a:cs typeface="Times New Roman" panose="02020603050405020304" pitchFamily="18" charset="0"/>
              </a:rPr>
              <a:t>logsum</a:t>
            </a:r>
            <a:r>
              <a:rPr lang="en-US" dirty="0" smtClean="0">
                <a:latin typeface="Times New Roman" panose="02020603050405020304" pitchFamily="18" charset="0"/>
                <a:cs typeface="Times New Roman" panose="02020603050405020304" pitchFamily="18" charset="0"/>
              </a:rPr>
              <a:t> penalty will be implemented in the Physical Downlink Shared Channel (PDSCH), the beamforming technique will takes the </a:t>
            </a:r>
            <a:r>
              <a:rPr lang="en-US" dirty="0" err="1" smtClean="0">
                <a:latin typeface="Times New Roman" panose="02020603050405020304" pitchFamily="18" charset="0"/>
                <a:cs typeface="Times New Roman" panose="02020603050405020304" pitchFamily="18" charset="0"/>
              </a:rPr>
              <a:t>codewords</a:t>
            </a:r>
            <a:r>
              <a:rPr lang="en-US" dirty="0" smtClean="0">
                <a:latin typeface="Times New Roman" panose="02020603050405020304" pitchFamily="18" charset="0"/>
                <a:cs typeface="Times New Roman" panose="02020603050405020304" pitchFamily="18" charset="0"/>
              </a:rPr>
              <a:t> that are modified from the channel encoder will reduce the noise among the users.</a:t>
            </a:r>
          </a:p>
          <a:p>
            <a:pPr algn="just"/>
            <a:r>
              <a:rPr lang="en-US" dirty="0" smtClean="0">
                <a:latin typeface="Times New Roman" panose="02020603050405020304" pitchFamily="18" charset="0"/>
                <a:cs typeface="Times New Roman" panose="02020603050405020304" pitchFamily="18" charset="0"/>
              </a:rPr>
              <a:t>The encoded </a:t>
            </a:r>
            <a:r>
              <a:rPr lang="en-US" dirty="0" err="1" smtClean="0">
                <a:latin typeface="Times New Roman" panose="02020603050405020304" pitchFamily="18" charset="0"/>
                <a:cs typeface="Times New Roman" panose="02020603050405020304" pitchFamily="18" charset="0"/>
              </a:rPr>
              <a:t>codewords</a:t>
            </a:r>
            <a:r>
              <a:rPr lang="en-US" dirty="0" smtClean="0">
                <a:latin typeface="Times New Roman" panose="02020603050405020304" pitchFamily="18" charset="0"/>
                <a:cs typeface="Times New Roman" panose="02020603050405020304" pitchFamily="18" charset="0"/>
              </a:rPr>
              <a:t> then, transmitted towards modulator which may consists of QAM, QPSK etc. will modulate the </a:t>
            </a:r>
            <a:r>
              <a:rPr lang="en-US" dirty="0" err="1" smtClean="0">
                <a:latin typeface="Times New Roman" panose="02020603050405020304" pitchFamily="18" charset="0"/>
                <a:cs typeface="Times New Roman" panose="02020603050405020304" pitchFamily="18" charset="0"/>
              </a:rPr>
              <a:t>codewords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 transmit with a very high </a:t>
            </a:r>
            <a:r>
              <a:rPr lang="en-US" dirty="0" err="1" smtClean="0">
                <a:latin typeface="Times New Roman" panose="02020603050405020304" pitchFamily="18" charset="0"/>
                <a:cs typeface="Times New Roman" panose="02020603050405020304" pitchFamily="18" charset="0"/>
              </a:rPr>
              <a:t>datarate</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The </a:t>
            </a:r>
            <a:r>
              <a:rPr lang="en-US" dirty="0" err="1" smtClean="0">
                <a:latin typeface="Times New Roman" panose="02020603050405020304" pitchFamily="18" charset="0"/>
                <a:cs typeface="Times New Roman" panose="02020603050405020304" pitchFamily="18" charset="0"/>
              </a:rPr>
              <a:t>codewords</a:t>
            </a:r>
            <a:r>
              <a:rPr lang="en-US" dirty="0" smtClean="0">
                <a:latin typeface="Times New Roman" panose="02020603050405020304" pitchFamily="18" charset="0"/>
                <a:cs typeface="Times New Roman" panose="02020603050405020304" pitchFamily="18" charset="0"/>
              </a:rPr>
              <a:t> will then be mapped to the users as resource elements. The resource elements will then be used for allocating resources for the users. </a:t>
            </a:r>
          </a:p>
          <a:p>
            <a:pPr algn="just"/>
            <a:r>
              <a:rPr lang="en-US" dirty="0" smtClean="0">
                <a:latin typeface="Times New Roman" panose="02020603050405020304" pitchFamily="18" charset="0"/>
                <a:cs typeface="Times New Roman" panose="02020603050405020304" pitchFamily="18" charset="0"/>
              </a:rPr>
              <a:t>The resource elements are used for the accessing of resources in a memory frame.</a:t>
            </a:r>
          </a:p>
          <a:p>
            <a:pPr algn="just"/>
            <a:r>
              <a:rPr lang="en-US" dirty="0" smtClean="0">
                <a:latin typeface="Times New Roman" panose="02020603050405020304" pitchFamily="18" charset="0"/>
                <a:cs typeface="Times New Roman" panose="02020603050405020304" pitchFamily="18" charset="0"/>
              </a:rPr>
              <a:t> The resource elements are </a:t>
            </a:r>
            <a:r>
              <a:rPr lang="en-US" dirty="0" err="1" smtClean="0">
                <a:latin typeface="Times New Roman" panose="02020603050405020304" pitchFamily="18" charset="0"/>
                <a:cs typeface="Times New Roman" panose="02020603050405020304" pitchFamily="18" charset="0"/>
              </a:rPr>
              <a:t>precoded</a:t>
            </a:r>
            <a:r>
              <a:rPr lang="en-US" dirty="0" smtClean="0">
                <a:latin typeface="Times New Roman" panose="02020603050405020304" pitchFamily="18" charset="0"/>
                <a:cs typeface="Times New Roman" panose="02020603050405020304" pitchFamily="18" charset="0"/>
              </a:rPr>
              <a:t> to minimize the interference among users.</a:t>
            </a:r>
          </a:p>
          <a:p>
            <a:pPr algn="just"/>
            <a:r>
              <a:rPr lang="en-US" dirty="0" smtClean="0">
                <a:latin typeface="Times New Roman" panose="02020603050405020304" pitchFamily="18" charset="0"/>
                <a:cs typeface="Times New Roman" panose="02020603050405020304" pitchFamily="18" charset="0"/>
              </a:rPr>
              <a:t>The </a:t>
            </a:r>
            <a:r>
              <a:rPr lang="en-US" dirty="0" err="1" smtClean="0">
                <a:latin typeface="Times New Roman" panose="02020603050405020304" pitchFamily="18" charset="0"/>
                <a:cs typeface="Times New Roman" panose="02020603050405020304" pitchFamily="18" charset="0"/>
              </a:rPr>
              <a:t>precoded</a:t>
            </a:r>
            <a:r>
              <a:rPr lang="en-US" dirty="0" smtClean="0">
                <a:latin typeface="Times New Roman" panose="02020603050405020304" pitchFamily="18" charset="0"/>
                <a:cs typeface="Times New Roman" panose="02020603050405020304" pitchFamily="18" charset="0"/>
              </a:rPr>
              <a:t> resource elements are combined to form a single signal through which the resource elements will transmitted over the physical downlink shared channel (PDSCH).</a:t>
            </a:r>
          </a:p>
          <a:p>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0719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969818"/>
            <a:ext cx="8911687" cy="1025237"/>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1385454" y="1547446"/>
            <a:ext cx="9365673" cy="322530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IN" sz="2000" b="0" i="0" dirty="0">
                <a:solidFill>
                  <a:srgbClr val="374151"/>
                </a:solidFill>
                <a:effectLst/>
                <a:latin typeface="Times New Roman" panose="02020603050405020304" pitchFamily="18" charset="0"/>
                <a:cs typeface="Times New Roman" panose="02020603050405020304" pitchFamily="18" charset="0"/>
              </a:rPr>
              <a:t>High Data Rates</a:t>
            </a:r>
            <a:r>
              <a:rPr lang="en-IN" sz="1900" dirty="0">
                <a:solidFill>
                  <a:schemeClr val="tx1">
                    <a:lumMod val="75000"/>
                    <a:lumOff val="25000"/>
                  </a:schemeClr>
                </a:solidFill>
                <a:latin typeface="Times New Roman" panose="02020603050405020304" pitchFamily="18" charset="0"/>
                <a:cs typeface="Times New Roman" pitchFamily="18" charset="0"/>
              </a:rPr>
              <a:t>.</a:t>
            </a:r>
          </a:p>
          <a:p>
            <a:pPr marL="342900" indent="-342900">
              <a:lnSpc>
                <a:spcPct val="150000"/>
              </a:lnSpc>
              <a:buFont typeface="Wingdings" panose="05000000000000000000" pitchFamily="2" charset="2"/>
              <a:buChar char="Ø"/>
            </a:pPr>
            <a:r>
              <a:rPr lang="en-IN" sz="2000" b="0" i="0" dirty="0">
                <a:solidFill>
                  <a:srgbClr val="374151"/>
                </a:solidFill>
                <a:effectLst/>
                <a:latin typeface="Times New Roman" panose="02020603050405020304" pitchFamily="18" charset="0"/>
                <a:cs typeface="Times New Roman" panose="02020603050405020304" pitchFamily="18" charset="0"/>
              </a:rPr>
              <a:t>Resource Sharing</a:t>
            </a:r>
            <a:endParaRPr lang="en-IN" sz="1900" b="0" i="0" dirty="0">
              <a:solidFill>
                <a:schemeClr val="tx1">
                  <a:lumMod val="75000"/>
                  <a:lumOff val="25000"/>
                </a:schemeClr>
              </a:solidFill>
              <a:effectLst/>
              <a:latin typeface="Times New Roman" panose="02020603050405020304" pitchFamily="18" charset="0"/>
              <a:cs typeface="Times New Roman" pitchFamily="18" charset="0"/>
            </a:endParaRPr>
          </a:p>
          <a:p>
            <a:pPr marL="342900" indent="-342900">
              <a:lnSpc>
                <a:spcPct val="150000"/>
              </a:lnSpc>
              <a:buFont typeface="Wingdings" panose="05000000000000000000" pitchFamily="2" charset="2"/>
              <a:buChar char="Ø"/>
            </a:pPr>
            <a:r>
              <a:rPr lang="en-IN" sz="2000" b="0" i="0" dirty="0">
                <a:solidFill>
                  <a:srgbClr val="374151"/>
                </a:solidFill>
                <a:effectLst/>
                <a:latin typeface="Times New Roman" panose="02020603050405020304" pitchFamily="18" charset="0"/>
                <a:cs typeface="Times New Roman" panose="02020603050405020304" pitchFamily="18" charset="0"/>
              </a:rPr>
              <a:t>Adaptive Modulation and Coding</a:t>
            </a:r>
            <a:endParaRPr lang="en-IN" sz="1900" dirty="0">
              <a:solidFill>
                <a:schemeClr val="tx1">
                  <a:lumMod val="75000"/>
                  <a:lumOff val="25000"/>
                </a:schemeClr>
              </a:solidFill>
              <a:latin typeface="Times New Roman" panose="02020603050405020304" pitchFamily="18" charset="0"/>
              <a:cs typeface="Times New Roman" pitchFamily="18" charset="0"/>
            </a:endParaRPr>
          </a:p>
          <a:p>
            <a:pPr marL="342900" indent="-342900">
              <a:lnSpc>
                <a:spcPct val="150000"/>
              </a:lnSpc>
              <a:buFont typeface="Wingdings" panose="05000000000000000000" pitchFamily="2" charset="2"/>
              <a:buChar char="Ø"/>
            </a:pPr>
            <a:r>
              <a:rPr lang="en-IN" sz="2000" b="0" i="0" dirty="0">
                <a:solidFill>
                  <a:srgbClr val="374151"/>
                </a:solidFill>
                <a:effectLst/>
                <a:latin typeface="Times New Roman" panose="02020603050405020304" pitchFamily="18" charset="0"/>
                <a:cs typeface="Times New Roman" panose="02020603050405020304" pitchFamily="18" charset="0"/>
              </a:rPr>
              <a:t>Efficient Resource Allocation</a:t>
            </a:r>
            <a:endParaRPr lang="en-IN" sz="1900" b="0" i="0" dirty="0">
              <a:solidFill>
                <a:schemeClr val="tx1">
                  <a:lumMod val="75000"/>
                  <a:lumOff val="25000"/>
                </a:schemeClr>
              </a:solidFill>
              <a:effectLst/>
              <a:latin typeface="Times New Roman" panose="02020603050405020304" pitchFamily="18" charset="0"/>
              <a:cs typeface="Times New Roman" pitchFamily="18" charset="0"/>
            </a:endParaRPr>
          </a:p>
          <a:p>
            <a:pPr marL="342900" indent="-342900">
              <a:lnSpc>
                <a:spcPct val="150000"/>
              </a:lnSpc>
              <a:buFont typeface="Wingdings" panose="05000000000000000000" pitchFamily="2" charset="2"/>
              <a:buChar char="Ø"/>
            </a:pPr>
            <a:r>
              <a:rPr lang="en-IN" sz="2000" b="0" i="0" dirty="0">
                <a:solidFill>
                  <a:srgbClr val="374151"/>
                </a:solidFill>
                <a:effectLst/>
                <a:latin typeface="Times New Roman" panose="02020603050405020304" pitchFamily="18" charset="0"/>
                <a:cs typeface="Times New Roman" panose="02020603050405020304" pitchFamily="18" charset="0"/>
              </a:rPr>
              <a:t>Low Latency</a:t>
            </a:r>
            <a:endParaRPr lang="en-IN" sz="1900" dirty="0">
              <a:solidFill>
                <a:schemeClr val="tx1">
                  <a:lumMod val="75000"/>
                  <a:lumOff val="25000"/>
                </a:schemeClr>
              </a:solidFill>
              <a:latin typeface="Times New Roman" panose="02020603050405020304" pitchFamily="18" charset="0"/>
              <a:cs typeface="Times New Roman" pitchFamily="18" charset="0"/>
            </a:endParaRPr>
          </a:p>
          <a:p>
            <a:pPr marL="342900" indent="-342900">
              <a:lnSpc>
                <a:spcPct val="150000"/>
              </a:lnSpc>
              <a:buFont typeface="Wingdings" panose="05000000000000000000" pitchFamily="2" charset="2"/>
              <a:buChar char="Ø"/>
            </a:pPr>
            <a:r>
              <a:rPr lang="en-IN" sz="2000" b="0" i="0" dirty="0">
                <a:solidFill>
                  <a:srgbClr val="374151"/>
                </a:solidFill>
                <a:effectLst/>
                <a:latin typeface="Times New Roman" panose="02020603050405020304" pitchFamily="18" charset="0"/>
                <a:cs typeface="Times New Roman" panose="02020603050405020304" pitchFamily="18" charset="0"/>
              </a:rPr>
              <a:t>Improved Coverag</a:t>
            </a:r>
            <a:r>
              <a:rPr lang="en-IN" sz="1900" b="0" i="0" dirty="0">
                <a:solidFill>
                  <a:schemeClr val="tx1">
                    <a:lumMod val="75000"/>
                    <a:lumOff val="25000"/>
                  </a:schemeClr>
                </a:solidFill>
                <a:effectLst/>
                <a:latin typeface="Times New Roman" panose="02020603050405020304" pitchFamily="18" charset="0"/>
                <a:cs typeface="Times New Roman" pitchFamily="18" charset="0"/>
              </a:rPr>
              <a:t>e</a:t>
            </a:r>
            <a:endParaRPr lang="en-IN" sz="1900" dirty="0">
              <a:solidFill>
                <a:schemeClr val="tx1">
                  <a:lumMod val="75000"/>
                  <a:lumOff val="25000"/>
                </a:schemeClr>
              </a:solidFill>
              <a:latin typeface="Times New Roman" pitchFamily="18" charset="0"/>
              <a:cs typeface="Times New Roman" pitchFamily="18" charset="0"/>
            </a:endParaRPr>
          </a:p>
          <a:p>
            <a:pPr>
              <a:lnSpc>
                <a:spcPct val="150000"/>
              </a:lnSpc>
            </a:pPr>
            <a:endParaRPr lang="en-IN" sz="19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50226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marL="0" defTabSz="914400">
              <a:lnSpc>
                <a:spcPct val="150000"/>
              </a:lnSpc>
            </a:pPr>
            <a:r>
              <a:rPr lang="en-IN" sz="1900" dirty="0">
                <a:latin typeface="Times New Roman" pitchFamily="18" charset="0"/>
                <a:cs typeface="Times New Roman" pitchFamily="18" charset="0"/>
              </a:rPr>
              <a:t>1 Applied in 5G system.</a:t>
            </a:r>
          </a:p>
          <a:p>
            <a:pPr marL="0" defTabSz="914400">
              <a:lnSpc>
                <a:spcPct val="150000"/>
              </a:lnSpc>
            </a:pPr>
            <a:r>
              <a:rPr lang="en-IN" sz="1900" dirty="0">
                <a:latin typeface="Times New Roman" pitchFamily="18" charset="0"/>
                <a:cs typeface="Times New Roman" pitchFamily="18" charset="0"/>
              </a:rPr>
              <a:t>2. System Identification.</a:t>
            </a:r>
          </a:p>
          <a:p>
            <a:pPr marL="0" defTabSz="914400">
              <a:lnSpc>
                <a:spcPct val="150000"/>
              </a:lnSpc>
            </a:pPr>
            <a:r>
              <a:rPr lang="en-IN" sz="1900" dirty="0">
                <a:latin typeface="Times New Roman" pitchFamily="18" charset="0"/>
                <a:cs typeface="Times New Roman" pitchFamily="18" charset="0"/>
              </a:rPr>
              <a:t>3.Inverse Modeling.</a:t>
            </a:r>
          </a:p>
          <a:p>
            <a:pPr marL="0" defTabSz="914400">
              <a:lnSpc>
                <a:spcPct val="150000"/>
              </a:lnSpc>
            </a:pPr>
            <a:r>
              <a:rPr lang="en-IN" sz="1900" dirty="0">
                <a:latin typeface="Times New Roman" pitchFamily="18" charset="0"/>
                <a:cs typeface="Times New Roman" pitchFamily="18" charset="0"/>
              </a:rPr>
              <a:t>4.Prediction.</a:t>
            </a:r>
          </a:p>
          <a:p>
            <a:pPr marL="0" defTabSz="914400">
              <a:lnSpc>
                <a:spcPct val="150000"/>
              </a:lnSpc>
            </a:pPr>
            <a:r>
              <a:rPr lang="en-IN" sz="1900" dirty="0">
                <a:latin typeface="Times New Roman" pitchFamily="18" charset="0"/>
                <a:cs typeface="Times New Roman" pitchFamily="18" charset="0"/>
              </a:rPr>
              <a:t>5.Echo Cancellation</a:t>
            </a:r>
            <a:r>
              <a:rPr lang="en-IN" sz="2400" dirty="0"/>
              <a:t>.</a:t>
            </a:r>
          </a:p>
          <a:p>
            <a:endParaRPr lang="en-IN" dirty="0"/>
          </a:p>
        </p:txBody>
      </p:sp>
    </p:spTree>
    <p:extLst>
      <p:ext uri="{BB962C8B-B14F-4D97-AF65-F5344CB8AC3E}">
        <p14:creationId xmlns:p14="http://schemas.microsoft.com/office/powerpoint/2010/main" val="179795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702414"/>
          </a:xfrm>
        </p:spPr>
        <p:txBody>
          <a:bodyPr/>
          <a:lstStyle/>
          <a:p>
            <a:r>
              <a:rPr lang="en-US" dirty="0" smtClean="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27279" y="1564497"/>
            <a:ext cx="5537287" cy="4152964"/>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98211" y="1564497"/>
            <a:ext cx="5537286" cy="4152964"/>
          </a:xfrm>
        </p:spPr>
      </p:pic>
      <p:sp>
        <p:nvSpPr>
          <p:cNvPr id="7" name="Title 1"/>
          <p:cNvSpPr txBox="1">
            <a:spLocks/>
          </p:cNvSpPr>
          <p:nvPr/>
        </p:nvSpPr>
        <p:spPr>
          <a:xfrm>
            <a:off x="7340959" y="5881214"/>
            <a:ext cx="4262906" cy="702414"/>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latin typeface="Times New Roman" panose="02020603050405020304" pitchFamily="18" charset="0"/>
                <a:cs typeface="Times New Roman" panose="02020603050405020304" pitchFamily="18" charset="0"/>
              </a:rPr>
              <a:t>Fig: Mean Square Error (MSE)</a:t>
            </a:r>
            <a:endParaRPr lang="en-IN"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2343919" y="5864111"/>
            <a:ext cx="3026535" cy="420780"/>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latin typeface="Times New Roman" panose="02020603050405020304" pitchFamily="18" charset="0"/>
                <a:cs typeface="Times New Roman" panose="02020603050405020304" pitchFamily="18" charset="0"/>
              </a:rPr>
              <a:t>Fig: Mold of Vector w</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9076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2817" y="5581872"/>
            <a:ext cx="2773296" cy="650898"/>
          </a:xfrm>
        </p:spPr>
        <p:txBody>
          <a:bodyPr>
            <a:normAutofit/>
          </a:bodyPr>
          <a:lstStyle/>
          <a:p>
            <a:r>
              <a:rPr lang="en-US" sz="2000" dirty="0" smtClean="0">
                <a:latin typeface="Times New Roman" panose="02020603050405020304" pitchFamily="18" charset="0"/>
                <a:cs typeface="Times New Roman" panose="02020603050405020304" pitchFamily="18" charset="0"/>
              </a:rPr>
              <a:t>Fig: Final Beam Pattern</a:t>
            </a:r>
            <a:endParaRPr lang="en-IN" sz="2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55074" y="1184857"/>
            <a:ext cx="5511148" cy="4133360"/>
          </a:xfrm>
        </p:spPr>
      </p:pic>
    </p:spTree>
    <p:extLst>
      <p:ext uri="{BB962C8B-B14F-4D97-AF65-F5344CB8AC3E}">
        <p14:creationId xmlns:p14="http://schemas.microsoft.com/office/powerpoint/2010/main" val="4171015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80655" y="1510145"/>
            <a:ext cx="10612580" cy="4239492"/>
          </a:xfrm>
        </p:spPr>
        <p:txBody>
          <a:bodyPr>
            <a:noAutofit/>
          </a:bodyPr>
          <a:lstStyle/>
          <a:p>
            <a:pPr algn="just">
              <a:lnSpc>
                <a:spcPct val="150000"/>
              </a:lnSpc>
            </a:pPr>
            <a:r>
              <a:rPr lang="en-US" sz="1600" dirty="0">
                <a:latin typeface="Times New Roman" pitchFamily="18" charset="0"/>
                <a:cs typeface="Times New Roman" pitchFamily="18" charset="0"/>
              </a:rPr>
              <a:t>[1]  S. Wang, Y. Wang, B. </a:t>
            </a:r>
            <a:r>
              <a:rPr lang="en-US" sz="1600" dirty="0" err="1">
                <a:latin typeface="Times New Roman" pitchFamily="18" charset="0"/>
                <a:cs typeface="Times New Roman" pitchFamily="18" charset="0"/>
              </a:rPr>
              <a:t>Xu</a:t>
            </a:r>
            <a:r>
              <a:rPr lang="en-US" sz="1600" dirty="0">
                <a:latin typeface="Times New Roman" pitchFamily="18" charset="0"/>
                <a:cs typeface="Times New Roman" pitchFamily="18" charset="0"/>
              </a:rPr>
              <a:t>, Y. Li, and W. </a:t>
            </a:r>
            <a:r>
              <a:rPr lang="en-US" sz="1600" dirty="0" err="1">
                <a:latin typeface="Times New Roman" pitchFamily="18" charset="0"/>
                <a:cs typeface="Times New Roman" pitchFamily="18" charset="0"/>
              </a:rPr>
              <a:t>Xu</a:t>
            </a:r>
            <a:r>
              <a:rPr lang="en-US" sz="1600" dirty="0">
                <a:latin typeface="Times New Roman" pitchFamily="18" charset="0"/>
                <a:cs typeface="Times New Roman" pitchFamily="18" charset="0"/>
              </a:rPr>
              <a:t>, “Capacity of two-way in-band full-duplex relaying with imperfect channel state information,” </a:t>
            </a:r>
            <a:r>
              <a:rPr lang="pt-BR" sz="1600" dirty="0">
                <a:latin typeface="Times New Roman" pitchFamily="18" charset="0"/>
                <a:cs typeface="Times New Roman" pitchFamily="18" charset="0"/>
              </a:rPr>
              <a:t>IEICE Trans. Commun., vol. E101-B, no. 4, pp. 1108–1115, Apr. 2018.</a:t>
            </a:r>
            <a:endParaRPr lang="en-IN" sz="1600" dirty="0">
              <a:latin typeface="Times New Roman" pitchFamily="18" charset="0"/>
              <a:cs typeface="Times New Roman" pitchFamily="18" charset="0"/>
            </a:endParaRPr>
          </a:p>
          <a:p>
            <a:pPr algn="just">
              <a:lnSpc>
                <a:spcPct val="150000"/>
              </a:lnSpc>
            </a:pPr>
            <a:r>
              <a:rPr lang="en-IN" sz="1600" dirty="0">
                <a:latin typeface="Times New Roman" pitchFamily="18" charset="0"/>
                <a:cs typeface="Times New Roman" pitchFamily="18" charset="0"/>
              </a:rPr>
              <a:t>[2] S. Wang, D. D Wang, C. Li, and W. B </a:t>
            </a:r>
            <a:r>
              <a:rPr lang="en-IN" sz="1600" dirty="0" err="1">
                <a:latin typeface="Times New Roman" pitchFamily="18" charset="0"/>
                <a:cs typeface="Times New Roman" pitchFamily="18" charset="0"/>
              </a:rPr>
              <a:t>Xu</a:t>
            </a:r>
            <a:r>
              <a:rPr lang="en-IN" sz="1600" dirty="0">
                <a:latin typeface="Times New Roman" pitchFamily="18" charset="0"/>
                <a:cs typeface="Times New Roman" pitchFamily="18" charset="0"/>
              </a:rPr>
              <a:t>. “Full Duplex AF and DF Relaying Under Channel Estimation Errors for V2V Communications,” IEEE Access. vol. 6, pp. 65321-65332, Nov., 2018.</a:t>
            </a:r>
          </a:p>
          <a:p>
            <a:pPr algn="just">
              <a:lnSpc>
                <a:spcPct val="150000"/>
              </a:lnSpc>
            </a:pPr>
            <a:r>
              <a:rPr lang="en-IN" sz="1600" dirty="0">
                <a:latin typeface="Times New Roman" pitchFamily="18" charset="0"/>
                <a:cs typeface="Times New Roman" pitchFamily="18" charset="0"/>
              </a:rPr>
              <a:t>[3] Z. Zhao, S. Bu, T. Zhao, Z. Yin, M. </a:t>
            </a:r>
            <a:r>
              <a:rPr lang="en-IN" sz="1600" dirty="0" err="1">
                <a:latin typeface="Times New Roman" pitchFamily="18" charset="0"/>
                <a:cs typeface="Times New Roman" pitchFamily="18" charset="0"/>
              </a:rPr>
              <a:t>Peng</a:t>
            </a:r>
            <a:r>
              <a:rPr lang="en-IN" sz="1600" dirty="0">
                <a:latin typeface="Times New Roman" pitchFamily="18" charset="0"/>
                <a:cs typeface="Times New Roman" pitchFamily="18" charset="0"/>
              </a:rPr>
              <a:t>, Z. Ding, and Tony Q. S. </a:t>
            </a:r>
            <a:r>
              <a:rPr lang="en-IN" sz="1600" dirty="0" err="1">
                <a:latin typeface="Times New Roman" pitchFamily="18" charset="0"/>
                <a:cs typeface="Times New Roman" pitchFamily="18" charset="0"/>
              </a:rPr>
              <a:t>Quek</a:t>
            </a:r>
            <a:r>
              <a:rPr lang="en-IN" sz="1600" dirty="0">
                <a:latin typeface="Times New Roman" pitchFamily="18" charset="0"/>
                <a:cs typeface="Times New Roman" pitchFamily="18" charset="0"/>
              </a:rPr>
              <a:t>, “On the design of computation offloading in fog radio access networks,” to appear in IEEE Trans. on </a:t>
            </a:r>
            <a:r>
              <a:rPr lang="en-IN" sz="1600" dirty="0" err="1">
                <a:latin typeface="Times New Roman" pitchFamily="18" charset="0"/>
                <a:cs typeface="Times New Roman" pitchFamily="18" charset="0"/>
              </a:rPr>
              <a:t>Veh</a:t>
            </a:r>
            <a:r>
              <a:rPr lang="en-IN" sz="1600" dirty="0">
                <a:latin typeface="Times New Roman" pitchFamily="18" charset="0"/>
                <a:cs typeface="Times New Roman" pitchFamily="18" charset="0"/>
              </a:rPr>
              <a:t>. Technol., [Online] </a:t>
            </a:r>
            <a:r>
              <a:rPr lang="en-IN" sz="1600" dirty="0" err="1">
                <a:latin typeface="Times New Roman" pitchFamily="18" charset="0"/>
                <a:cs typeface="Times New Roman" pitchFamily="18" charset="0"/>
              </a:rPr>
              <a:t>Availiable:https</a:t>
            </a:r>
            <a:r>
              <a:rPr lang="en-IN" sz="1600" dirty="0">
                <a:latin typeface="Times New Roman" pitchFamily="18" charset="0"/>
                <a:cs typeface="Times New Roman" pitchFamily="18" charset="0"/>
              </a:rPr>
              <a:t>://ieeexplore.ieee.org/document/8730522.</a:t>
            </a:r>
          </a:p>
          <a:p>
            <a:pPr algn="just">
              <a:lnSpc>
                <a:spcPct val="150000"/>
              </a:lnSpc>
            </a:pPr>
            <a:r>
              <a:rPr lang="en-IN" sz="1600" dirty="0">
                <a:latin typeface="Times New Roman" pitchFamily="18" charset="0"/>
                <a:cs typeface="Times New Roman" pitchFamily="18" charset="0"/>
              </a:rPr>
              <a:t>[4] Z. Zhao, M. </a:t>
            </a:r>
            <a:r>
              <a:rPr lang="en-IN" sz="1600" dirty="0" err="1">
                <a:latin typeface="Times New Roman" pitchFamily="18" charset="0"/>
                <a:cs typeface="Times New Roman" pitchFamily="18" charset="0"/>
              </a:rPr>
              <a:t>Xu</a:t>
            </a:r>
            <a:r>
              <a:rPr lang="en-IN" sz="1600" dirty="0">
                <a:latin typeface="Times New Roman" pitchFamily="18" charset="0"/>
                <a:cs typeface="Times New Roman" pitchFamily="18" charset="0"/>
              </a:rPr>
              <a:t>, Yong Li, and M. </a:t>
            </a:r>
            <a:r>
              <a:rPr lang="en-IN" sz="1600" dirty="0" err="1">
                <a:latin typeface="Times New Roman" pitchFamily="18" charset="0"/>
                <a:cs typeface="Times New Roman" pitchFamily="18" charset="0"/>
              </a:rPr>
              <a:t>Peng</a:t>
            </a:r>
            <a:r>
              <a:rPr lang="en-IN" sz="1600" dirty="0">
                <a:latin typeface="Times New Roman" pitchFamily="18" charset="0"/>
                <a:cs typeface="Times New Roman" pitchFamily="18" charset="0"/>
              </a:rPr>
              <a:t>, “A non-orthogonal multiple access-based multicast scheme in wireless content caching networks,” IEEE J. Sel. Areas </a:t>
            </a:r>
            <a:r>
              <a:rPr lang="en-IN" sz="1600" dirty="0" err="1">
                <a:latin typeface="Times New Roman" pitchFamily="18" charset="0"/>
                <a:cs typeface="Times New Roman" pitchFamily="18" charset="0"/>
              </a:rPr>
              <a:t>Commun</a:t>
            </a:r>
            <a:r>
              <a:rPr lang="en-IN" sz="1600" dirty="0">
                <a:latin typeface="Times New Roman" pitchFamily="18" charset="0"/>
                <a:cs typeface="Times New Roman" pitchFamily="18" charset="0"/>
              </a:rPr>
              <a:t>., vol. 35, no. 12, pp. 2723–2735, July 2017.   </a:t>
            </a:r>
          </a:p>
          <a:p>
            <a:pPr algn="just">
              <a:lnSpc>
                <a:spcPct val="150000"/>
              </a:lnSpc>
            </a:pPr>
            <a:r>
              <a:rPr lang="en-IN" sz="1600" dirty="0">
                <a:latin typeface="Times New Roman" pitchFamily="18" charset="0"/>
                <a:cs typeface="Times New Roman" pitchFamily="18" charset="0"/>
              </a:rPr>
              <a:t>[5] B. </a:t>
            </a:r>
            <a:r>
              <a:rPr lang="en-IN" sz="1600" dirty="0" err="1">
                <a:latin typeface="Times New Roman" pitchFamily="18" charset="0"/>
                <a:cs typeface="Times New Roman" pitchFamily="18" charset="0"/>
              </a:rPr>
              <a:t>Widrow</a:t>
            </a:r>
            <a:r>
              <a:rPr lang="en-IN" sz="1600" dirty="0">
                <a:latin typeface="Times New Roman" pitchFamily="18" charset="0"/>
                <a:cs typeface="Times New Roman" pitchFamily="18" charset="0"/>
              </a:rPr>
              <a:t> and S. D. Stearns, Adaptive Signal Processing, New Jersey: Prentice Hall, 1985.</a:t>
            </a:r>
          </a:p>
          <a:p>
            <a:endParaRPr lang="en-IN" sz="1600" dirty="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a:latin typeface="Times New Roman" panose="02020603050405020304" pitchFamily="18" charset="0"/>
                <a:cs typeface="Times New Roman" panose="02020603050405020304" pitchFamily="18" charset="0"/>
              </a:rPr>
              <a:t>Disadvantages </a:t>
            </a:r>
          </a:p>
          <a:p>
            <a:r>
              <a:rPr lang="en-US" sz="2000" dirty="0">
                <a:latin typeface="Times New Roman" panose="02020603050405020304" pitchFamily="18" charset="0"/>
                <a:cs typeface="Times New Roman" panose="02020603050405020304" pitchFamily="18" charset="0"/>
              </a:rPr>
              <a:t>Proposed method					</a:t>
            </a:r>
            <a:r>
              <a:rPr lang="en-US" alt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Applications</a:t>
            </a:r>
          </a:p>
          <a:p>
            <a:r>
              <a:rPr lang="en-US" sz="2000" dirty="0">
                <a:latin typeface="Times New Roman" panose="02020603050405020304" pitchFamily="18" charset="0"/>
                <a:cs typeface="Times New Roman" panose="02020603050405020304" pitchFamily="18" charset="0"/>
              </a:rPr>
              <a:t>Hardware and Software Requirements</a:t>
            </a:r>
          </a:p>
          <a:p>
            <a:r>
              <a:rPr lang="en-US" sz="2000" dirty="0">
                <a:latin typeface="Times New Roman" panose="02020603050405020304" pitchFamily="18" charset="0"/>
                <a:cs typeface="Times New Roman" panose="02020603050405020304" pitchFamily="18" charset="0"/>
              </a:rPr>
              <a:t>Results</a:t>
            </a:r>
          </a:p>
          <a:p>
            <a:r>
              <a:rPr lang="en-US" sz="2000" dirty="0">
                <a:latin typeface="Times New Roman" panose="02020603050405020304" pitchFamily="18" charset="0"/>
                <a:cs typeface="Times New Roman" panose="02020603050405020304" pitchFamily="18" charset="0"/>
              </a:rPr>
              <a:t>Conclusion</a:t>
            </a:r>
          </a:p>
          <a:p>
            <a:r>
              <a:rPr lang="en-US" sz="200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855" y="928254"/>
            <a:ext cx="9966757" cy="928255"/>
          </a:xfrm>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731818"/>
            <a:ext cx="11315049" cy="4156364"/>
          </a:xfrm>
        </p:spPr>
        <p:txBody>
          <a:bodyPr>
            <a:normAutofit fontScale="92500" lnSpcReduction="20000"/>
          </a:bodyPr>
          <a:lstStyle/>
          <a:p>
            <a:pPr algn="just">
              <a:lnSpc>
                <a:spcPct val="150000"/>
              </a:lnSpc>
            </a:pPr>
            <a:r>
              <a:rPr lang="en-IN" sz="1900" dirty="0">
                <a:latin typeface="Times New Roman" pitchFamily="18" charset="0"/>
                <a:cs typeface="Times New Roman" pitchFamily="18" charset="0"/>
              </a:rPr>
              <a:t>Multiple wireless systems coexisting in a 5G network might produce interference in the same frequency band, degrading the received signal's performance. In this paper, a novel algorithm is proposed in antenna array processing to handle interference-coexistence communication. We adopt a linear filter which is called Linearly Constrained Minimum Variance (LCMV) filter. We impose a log-sum penalty on the coefficients and add it to the cost function based on classic singly linearly constrained least mean square (LC-LMS). The iterative formula for filter weights is derived. We demonstrate that the new method's convergence rate is faster than the traditional one using simulations in an antenna environment with a signal of interest, noise, and interferences. Furthermore, the proposed method's mean-square-error (MSE) is confirmed. Our technique has a lower MSE than the classic LC-LMS algorithm, according to the findings of the experiments. The suggested adaptive beam forming approach can be used in a 5G system in Physical Downlink Shared Channel to deal with signal and interference coexistence.</a:t>
            </a:r>
          </a:p>
          <a:p>
            <a:pPr marL="0" indent="0" algn="just">
              <a:lnSpc>
                <a:spcPct val="150000"/>
              </a:lnSpc>
              <a:buNone/>
            </a:pPr>
            <a:r>
              <a:rPr lang="en-IN" dirty="0">
                <a:latin typeface="Times New Roman" pitchFamily="18" charset="0"/>
                <a:cs typeface="Times New Roman" pitchFamily="18" charset="0"/>
              </a:rPr>
              <a:t>.</a:t>
            </a:r>
          </a:p>
          <a:p>
            <a:pPr algn="just"/>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36072"/>
            <a:ext cx="10840629" cy="5306291"/>
          </a:xfrm>
        </p:spPr>
        <p:txBody>
          <a:bodyPr>
            <a:normAutofit/>
          </a:bodyPr>
          <a:lstStyle/>
          <a:p>
            <a:pPr algn="just">
              <a:lnSpc>
                <a:spcPct val="150000"/>
              </a:lnSpc>
            </a:pPr>
            <a:r>
              <a:rPr lang="en-US" dirty="0">
                <a:latin typeface="Times New Roman" pitchFamily="18" charset="0"/>
                <a:cs typeface="Times New Roman" pitchFamily="18" charset="0"/>
              </a:rPr>
              <a:t>The deployment and commercial operation of 5G systems are speeding up to meet the anticipated demands of next decade in data transmission. 5G networks are emerging  intelligent systems which involve the application of advanced signal processing ,D2D , internet of things (IOT), edge computing , and wireless access technologies  that have drawn much attention in recent years. In a 5G network, coexistence of multiple wireless systems can cause interference in the same frequency band and deteriorate the received signal. The anti-interference communication will still play an important role in the network. The adaptive beam forming technology has always been an import part in antenna processing to handle interference problem. The direction information is added into the transmitted signal with the technology and then the mixed signal, including signal of interest(SOI), interferences and noise, is received at receive end. Actually, SOI have different Direction of Arrival(DOA) compared with interferences. Adaptive algorithms ensure to produce null points towards the directions of interferences while maintain the gain of SOI.</a:t>
            </a: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36072"/>
            <a:ext cx="10840629" cy="5306291"/>
          </a:xfrm>
        </p:spPr>
        <p:txBody>
          <a:bodyPr>
            <a:normAutofit/>
          </a:bodyPr>
          <a:lstStyle/>
          <a:p>
            <a:pPr algn="just">
              <a:lnSpc>
                <a:spcPct val="150000"/>
              </a:lnSpc>
            </a:pPr>
            <a:r>
              <a:rPr lang="en-US" dirty="0">
                <a:latin typeface="Times New Roman" pitchFamily="18" charset="0"/>
                <a:cs typeface="Times New Roman" pitchFamily="18" charset="0"/>
              </a:rPr>
              <a:t>The PDSCH uses Orthogonal Frequency Division Multiplexing (OFDM) modulation to transmit data over multiple subcarriers in the frequency domain. The data is organized into Transport Blocks (TBs), which are then further divided into smaller units called Code Blocks (CBs) for transmission. The PDSCH supports several transmission modes, which are used to optimize the transmission of data based on the channel conditions and UE capabilities.</a:t>
            </a:r>
          </a:p>
          <a:p>
            <a:pPr algn="just">
              <a:lnSpc>
                <a:spcPct val="150000"/>
              </a:lnSpc>
            </a:pPr>
            <a:r>
              <a:rPr lang="en-US" dirty="0">
                <a:latin typeface="Times New Roman" pitchFamily="18" charset="0"/>
                <a:cs typeface="Times New Roman" pitchFamily="18" charset="0"/>
              </a:rPr>
              <a:t>The PDSCH uses Orthogonal Frequency Division Multiplexing (OFDM) modulation to transmit data over multiple subcarriers in the frequency domain. The data is organized into Transport Blocks (TBs), which are then further divided into smaller units called Code Blocks (CBs) for transmission. The PDSCH supports several transmission modes, which are used to optimize the transmission of data based on the channel conditions and UE capabilities.</a:t>
            </a: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47987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36072"/>
            <a:ext cx="10840629" cy="5306291"/>
          </a:xfrm>
        </p:spPr>
        <p:txBody>
          <a:bodyPr>
            <a:normAutofit/>
          </a:bodyPr>
          <a:lstStyle/>
          <a:p>
            <a:pPr algn="just">
              <a:lnSpc>
                <a:spcPct val="150000"/>
              </a:lnSpc>
            </a:pPr>
            <a:r>
              <a:rPr lang="en-US" dirty="0">
                <a:latin typeface="Times New Roman" pitchFamily="18" charset="0"/>
                <a:cs typeface="Times New Roman" pitchFamily="18" charset="0"/>
              </a:rPr>
              <a:t>To ensure reliable transmission of data, the PDSCH uses a number of techniques to mitigate errors and interference. These include channel coding, which adds redundancy to the data to enable error correction, and adaptive modulation and coding, which adjusts the modulation scheme and coding rate based on the channel conditions.</a:t>
            </a: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16173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73326268"/>
              </p:ext>
            </p:extLst>
          </p:nvPr>
        </p:nvGraphicFramePr>
        <p:xfrm>
          <a:off x="790130" y="1264297"/>
          <a:ext cx="10877630" cy="5463980"/>
        </p:xfrm>
        <a:graphic>
          <a:graphicData uri="http://schemas.openxmlformats.org/drawingml/2006/table">
            <a:tbl>
              <a:tblPr firstRow="1" bandRow="1">
                <a:tableStyleId>{5940675A-B579-460E-94D1-54222C63F5DA}</a:tableStyleId>
              </a:tblPr>
              <a:tblGrid>
                <a:gridCol w="668740">
                  <a:extLst>
                    <a:ext uri="{9D8B030D-6E8A-4147-A177-3AD203B41FA5}">
                      <a16:colId xmlns:a16="http://schemas.microsoft.com/office/drawing/2014/main" xmlns="" val="20000"/>
                    </a:ext>
                  </a:extLst>
                </a:gridCol>
                <a:gridCol w="2879678">
                  <a:extLst>
                    <a:ext uri="{9D8B030D-6E8A-4147-A177-3AD203B41FA5}">
                      <a16:colId xmlns:a16="http://schemas.microsoft.com/office/drawing/2014/main" xmlns="" val="20001"/>
                    </a:ext>
                  </a:extLst>
                </a:gridCol>
                <a:gridCol w="2089961">
                  <a:extLst>
                    <a:ext uri="{9D8B030D-6E8A-4147-A177-3AD203B41FA5}">
                      <a16:colId xmlns:a16="http://schemas.microsoft.com/office/drawing/2014/main" xmlns="" val="20002"/>
                    </a:ext>
                  </a:extLst>
                </a:gridCol>
                <a:gridCol w="3546564">
                  <a:extLst>
                    <a:ext uri="{9D8B030D-6E8A-4147-A177-3AD203B41FA5}">
                      <a16:colId xmlns:a16="http://schemas.microsoft.com/office/drawing/2014/main" xmlns="" val="20003"/>
                    </a:ext>
                  </a:extLst>
                </a:gridCol>
                <a:gridCol w="1692687">
                  <a:extLst>
                    <a:ext uri="{9D8B030D-6E8A-4147-A177-3AD203B41FA5}">
                      <a16:colId xmlns:a16="http://schemas.microsoft.com/office/drawing/2014/main" xmlns=""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87323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pt-BR" sz="1400" kern="1200" dirty="0">
                          <a:solidFill>
                            <a:schemeClr val="tx1"/>
                          </a:solidFill>
                          <a:effectLst/>
                          <a:latin typeface="Times New Roman" pitchFamily="18" charset="0"/>
                          <a:ea typeface="+mn-ea"/>
                          <a:cs typeface="Times New Roman" pitchFamily="18" charset="0"/>
                        </a:rPr>
                        <a:t>IEICE Trans. Commun., vol. E101-B, no. 4, pp. 1108–1115, Apr. 2018.</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de-DE" sz="1400" kern="1200" dirty="0">
                          <a:solidFill>
                            <a:schemeClr val="tx1"/>
                          </a:solidFill>
                          <a:effectLst/>
                          <a:latin typeface="Times New Roman" pitchFamily="18" charset="0"/>
                          <a:ea typeface="+mn-ea"/>
                          <a:cs typeface="Times New Roman" pitchFamily="18" charset="0"/>
                        </a:rPr>
                        <a:t>S. Wang, Y. Wang, B. Xu, Y. Li, and W.</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“Capacity of two-way</a:t>
                      </a:r>
                    </a:p>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in-band full-duplex relaying with imperfect channel state information”</a:t>
                      </a: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Studied about IBFD and half-duplex modes</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1"/>
                  </a:ext>
                </a:extLst>
              </a:tr>
              <a:tr h="871863">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IEEE Trans. on </a:t>
                      </a:r>
                      <a:r>
                        <a:rPr lang="en-IN" sz="1400" kern="1200" dirty="0" err="1">
                          <a:solidFill>
                            <a:schemeClr val="tx1"/>
                          </a:solidFill>
                          <a:effectLst/>
                          <a:latin typeface="Times New Roman" pitchFamily="18" charset="0"/>
                          <a:ea typeface="+mn-ea"/>
                          <a:cs typeface="Times New Roman" pitchFamily="18" charset="0"/>
                        </a:rPr>
                        <a:t>Veh</a:t>
                      </a:r>
                      <a:r>
                        <a:rPr lang="en-IN" sz="1400" kern="1200" dirty="0">
                          <a:solidFill>
                            <a:schemeClr val="tx1"/>
                          </a:solidFill>
                          <a:effectLst/>
                          <a:latin typeface="Times New Roman" pitchFamily="18" charset="0"/>
                          <a:ea typeface="+mn-ea"/>
                          <a:cs typeface="Times New Roman" pitchFamily="18" charset="0"/>
                        </a:rPr>
                        <a:t>. Technol.</a:t>
                      </a:r>
                      <a:r>
                        <a:rPr lang="en-US" sz="1400" kern="1200" dirty="0">
                          <a:solidFill>
                            <a:schemeClr val="tx1"/>
                          </a:solidFill>
                          <a:effectLst/>
                          <a:latin typeface="Times New Roman" pitchFamily="18" charset="0"/>
                          <a:ea typeface="+mn-ea"/>
                          <a:cs typeface="Times New Roman" pitchFamily="18" charset="0"/>
                        </a:rPr>
                        <a:t>,</a:t>
                      </a:r>
                      <a:endParaRPr lang="en-IN"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Z. Zhao, S. Bu, T. Zhao, Z. Yin, M. </a:t>
                      </a:r>
                      <a:r>
                        <a:rPr lang="en-US" sz="1400" kern="1200" dirty="0" err="1">
                          <a:solidFill>
                            <a:schemeClr val="tx1"/>
                          </a:solidFill>
                          <a:effectLst/>
                          <a:latin typeface="Times New Roman" pitchFamily="18" charset="0"/>
                          <a:ea typeface="+mn-ea"/>
                          <a:cs typeface="Times New Roman" pitchFamily="18" charset="0"/>
                        </a:rPr>
                        <a:t>Peng</a:t>
                      </a:r>
                      <a:r>
                        <a:rPr lang="en-US" sz="1400" kern="1200" dirty="0">
                          <a:solidFill>
                            <a:schemeClr val="tx1"/>
                          </a:solidFill>
                          <a:effectLst/>
                          <a:latin typeface="Times New Roman" pitchFamily="18" charset="0"/>
                          <a:ea typeface="+mn-ea"/>
                          <a:cs typeface="Times New Roman" pitchFamily="18" charset="0"/>
                        </a:rPr>
                        <a:t>, Z. Ding, and Tony</a:t>
                      </a:r>
                    </a:p>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Q. S. </a:t>
                      </a:r>
                      <a:r>
                        <a:rPr lang="en-IN" sz="1400" kern="1200" dirty="0" err="1">
                          <a:solidFill>
                            <a:schemeClr val="tx1"/>
                          </a:solidFill>
                          <a:effectLst/>
                          <a:latin typeface="Times New Roman" pitchFamily="18" charset="0"/>
                          <a:ea typeface="+mn-ea"/>
                          <a:cs typeface="Times New Roman" pitchFamily="18" charset="0"/>
                        </a:rPr>
                        <a:t>Quek</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“On the design of computation offloading in fog radio</a:t>
                      </a:r>
                    </a:p>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access networks”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Studied about enlarge the performance gains of the NOMA-MC scheme</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IEEE Trans. Speech Audio Process., vol. 8, pp. 508C-</a:t>
                      </a:r>
                    </a:p>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518, 2000.</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D.L. </a:t>
                      </a:r>
                      <a:r>
                        <a:rPr lang="en-IN" sz="1400" kern="1200" dirty="0" err="1">
                          <a:solidFill>
                            <a:schemeClr val="tx1"/>
                          </a:solidFill>
                          <a:effectLst/>
                          <a:latin typeface="Times New Roman" pitchFamily="18" charset="0"/>
                          <a:ea typeface="+mn-ea"/>
                          <a:cs typeface="Times New Roman" pitchFamily="18" charset="0"/>
                        </a:rPr>
                        <a:t>Duttweiler</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“Proportionate normalized least-mean squares adaptation</a:t>
                      </a:r>
                    </a:p>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in echo cancelers”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a:solidFill>
                            <a:schemeClr val="tx1"/>
                          </a:solidFill>
                          <a:effectLst/>
                          <a:latin typeface="Times New Roman" pitchFamily="18" charset="0"/>
                          <a:ea typeface="+mn-ea"/>
                          <a:cs typeface="Times New Roman" pitchFamily="18" charset="0"/>
                        </a:rPr>
                        <a:t>Studied about LEACH outperforms static clustering algorithms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3"/>
                  </a:ext>
                </a:extLst>
              </a:tr>
              <a:tr h="1094721">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Proceeding of the IEEE International Conference on Acoustics, Speech</a:t>
                      </a:r>
                    </a:p>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and Signal Processing, 2009, pp. 3125–3128</a:t>
                      </a: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Y. </a:t>
                      </a:r>
                      <a:r>
                        <a:rPr lang="en-IN" sz="1400" kern="1200" dirty="0" err="1">
                          <a:solidFill>
                            <a:schemeClr val="tx1"/>
                          </a:solidFill>
                          <a:effectLst/>
                          <a:latin typeface="Times New Roman" pitchFamily="18" charset="0"/>
                          <a:ea typeface="+mn-ea"/>
                          <a:cs typeface="Times New Roman" pitchFamily="18" charset="0"/>
                        </a:rPr>
                        <a:t>Chen,Y</a:t>
                      </a:r>
                      <a:r>
                        <a:rPr lang="en-IN" sz="1400" kern="1200" dirty="0">
                          <a:solidFill>
                            <a:schemeClr val="tx1"/>
                          </a:solidFill>
                          <a:effectLst/>
                          <a:latin typeface="Times New Roman" pitchFamily="18" charset="0"/>
                          <a:ea typeface="+mn-ea"/>
                          <a:cs typeface="Times New Roman" pitchFamily="18" charset="0"/>
                        </a:rPr>
                        <a:t>. </a:t>
                      </a:r>
                      <a:r>
                        <a:rPr lang="en-IN" sz="1400" kern="1200" dirty="0" err="1">
                          <a:solidFill>
                            <a:schemeClr val="tx1"/>
                          </a:solidFill>
                          <a:effectLst/>
                          <a:latin typeface="Times New Roman" pitchFamily="18" charset="0"/>
                          <a:ea typeface="+mn-ea"/>
                          <a:cs typeface="Times New Roman" pitchFamily="18" charset="0"/>
                        </a:rPr>
                        <a:t>Gu,and</a:t>
                      </a:r>
                      <a:r>
                        <a:rPr lang="en-IN" sz="1400" kern="1200" dirty="0">
                          <a:solidFill>
                            <a:schemeClr val="tx1"/>
                          </a:solidFill>
                          <a:effectLst/>
                          <a:latin typeface="Times New Roman" pitchFamily="18" charset="0"/>
                          <a:ea typeface="+mn-ea"/>
                          <a:cs typeface="Times New Roman" pitchFamily="18" charset="0"/>
                        </a:rPr>
                        <a:t> A. O. Hero</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“Sparse </a:t>
                      </a:r>
                      <a:r>
                        <a:rPr lang="en-IN" sz="1400" kern="1200" dirty="0" err="1">
                          <a:solidFill>
                            <a:schemeClr val="tx1"/>
                          </a:solidFill>
                          <a:effectLst/>
                          <a:latin typeface="Times New Roman" pitchFamily="18" charset="0"/>
                          <a:ea typeface="+mn-ea"/>
                          <a:cs typeface="Times New Roman" pitchFamily="18" charset="0"/>
                        </a:rPr>
                        <a:t>lms</a:t>
                      </a:r>
                      <a:r>
                        <a:rPr lang="en-IN" sz="1400" kern="1200" dirty="0">
                          <a:solidFill>
                            <a:schemeClr val="tx1"/>
                          </a:solidFill>
                          <a:effectLst/>
                          <a:latin typeface="Times New Roman" pitchFamily="18" charset="0"/>
                          <a:ea typeface="+mn-ea"/>
                          <a:cs typeface="Times New Roman" pitchFamily="18" charset="0"/>
                        </a:rPr>
                        <a:t> for system identification”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Studied about the RZA-LMS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J. Fourier Anal. Appl.</a:t>
                      </a:r>
                      <a:r>
                        <a:rPr lang="nl-NL" sz="1400" kern="1200" dirty="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a:solidFill>
                            <a:schemeClr val="tx1"/>
                          </a:solidFill>
                          <a:effectLst/>
                          <a:latin typeface="Times New Roman" pitchFamily="18" charset="0"/>
                          <a:ea typeface="+mn-ea"/>
                          <a:cs typeface="Times New Roman" pitchFamily="18" charset="0"/>
                        </a:rPr>
                        <a:t>E. J. </a:t>
                      </a:r>
                      <a:r>
                        <a:rPr lang="en-US" sz="1400" kern="1200" dirty="0" err="1">
                          <a:solidFill>
                            <a:schemeClr val="tx1"/>
                          </a:solidFill>
                          <a:effectLst/>
                          <a:latin typeface="Times New Roman" pitchFamily="18" charset="0"/>
                          <a:ea typeface="+mn-ea"/>
                          <a:cs typeface="Times New Roman" pitchFamily="18" charset="0"/>
                        </a:rPr>
                        <a:t>Cand</a:t>
                      </a:r>
                      <a:r>
                        <a:rPr lang="en-US" sz="1400" kern="1200" dirty="0">
                          <a:solidFill>
                            <a:schemeClr val="tx1"/>
                          </a:solidFill>
                          <a:effectLst/>
                          <a:latin typeface="Times New Roman" pitchFamily="18" charset="0"/>
                          <a:ea typeface="+mn-ea"/>
                          <a:cs typeface="Times New Roman" pitchFamily="18" charset="0"/>
                        </a:rPr>
                        <a:t>‘ </a:t>
                      </a:r>
                      <a:r>
                        <a:rPr lang="en-US" sz="1400" kern="1200" dirty="0" err="1">
                          <a:solidFill>
                            <a:schemeClr val="tx1"/>
                          </a:solidFill>
                          <a:effectLst/>
                          <a:latin typeface="Times New Roman" pitchFamily="18" charset="0"/>
                          <a:ea typeface="+mn-ea"/>
                          <a:cs typeface="Times New Roman" pitchFamily="18" charset="0"/>
                        </a:rPr>
                        <a:t>es</a:t>
                      </a:r>
                      <a:r>
                        <a:rPr lang="en-US" sz="1400" kern="1200" dirty="0">
                          <a:solidFill>
                            <a:schemeClr val="tx1"/>
                          </a:solidFill>
                          <a:effectLst/>
                          <a:latin typeface="Times New Roman" pitchFamily="18" charset="0"/>
                          <a:ea typeface="+mn-ea"/>
                          <a:cs typeface="Times New Roman" pitchFamily="18" charset="0"/>
                        </a:rPr>
                        <a:t>, M. </a:t>
                      </a:r>
                      <a:r>
                        <a:rPr lang="en-US" sz="1400" kern="1200" dirty="0" err="1">
                          <a:solidFill>
                            <a:schemeClr val="tx1"/>
                          </a:solidFill>
                          <a:effectLst/>
                          <a:latin typeface="Times New Roman" pitchFamily="18" charset="0"/>
                          <a:ea typeface="+mn-ea"/>
                          <a:cs typeface="Times New Roman" pitchFamily="18" charset="0"/>
                        </a:rPr>
                        <a:t>Wakin</a:t>
                      </a:r>
                      <a:r>
                        <a:rPr lang="en-US" sz="1400" kern="1200" dirty="0">
                          <a:solidFill>
                            <a:schemeClr val="tx1"/>
                          </a:solidFill>
                          <a:effectLst/>
                          <a:latin typeface="Times New Roman" pitchFamily="18" charset="0"/>
                          <a:ea typeface="+mn-ea"/>
                          <a:cs typeface="Times New Roman" pitchFamily="18" charset="0"/>
                        </a:rPr>
                        <a:t>, and S. Boyd,</a:t>
                      </a: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“Enhancing </a:t>
                      </a:r>
                      <a:r>
                        <a:rPr lang="en-IN" sz="1400" kern="1200" dirty="0" err="1">
                          <a:solidFill>
                            <a:schemeClr val="tx1"/>
                          </a:solidFill>
                          <a:effectLst/>
                          <a:latin typeface="Times New Roman" pitchFamily="18" charset="0"/>
                          <a:ea typeface="+mn-ea"/>
                          <a:cs typeface="Times New Roman" pitchFamily="18" charset="0"/>
                        </a:rPr>
                        <a:t>sparsity</a:t>
                      </a:r>
                      <a:r>
                        <a:rPr lang="en-IN" sz="1400" kern="1200" dirty="0">
                          <a:solidFill>
                            <a:schemeClr val="tx1"/>
                          </a:solidFill>
                          <a:effectLst/>
                          <a:latin typeface="Times New Roman" pitchFamily="18" charset="0"/>
                          <a:ea typeface="+mn-ea"/>
                          <a:cs typeface="Times New Roman" pitchFamily="18" charset="0"/>
                        </a:rPr>
                        <a:t> by</a:t>
                      </a:r>
                    </a:p>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reweighted l1 minimization”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a:solidFill>
                            <a:schemeClr val="tx1"/>
                          </a:solidFill>
                          <a:effectLst/>
                          <a:latin typeface="Times New Roman" pitchFamily="18" charset="0"/>
                          <a:ea typeface="+mn-ea"/>
                          <a:cs typeface="Times New Roman" pitchFamily="18" charset="0"/>
                        </a:rPr>
                        <a:t>Studied about a Compressive Sensing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a16="http://schemas.microsoft.com/office/drawing/2014/main" xmlns=""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63236"/>
            <a:ext cx="8911687" cy="1641764"/>
          </a:xfrm>
        </p:spPr>
        <p:txBody>
          <a:bodyPr>
            <a:normAutofit/>
          </a:bodyPr>
          <a:lstStyle/>
          <a:p>
            <a:r>
              <a:rPr lang="en-US" sz="2400" b="1" dirty="0">
                <a:latin typeface="Times New Roman" panose="02020603050405020304" pitchFamily="18" charset="0"/>
                <a:cs typeface="Times New Roman" panose="02020603050405020304" pitchFamily="18" charset="0"/>
              </a:rPr>
              <a:t>Existing methods :</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900546"/>
            <a:ext cx="10326976" cy="5818910"/>
          </a:xfrm>
        </p:spPr>
        <p:txBody>
          <a:bodyPr>
            <a:normAutofit/>
          </a:bodyPr>
          <a:lstStyle/>
          <a:p>
            <a:pPr>
              <a:lnSpc>
                <a:spcPct val="150000"/>
              </a:lnSpc>
              <a:buFont typeface="Wingdings" pitchFamily="2" charset="2"/>
              <a:buChar char="§"/>
            </a:pPr>
            <a:r>
              <a:rPr lang="en-IN" dirty="0">
                <a:latin typeface="Times New Roman" pitchFamily="18" charset="0"/>
                <a:cs typeface="Times New Roman" pitchFamily="18" charset="0"/>
              </a:rPr>
              <a:t>On the basis of traditional ,singly linearly constrained least mean square (LC-LMS), we introduce a log-sum penalty on the coefficients and add it into the cost function. We derive the iterative formula of filter weights. By simulations in antenna environment with signal of interest, noise and interferences. In this part, we give the specific derivations of the new algorithm. The newly proposed algorithm adds log-sum penalty to the object function on the basis of LC-LMS. The optimization problem is expressed as follows</a:t>
            </a:r>
          </a:p>
          <a:p>
            <a:pPr>
              <a:lnSpc>
                <a:spcPct val="150000"/>
              </a:lnSpc>
              <a:buFont typeface="Wingdings" pitchFamily="2" charset="2"/>
              <a:buChar char="§"/>
            </a:pPr>
            <a:r>
              <a:rPr lang="en-IN" sz="1900" dirty="0">
                <a:latin typeface="Times New Roman" pitchFamily="18" charset="0"/>
                <a:cs typeface="Times New Roman" pitchFamily="18" charset="0"/>
              </a:rPr>
              <a:t> </a:t>
            </a:r>
            <a:endParaRPr lang="en-US" sz="1900" dirty="0">
              <a:latin typeface="Times New Roman" pitchFamily="18" charset="0"/>
              <a:cs typeface="Times New Roman" pitchFamily="18" charset="0"/>
            </a:endParaRPr>
          </a:p>
          <a:p>
            <a:pPr algn="just">
              <a:lnSpc>
                <a:spcPct val="150000"/>
              </a:lnSpc>
            </a:pPr>
            <a:endParaRPr lang="en-US" sz="1400" dirty="0">
              <a:latin typeface="Times New Roman" pitchFamily="18" charset="0"/>
              <a:cs typeface="Times New Roman" pitchFamily="18" charset="0"/>
            </a:endParaRPr>
          </a:p>
          <a:p>
            <a:pPr algn="just">
              <a:lnSpc>
                <a:spcPct val="150000"/>
              </a:lnSpc>
            </a:pPr>
            <a:r>
              <a:rPr lang="en-IN" dirty="0">
                <a:latin typeface="Times New Roman" pitchFamily="18" charset="0"/>
                <a:cs typeface="Times New Roman" pitchFamily="18" charset="0"/>
              </a:rPr>
              <a:t>Similarly, through steepest descend method, we get</a:t>
            </a:r>
          </a:p>
          <a:p>
            <a:pPr algn="just">
              <a:lnSpc>
                <a:spcPct val="150000"/>
              </a:lnSpc>
            </a:pPr>
            <a:endParaRPr lang="en-IN" sz="1400" dirty="0">
              <a:latin typeface="Times New Roman" pitchFamily="18" charset="0"/>
              <a:cs typeface="Times New Roman" pitchFamily="18" charset="0"/>
            </a:endParaRPr>
          </a:p>
        </p:txBody>
      </p:sp>
      <p:pic>
        <p:nvPicPr>
          <p:cNvPr id="5" name="Picture 4"/>
          <p:cNvPicPr/>
          <p:nvPr/>
        </p:nvPicPr>
        <p:blipFill>
          <a:blip r:embed="rId3"/>
          <a:stretch>
            <a:fillRect/>
          </a:stretch>
        </p:blipFill>
        <p:spPr>
          <a:xfrm>
            <a:off x="1968210" y="3026351"/>
            <a:ext cx="2381250" cy="1095375"/>
          </a:xfrm>
          <a:prstGeom prst="rect">
            <a:avLst/>
          </a:prstGeom>
        </p:spPr>
      </p:pic>
      <p:pic>
        <p:nvPicPr>
          <p:cNvPr id="6" name="Picture 5"/>
          <p:cNvPicPr/>
          <p:nvPr/>
        </p:nvPicPr>
        <p:blipFill>
          <a:blip r:embed="rId4"/>
          <a:stretch>
            <a:fillRect/>
          </a:stretch>
        </p:blipFill>
        <p:spPr>
          <a:xfrm>
            <a:off x="6386748" y="4159826"/>
            <a:ext cx="3562350" cy="438150"/>
          </a:xfrm>
          <a:prstGeom prst="rect">
            <a:avLst/>
          </a:prstGeom>
        </p:spPr>
      </p:pic>
      <p:pic>
        <p:nvPicPr>
          <p:cNvPr id="8" name="Picture 7"/>
          <p:cNvPicPr/>
          <p:nvPr/>
        </p:nvPicPr>
        <p:blipFill>
          <a:blip r:embed="rId5"/>
          <a:stretch>
            <a:fillRect/>
          </a:stretch>
        </p:blipFill>
        <p:spPr>
          <a:xfrm>
            <a:off x="1582016" y="4597976"/>
            <a:ext cx="2255694" cy="542059"/>
          </a:xfrm>
          <a:prstGeom prst="rect">
            <a:avLst/>
          </a:prstGeom>
        </p:spPr>
      </p:pic>
    </p:spTree>
    <p:extLst>
      <p:ext uri="{BB962C8B-B14F-4D97-AF65-F5344CB8AC3E}">
        <p14:creationId xmlns:p14="http://schemas.microsoft.com/office/powerpoint/2010/main" val="501360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Existing methods :</a:t>
            </a:r>
            <a:endParaRPr lang="en-IN" sz="2400" dirty="0"/>
          </a:p>
        </p:txBody>
      </p:sp>
      <p:pic>
        <p:nvPicPr>
          <p:cNvPr id="6" name="Picture 5"/>
          <p:cNvPicPr/>
          <p:nvPr/>
        </p:nvPicPr>
        <p:blipFill>
          <a:blip r:embed="rId2"/>
          <a:stretch>
            <a:fillRect/>
          </a:stretch>
        </p:blipFill>
        <p:spPr>
          <a:xfrm>
            <a:off x="1539269" y="1482436"/>
            <a:ext cx="5069350" cy="3920837"/>
          </a:xfrm>
          <a:prstGeom prst="rect">
            <a:avLst/>
          </a:prstGeom>
        </p:spPr>
      </p:pic>
      <p:sp>
        <p:nvSpPr>
          <p:cNvPr id="2" name="Rectangle 1"/>
          <p:cNvSpPr/>
          <p:nvPr/>
        </p:nvSpPr>
        <p:spPr>
          <a:xfrm>
            <a:off x="6954981" y="2828836"/>
            <a:ext cx="4308764" cy="1338828"/>
          </a:xfrm>
          <a:prstGeom prst="rect">
            <a:avLst/>
          </a:prstGeom>
        </p:spPr>
        <p:txBody>
          <a:bodyPr wrap="square">
            <a:spAutoFit/>
          </a:bodyPr>
          <a:lstStyle/>
          <a:p>
            <a:pPr algn="just">
              <a:lnSpc>
                <a:spcPct val="150000"/>
              </a:lnSpc>
            </a:pPr>
            <a:r>
              <a:rPr lang="en-IN" dirty="0">
                <a:solidFill>
                  <a:schemeClr val="tx1">
                    <a:lumMod val="75000"/>
                    <a:lumOff val="25000"/>
                  </a:schemeClr>
                </a:solidFill>
                <a:latin typeface="Times New Roman" pitchFamily="18" charset="0"/>
                <a:cs typeface="Times New Roman" pitchFamily="18" charset="0"/>
              </a:rPr>
              <a:t>Here, we use </a:t>
            </a:r>
            <a:r>
              <a:rPr lang="en-US" dirty="0">
                <a:solidFill>
                  <a:schemeClr val="tx1">
                    <a:lumMod val="75000"/>
                    <a:lumOff val="25000"/>
                  </a:schemeClr>
                </a:solidFill>
                <a:latin typeface="Times New Roman" pitchFamily="18" charset="0"/>
                <a:cs typeface="Times New Roman" pitchFamily="18" charset="0"/>
              </a:rPr>
              <a:t>modulus value of coefficient w(n) to show the convergence rate. Steady state is characterized by MSE.</a:t>
            </a:r>
            <a:endParaRPr lang="en-IN"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71159271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2494</TotalTime>
  <Words>1952</Words>
  <Application>Microsoft Office PowerPoint</Application>
  <PresentationFormat>Widescreen</PresentationFormat>
  <Paragraphs>136</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Century Gothic</vt:lpstr>
      <vt:lpstr>Droid Sans Fallback</vt:lpstr>
      <vt:lpstr>Söhne</vt:lpstr>
      <vt:lpstr>Times New Roman</vt:lpstr>
      <vt:lpstr>Wingdings</vt:lpstr>
      <vt:lpstr>Wingdings 3</vt:lpstr>
      <vt:lpstr>Wisp</vt:lpstr>
      <vt:lpstr>PowerPoint Presentation</vt:lpstr>
      <vt:lpstr>Index </vt:lpstr>
      <vt:lpstr>Abstract</vt:lpstr>
      <vt:lpstr>Introduction:   </vt:lpstr>
      <vt:lpstr>Introduction:   </vt:lpstr>
      <vt:lpstr>Introduction:   </vt:lpstr>
      <vt:lpstr>Literature review:  </vt:lpstr>
      <vt:lpstr>Existing methods :</vt:lpstr>
      <vt:lpstr>Existing methods :</vt:lpstr>
      <vt:lpstr>PowerPoint Presentation</vt:lpstr>
      <vt:lpstr>Proposed method :</vt:lpstr>
      <vt:lpstr>Proposed method :</vt:lpstr>
      <vt:lpstr>Methodology</vt:lpstr>
      <vt:lpstr>Advantages of Proposed method: </vt:lpstr>
      <vt:lpstr>Applications:</vt:lpstr>
      <vt:lpstr>Hardware and Software Requirements: </vt:lpstr>
      <vt:lpstr>Results</vt:lpstr>
      <vt:lpstr>Fig: Final Beam Pattern</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MUNI KALYAN VENKATESH</cp:lastModifiedBy>
  <cp:revision>316</cp:revision>
  <dcterms:created xsi:type="dcterms:W3CDTF">2020-06-29T09:16:21Z</dcterms:created>
  <dcterms:modified xsi:type="dcterms:W3CDTF">2023-05-06T07:08:51Z</dcterms:modified>
</cp:coreProperties>
</file>