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8" r:id="rId4"/>
    <p:sldId id="259" r:id="rId5"/>
    <p:sldId id="282" r:id="rId6"/>
    <p:sldId id="270" r:id="rId7"/>
    <p:sldId id="294" r:id="rId8"/>
    <p:sldId id="262" r:id="rId9"/>
    <p:sldId id="263" r:id="rId10"/>
    <p:sldId id="275" r:id="rId11"/>
    <p:sldId id="264" r:id="rId12"/>
    <p:sldId id="290" r:id="rId13"/>
    <p:sldId id="273" r:id="rId14"/>
    <p:sldId id="292" r:id="rId15"/>
    <p:sldId id="291" r:id="rId16"/>
    <p:sldId id="295" r:id="rId17"/>
    <p:sldId id="28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p:scale>
          <a:sx n="69" d="100"/>
          <a:sy n="69" d="100"/>
        </p:scale>
        <p:origin x="-75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25-06-2021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6/25/2021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6/25/2021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6/25/2021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6/25/2021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b="1" dirty="0" smtClean="0">
                <a:solidFill>
                  <a:schemeClr val="accent2">
                    <a:lumMod val="75000"/>
                  </a:schemeClr>
                </a:solidFill>
                <a:latin typeface="Times New Roman" panose="02020603050405020304" pitchFamily="18" charset="0"/>
                <a:cs typeface="Times New Roman" panose="02020603050405020304" pitchFamily="18" charset="0"/>
              </a:rPr>
              <a:t>AN </a:t>
            </a:r>
            <a:r>
              <a:rPr lang="en-IN" b="1" dirty="0">
                <a:solidFill>
                  <a:schemeClr val="accent2">
                    <a:lumMod val="75000"/>
                  </a:schemeClr>
                </a:solidFill>
                <a:latin typeface="Times New Roman" panose="02020603050405020304" pitchFamily="18" charset="0"/>
                <a:cs typeface="Times New Roman" panose="02020603050405020304" pitchFamily="18" charset="0"/>
              </a:rPr>
              <a:t>IMPROVED ADAPTIVE BEAMFORMING ALGORITHM </a:t>
            </a:r>
            <a:r>
              <a:rPr lang="en-IN" b="1" dirty="0" smtClean="0">
                <a:solidFill>
                  <a:schemeClr val="accent2">
                    <a:lumMod val="75000"/>
                  </a:schemeClr>
                </a:solidFill>
                <a:latin typeface="Times New Roman" panose="02020603050405020304" pitchFamily="18" charset="0"/>
                <a:cs typeface="Times New Roman" panose="02020603050405020304" pitchFamily="18" charset="0"/>
              </a:rPr>
              <a:t>FOR 5G </a:t>
            </a:r>
            <a:r>
              <a:rPr lang="en-IN" b="1" dirty="0">
                <a:solidFill>
                  <a:schemeClr val="accent2">
                    <a:lumMod val="75000"/>
                  </a:schemeClr>
                </a:solidFill>
                <a:latin typeface="Times New Roman" panose="02020603050405020304" pitchFamily="18" charset="0"/>
                <a:cs typeface="Times New Roman" panose="02020603050405020304" pitchFamily="18" charset="0"/>
              </a:rPr>
              <a:t>INTERFERENCE-COEXISTENCE COMMUNICATION</a:t>
            </a: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pic>
        <p:nvPicPr>
          <p:cNvPr id="6" name="Picture 5"/>
          <p:cNvPicPr/>
          <p:nvPr/>
        </p:nvPicPr>
        <p:blipFill>
          <a:blip r:embed="rId2"/>
          <a:stretch>
            <a:fillRect/>
          </a:stretch>
        </p:blipFill>
        <p:spPr>
          <a:xfrm>
            <a:off x="1539269" y="1482436"/>
            <a:ext cx="5069350" cy="3920837"/>
          </a:xfrm>
          <a:prstGeom prst="rect">
            <a:avLst/>
          </a:prstGeom>
        </p:spPr>
      </p:pic>
      <p:sp>
        <p:nvSpPr>
          <p:cNvPr id="2" name="Rectangle 1"/>
          <p:cNvSpPr/>
          <p:nvPr/>
        </p:nvSpPr>
        <p:spPr>
          <a:xfrm>
            <a:off x="6954981" y="2828836"/>
            <a:ext cx="4308764" cy="1338828"/>
          </a:xfrm>
          <a:prstGeom prst="rect">
            <a:avLst/>
          </a:prstGeom>
        </p:spPr>
        <p:txBody>
          <a:bodyPr wrap="square">
            <a:spAutoFit/>
          </a:bodyPr>
          <a:lstStyle/>
          <a:p>
            <a:pPr algn="just">
              <a:lnSpc>
                <a:spcPct val="150000"/>
              </a:lnSpc>
            </a:pPr>
            <a:r>
              <a:rPr lang="en-IN" dirty="0">
                <a:solidFill>
                  <a:schemeClr val="tx1">
                    <a:lumMod val="75000"/>
                    <a:lumOff val="25000"/>
                  </a:schemeClr>
                </a:solidFill>
                <a:latin typeface="Times New Roman" pitchFamily="18" charset="0"/>
                <a:cs typeface="Times New Roman" pitchFamily="18" charset="0"/>
              </a:rPr>
              <a:t>Here, we </a:t>
            </a:r>
            <a:r>
              <a:rPr lang="en-IN" dirty="0" smtClean="0">
                <a:solidFill>
                  <a:schemeClr val="tx1">
                    <a:lumMod val="75000"/>
                    <a:lumOff val="25000"/>
                  </a:schemeClr>
                </a:solidFill>
                <a:latin typeface="Times New Roman" pitchFamily="18" charset="0"/>
                <a:cs typeface="Times New Roman" pitchFamily="18" charset="0"/>
              </a:rPr>
              <a:t>use </a:t>
            </a:r>
            <a:r>
              <a:rPr lang="en-US" dirty="0" smtClean="0">
                <a:solidFill>
                  <a:schemeClr val="tx1">
                    <a:lumMod val="75000"/>
                    <a:lumOff val="25000"/>
                  </a:schemeClr>
                </a:solidFill>
                <a:latin typeface="Times New Roman" pitchFamily="18" charset="0"/>
                <a:cs typeface="Times New Roman" pitchFamily="18" charset="0"/>
              </a:rPr>
              <a:t>modulus </a:t>
            </a:r>
            <a:r>
              <a:rPr lang="en-US" dirty="0">
                <a:solidFill>
                  <a:schemeClr val="tx1">
                    <a:lumMod val="75000"/>
                    <a:lumOff val="25000"/>
                  </a:schemeClr>
                </a:solidFill>
                <a:latin typeface="Times New Roman" pitchFamily="18" charset="0"/>
                <a:cs typeface="Times New Roman" pitchFamily="18" charset="0"/>
              </a:rPr>
              <a:t>value of coefficient w(n) to show the </a:t>
            </a:r>
            <a:r>
              <a:rPr lang="en-US" dirty="0" smtClean="0">
                <a:solidFill>
                  <a:schemeClr val="tx1">
                    <a:lumMod val="75000"/>
                    <a:lumOff val="25000"/>
                  </a:schemeClr>
                </a:solidFill>
                <a:latin typeface="Times New Roman" pitchFamily="18" charset="0"/>
                <a:cs typeface="Times New Roman" pitchFamily="18" charset="0"/>
              </a:rPr>
              <a:t>convergence rate</a:t>
            </a:r>
            <a:r>
              <a:rPr lang="en-US" dirty="0">
                <a:solidFill>
                  <a:schemeClr val="tx1">
                    <a:lumMod val="75000"/>
                    <a:lumOff val="25000"/>
                  </a:schemeClr>
                </a:solidFill>
                <a:latin typeface="Times New Roman" pitchFamily="18" charset="0"/>
                <a:cs typeface="Times New Roman" pitchFamily="18" charset="0"/>
              </a:rPr>
              <a:t>. Steady state is characterized by MSE.</a:t>
            </a:r>
            <a:endParaRPr lang="en-IN"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76946" y="1531445"/>
            <a:ext cx="8229600" cy="1794146"/>
          </a:xfrm>
          <a:prstGeom prst="rect">
            <a:avLst/>
          </a:prstGeom>
          <a:noFill/>
        </p:spPr>
        <p:txBody>
          <a:bodyPr wrap="square" rtlCol="0">
            <a:spAutoFit/>
          </a:bodyPr>
          <a:lstStyle/>
          <a:p>
            <a:pPr>
              <a:lnSpc>
                <a:spcPct val="150000"/>
              </a:lnSpc>
            </a:pPr>
            <a:r>
              <a:rPr lang="en-IN" sz="1900" dirty="0">
                <a:solidFill>
                  <a:schemeClr val="tx1">
                    <a:lumMod val="75000"/>
                    <a:lumOff val="25000"/>
                  </a:schemeClr>
                </a:solidFill>
                <a:latin typeface="Times New Roman" pitchFamily="18" charset="0"/>
                <a:cs typeface="Times New Roman" pitchFamily="18" charset="0"/>
              </a:rPr>
              <a:t>1. Log Sum LC-LMS algorithm has fast convergence rate.</a:t>
            </a:r>
          </a:p>
          <a:p>
            <a:pPr>
              <a:lnSpc>
                <a:spcPct val="150000"/>
              </a:lnSpc>
            </a:pPr>
            <a:r>
              <a:rPr lang="en-IN" sz="1900" dirty="0">
                <a:solidFill>
                  <a:schemeClr val="tx1">
                    <a:lumMod val="75000"/>
                    <a:lumOff val="25000"/>
                  </a:schemeClr>
                </a:solidFill>
                <a:latin typeface="Times New Roman" pitchFamily="18" charset="0"/>
                <a:cs typeface="Times New Roman" pitchFamily="18" charset="0"/>
              </a:rPr>
              <a:t>2. Log Sum LC-LMS algorithm has lower MSE(Mean Square Error).</a:t>
            </a:r>
          </a:p>
          <a:p>
            <a:pPr>
              <a:lnSpc>
                <a:spcPct val="150000"/>
              </a:lnSpc>
            </a:pPr>
            <a:r>
              <a:rPr lang="en-IN" sz="1900" dirty="0">
                <a:solidFill>
                  <a:schemeClr val="tx1">
                    <a:lumMod val="75000"/>
                    <a:lumOff val="25000"/>
                  </a:schemeClr>
                </a:solidFill>
                <a:latin typeface="Times New Roman" pitchFamily="18" charset="0"/>
                <a:cs typeface="Times New Roman" pitchFamily="18" charset="0"/>
              </a:rPr>
              <a:t>3. Log Sum LC-LMS algorithm is well suited for interference-coexistence communication.</a:t>
            </a: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IN" sz="1900" dirty="0">
                <a:latin typeface="Times New Roman" pitchFamily="18" charset="0"/>
                <a:cs typeface="Times New Roman" pitchFamily="18" charset="0"/>
              </a:rPr>
              <a:t>1 Applied in 5G system.</a:t>
            </a:r>
          </a:p>
          <a:p>
            <a:pPr marL="0" defTabSz="914400">
              <a:lnSpc>
                <a:spcPct val="150000"/>
              </a:lnSpc>
            </a:pPr>
            <a:r>
              <a:rPr lang="en-IN" sz="1900" dirty="0">
                <a:latin typeface="Times New Roman" pitchFamily="18" charset="0"/>
                <a:cs typeface="Times New Roman" pitchFamily="18" charset="0"/>
              </a:rPr>
              <a:t>2. System Identification.</a:t>
            </a:r>
          </a:p>
          <a:p>
            <a:pPr marL="0" defTabSz="914400">
              <a:lnSpc>
                <a:spcPct val="150000"/>
              </a:lnSpc>
            </a:pPr>
            <a:r>
              <a:rPr lang="en-IN" sz="1900" dirty="0">
                <a:latin typeface="Times New Roman" pitchFamily="18" charset="0"/>
                <a:cs typeface="Times New Roman" pitchFamily="18" charset="0"/>
              </a:rPr>
              <a:t>3.Inverse Modeling.</a:t>
            </a:r>
          </a:p>
          <a:p>
            <a:pPr marL="0" defTabSz="914400">
              <a:lnSpc>
                <a:spcPct val="150000"/>
              </a:lnSpc>
            </a:pPr>
            <a:r>
              <a:rPr lang="en-IN" sz="1900" dirty="0">
                <a:latin typeface="Times New Roman" pitchFamily="18" charset="0"/>
                <a:cs typeface="Times New Roman" pitchFamily="18" charset="0"/>
              </a:rPr>
              <a:t>4.Prediction.</a:t>
            </a:r>
          </a:p>
          <a:p>
            <a:pPr marL="0" defTabSz="914400">
              <a:lnSpc>
                <a:spcPct val="150000"/>
              </a:lnSpc>
            </a:pPr>
            <a:r>
              <a:rPr lang="en-IN" sz="1900" dirty="0">
                <a:latin typeface="Times New Roman" pitchFamily="18" charset="0"/>
                <a:cs typeface="Times New Roman" pitchFamily="18" charset="0"/>
              </a:rPr>
              <a:t>5.Echo Cancellation</a:t>
            </a:r>
            <a:r>
              <a:rPr lang="en-IN" sz="2400" dirty="0"/>
              <a:t>.</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80108"/>
            <a:ext cx="8911687" cy="845127"/>
          </a:xfrm>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10347" y="748325"/>
            <a:ext cx="5922818" cy="5313736"/>
          </a:xfrm>
        </p:spPr>
      </p:pic>
      <p:sp>
        <p:nvSpPr>
          <p:cNvPr id="7" name="TextBox 6"/>
          <p:cNvSpPr txBox="1"/>
          <p:nvPr/>
        </p:nvSpPr>
        <p:spPr>
          <a:xfrm>
            <a:off x="3034145" y="6220691"/>
            <a:ext cx="5624946" cy="430887"/>
          </a:xfrm>
          <a:prstGeom prst="rect">
            <a:avLst/>
          </a:prstGeom>
          <a:noFill/>
        </p:spPr>
        <p:txBody>
          <a:bodyPr wrap="square" rtlCol="0">
            <a:spAutoFit/>
          </a:bodyPr>
          <a:lstStyle/>
          <a:p>
            <a:pPr algn="ctr"/>
            <a:r>
              <a:rPr lang="en-US" sz="2200" dirty="0">
                <a:solidFill>
                  <a:schemeClr val="tx1">
                    <a:lumMod val="75000"/>
                    <a:lumOff val="25000"/>
                  </a:schemeClr>
                </a:solidFill>
                <a:latin typeface="Times New Roman" pitchFamily="18" charset="0"/>
                <a:cs typeface="Times New Roman" pitchFamily="18" charset="0"/>
              </a:rPr>
              <a:t>Figure </a:t>
            </a:r>
            <a:r>
              <a:rPr lang="en-US" sz="2200" dirty="0" smtClean="0">
                <a:solidFill>
                  <a:schemeClr val="tx1">
                    <a:lumMod val="75000"/>
                    <a:lumOff val="25000"/>
                  </a:schemeClr>
                </a:solidFill>
                <a:latin typeface="Times New Roman" pitchFamily="18" charset="0"/>
                <a:cs typeface="Times New Roman" pitchFamily="18" charset="0"/>
              </a:rPr>
              <a:t>:Convergence Rate with different mu</a:t>
            </a:r>
            <a:endParaRPr lang="en-IN" sz="22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57461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04800"/>
            <a:ext cx="8911687" cy="845127"/>
          </a:xfrm>
        </p:spPr>
        <p:txBody>
          <a:bodyPr>
            <a:normAutofit/>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77008" y="969819"/>
            <a:ext cx="5668299" cy="5113572"/>
          </a:xfrm>
        </p:spPr>
      </p:pic>
      <p:sp>
        <p:nvSpPr>
          <p:cNvPr id="6" name="Rectangle 5"/>
          <p:cNvSpPr/>
          <p:nvPr/>
        </p:nvSpPr>
        <p:spPr>
          <a:xfrm>
            <a:off x="4131478" y="6098370"/>
            <a:ext cx="4427815" cy="430887"/>
          </a:xfrm>
          <a:prstGeom prst="rect">
            <a:avLst/>
          </a:prstGeom>
        </p:spPr>
        <p:txBody>
          <a:bodyPr wrap="none">
            <a:spAutoFit/>
          </a:bodyPr>
          <a:lstStyle/>
          <a:p>
            <a:pPr algn="ctr"/>
            <a:r>
              <a:rPr lang="en-US" sz="2200" dirty="0">
                <a:solidFill>
                  <a:schemeClr val="tx1">
                    <a:lumMod val="75000"/>
                    <a:lumOff val="25000"/>
                  </a:schemeClr>
                </a:solidFill>
                <a:latin typeface="Times New Roman" pitchFamily="18" charset="0"/>
                <a:cs typeface="Times New Roman" pitchFamily="18" charset="0"/>
              </a:rPr>
              <a:t>Figure </a:t>
            </a:r>
            <a:r>
              <a:rPr lang="en-US" sz="2200" dirty="0" smtClean="0">
                <a:solidFill>
                  <a:schemeClr val="tx1">
                    <a:lumMod val="75000"/>
                    <a:lumOff val="25000"/>
                  </a:schemeClr>
                </a:solidFill>
                <a:latin typeface="Times New Roman" pitchFamily="18" charset="0"/>
                <a:cs typeface="Times New Roman" pitchFamily="18" charset="0"/>
              </a:rPr>
              <a:t>:Mean Square Error with M=4</a:t>
            </a:r>
            <a:endParaRPr lang="en-IN" sz="22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5727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04800"/>
            <a:ext cx="8911687" cy="845127"/>
          </a:xfrm>
        </p:spPr>
        <p:txBody>
          <a:bodyPr>
            <a:normAutofit/>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6" name="Rectangle 5"/>
          <p:cNvSpPr/>
          <p:nvPr/>
        </p:nvSpPr>
        <p:spPr>
          <a:xfrm>
            <a:off x="5018745" y="6098370"/>
            <a:ext cx="2653290" cy="430887"/>
          </a:xfrm>
          <a:prstGeom prst="rect">
            <a:avLst/>
          </a:prstGeom>
        </p:spPr>
        <p:txBody>
          <a:bodyPr wrap="none">
            <a:spAutoFit/>
          </a:bodyPr>
          <a:lstStyle/>
          <a:p>
            <a:pPr algn="ctr"/>
            <a:r>
              <a:rPr lang="en-US" sz="2200" dirty="0">
                <a:solidFill>
                  <a:schemeClr val="tx1">
                    <a:lumMod val="75000"/>
                    <a:lumOff val="25000"/>
                  </a:schemeClr>
                </a:solidFill>
                <a:latin typeface="Times New Roman" pitchFamily="18" charset="0"/>
                <a:cs typeface="Times New Roman" pitchFamily="18" charset="0"/>
              </a:rPr>
              <a:t>Figure </a:t>
            </a:r>
            <a:r>
              <a:rPr lang="en-US" sz="2200" dirty="0" smtClean="0">
                <a:solidFill>
                  <a:schemeClr val="tx1">
                    <a:lumMod val="75000"/>
                    <a:lumOff val="25000"/>
                  </a:schemeClr>
                </a:solidFill>
                <a:latin typeface="Times New Roman" pitchFamily="18" charset="0"/>
                <a:cs typeface="Times New Roman" pitchFamily="18" charset="0"/>
              </a:rPr>
              <a:t>:Beam pattern </a:t>
            </a:r>
            <a:endParaRPr lang="en-IN" sz="2200" dirty="0">
              <a:solidFill>
                <a:schemeClr val="tx1">
                  <a:lumMod val="75000"/>
                  <a:lumOff val="25000"/>
                </a:schemeClr>
              </a:solidFill>
              <a:latin typeface="Times New Roman" pitchFamily="18" charset="0"/>
              <a:cs typeface="Times New Roman" pitchFamily="18" charset="0"/>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20988" y="904367"/>
            <a:ext cx="5795304" cy="5194003"/>
          </a:xfrm>
        </p:spPr>
      </p:pic>
    </p:spTree>
    <p:extLst>
      <p:ext uri="{BB962C8B-B14F-4D97-AF65-F5344CB8AC3E}">
        <p14:creationId xmlns:p14="http://schemas.microsoft.com/office/powerpoint/2010/main" val="322750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marL="0" indent="0" algn="just">
              <a:lnSpc>
                <a:spcPct val="150000"/>
              </a:lnSpc>
              <a:buNone/>
            </a:pPr>
            <a:r>
              <a:rPr lang="en-IN" sz="1600" dirty="0" smtClean="0">
                <a:latin typeface="Times New Roman" pitchFamily="18" charset="0"/>
                <a:cs typeface="Times New Roman" pitchFamily="18" charset="0"/>
              </a:rPr>
              <a:t>We </a:t>
            </a:r>
            <a:r>
              <a:rPr lang="en-IN" sz="1600" dirty="0">
                <a:latin typeface="Times New Roman" pitchFamily="18" charset="0"/>
                <a:cs typeface="Times New Roman" pitchFamily="18" charset="0"/>
              </a:rPr>
              <a:t>proposed a new algorithm based on the LC-LMS. We add log-sum penalty to the object function and give theoretical analysis step by step until derive the final formula. Then experiments are carried out on Matlab platform. The first experiment aims to compare the newly proposed algorithm with LC LMS in convergence rate and steady state. The results prove the effectiveness and superiority of the new method. In the second experiment, we analyze the factors that may affect the performance of the method. We can see that the choice of parameter t determines the algorithm performance, so t should be set properly. Finally, we make a comparison in beam pattern. The log-sum LC-LMS has the same performance as LC-LMS, or better.</a:t>
            </a:r>
          </a:p>
          <a:p>
            <a:pPr marL="0" indent="0" algn="just">
              <a:lnSpc>
                <a:spcPct val="150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dirty="0" smtClean="0">
                <a:latin typeface="Times New Roman" pitchFamily="18" charset="0"/>
                <a:cs typeface="Times New Roman" pitchFamily="18" charset="0"/>
              </a:rPr>
              <a:t>[1]  S</a:t>
            </a:r>
            <a:r>
              <a:rPr lang="en-US" sz="1600" dirty="0">
                <a:latin typeface="Times New Roman" pitchFamily="18" charset="0"/>
                <a:cs typeface="Times New Roman" pitchFamily="18" charset="0"/>
              </a:rPr>
              <a:t>. Wang, Y. Wang, B. </a:t>
            </a:r>
            <a:r>
              <a:rPr lang="en-US" sz="1600" dirty="0" err="1">
                <a:latin typeface="Times New Roman" pitchFamily="18" charset="0"/>
                <a:cs typeface="Times New Roman" pitchFamily="18" charset="0"/>
              </a:rPr>
              <a:t>Xu</a:t>
            </a:r>
            <a:r>
              <a:rPr lang="en-US" sz="1600" dirty="0">
                <a:latin typeface="Times New Roman" pitchFamily="18" charset="0"/>
                <a:cs typeface="Times New Roman" pitchFamily="18" charset="0"/>
              </a:rPr>
              <a:t>, Y. Li, and W. </a:t>
            </a:r>
            <a:r>
              <a:rPr lang="en-US" sz="1600" dirty="0" err="1">
                <a:latin typeface="Times New Roman" pitchFamily="18" charset="0"/>
                <a:cs typeface="Times New Roman" pitchFamily="18" charset="0"/>
              </a:rPr>
              <a:t>Xu</a:t>
            </a:r>
            <a:r>
              <a:rPr lang="en-US" sz="1600" dirty="0">
                <a:latin typeface="Times New Roman" pitchFamily="18" charset="0"/>
                <a:cs typeface="Times New Roman" pitchFamily="18" charset="0"/>
              </a:rPr>
              <a:t>, “Capacity of two-way in-band full-duplex relaying with imperfect channel state information,” </a:t>
            </a:r>
            <a:r>
              <a:rPr lang="pt-BR" sz="1600" dirty="0">
                <a:latin typeface="Times New Roman" pitchFamily="18" charset="0"/>
                <a:cs typeface="Times New Roman" pitchFamily="18" charset="0"/>
              </a:rPr>
              <a:t>IEICE Trans. Commun., vol. E101-B, no. 4, pp. 1108–1115, Apr. 2018</a:t>
            </a:r>
            <a:r>
              <a:rPr lang="pt-BR"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[2] S. Wang, D. D Wang, C. Li, and W. B </a:t>
            </a:r>
            <a:r>
              <a:rPr lang="en-IN" sz="1600" dirty="0" err="1">
                <a:latin typeface="Times New Roman" pitchFamily="18" charset="0"/>
                <a:cs typeface="Times New Roman" pitchFamily="18" charset="0"/>
              </a:rPr>
              <a:t>Xu</a:t>
            </a:r>
            <a:r>
              <a:rPr lang="en-IN" sz="1600" dirty="0">
                <a:latin typeface="Times New Roman" pitchFamily="18" charset="0"/>
                <a:cs typeface="Times New Roman" pitchFamily="18" charset="0"/>
              </a:rPr>
              <a:t>. “Full Duplex AF and DF Relaying Under Channel Estimation Errors for V2V Communications,” IEEE Access. vol. 6, pp. 65321-65332, Nov., 2018</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[3] Z. Zhao, S. Bu, T. Zhao, Z. Yin, M. </a:t>
            </a:r>
            <a:r>
              <a:rPr lang="en-IN" sz="1600" dirty="0" err="1">
                <a:latin typeface="Times New Roman" pitchFamily="18" charset="0"/>
                <a:cs typeface="Times New Roman" pitchFamily="18" charset="0"/>
              </a:rPr>
              <a:t>Peng</a:t>
            </a:r>
            <a:r>
              <a:rPr lang="en-IN" sz="1600" dirty="0">
                <a:latin typeface="Times New Roman" pitchFamily="18" charset="0"/>
                <a:cs typeface="Times New Roman" pitchFamily="18" charset="0"/>
              </a:rPr>
              <a:t>, Z. Ding, and Tony Q. S. </a:t>
            </a:r>
            <a:r>
              <a:rPr lang="en-IN" sz="1600" dirty="0" err="1">
                <a:latin typeface="Times New Roman" pitchFamily="18" charset="0"/>
                <a:cs typeface="Times New Roman" pitchFamily="18" charset="0"/>
              </a:rPr>
              <a:t>Quek</a:t>
            </a:r>
            <a:r>
              <a:rPr lang="en-IN" sz="1600" dirty="0">
                <a:latin typeface="Times New Roman" pitchFamily="18" charset="0"/>
                <a:cs typeface="Times New Roman" pitchFamily="18" charset="0"/>
              </a:rPr>
              <a:t>, “On the design of computation offloading in fog radio access networks,” to appear in IEEE Trans. on </a:t>
            </a:r>
            <a:r>
              <a:rPr lang="en-IN" sz="1600" dirty="0" err="1">
                <a:latin typeface="Times New Roman" pitchFamily="18" charset="0"/>
                <a:cs typeface="Times New Roman" pitchFamily="18" charset="0"/>
              </a:rPr>
              <a:t>Veh</a:t>
            </a:r>
            <a:r>
              <a:rPr lang="en-IN" sz="1600" dirty="0">
                <a:latin typeface="Times New Roman" pitchFamily="18" charset="0"/>
                <a:cs typeface="Times New Roman" pitchFamily="18" charset="0"/>
              </a:rPr>
              <a:t>. Technol., [Online] </a:t>
            </a:r>
            <a:r>
              <a:rPr lang="en-IN" sz="1600" dirty="0" err="1">
                <a:latin typeface="Times New Roman" pitchFamily="18" charset="0"/>
                <a:cs typeface="Times New Roman" pitchFamily="18" charset="0"/>
              </a:rPr>
              <a:t>Availiable:https</a:t>
            </a:r>
            <a:r>
              <a:rPr lang="en-IN" sz="1600" dirty="0">
                <a:latin typeface="Times New Roman" pitchFamily="18" charset="0"/>
                <a:cs typeface="Times New Roman" pitchFamily="18" charset="0"/>
              </a:rPr>
              <a:t>://ieeexplore.ieee.org/document/8730522</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[4] Z. Zhao, M. </a:t>
            </a:r>
            <a:r>
              <a:rPr lang="en-IN" sz="1600" dirty="0" err="1">
                <a:latin typeface="Times New Roman" pitchFamily="18" charset="0"/>
                <a:cs typeface="Times New Roman" pitchFamily="18" charset="0"/>
              </a:rPr>
              <a:t>Xu</a:t>
            </a:r>
            <a:r>
              <a:rPr lang="en-IN" sz="1600" dirty="0">
                <a:latin typeface="Times New Roman" pitchFamily="18" charset="0"/>
                <a:cs typeface="Times New Roman" pitchFamily="18" charset="0"/>
              </a:rPr>
              <a:t>, Yong Li, and M. </a:t>
            </a:r>
            <a:r>
              <a:rPr lang="en-IN" sz="1600" dirty="0" err="1">
                <a:latin typeface="Times New Roman" pitchFamily="18" charset="0"/>
                <a:cs typeface="Times New Roman" pitchFamily="18" charset="0"/>
              </a:rPr>
              <a:t>Peng</a:t>
            </a:r>
            <a:r>
              <a:rPr lang="en-IN" sz="1600" dirty="0">
                <a:latin typeface="Times New Roman" pitchFamily="18" charset="0"/>
                <a:cs typeface="Times New Roman" pitchFamily="18" charset="0"/>
              </a:rPr>
              <a:t>, “A non-orthogonal multiple access-based multicast scheme in wireless content caching networks,” IEEE J. Sel. Areas </a:t>
            </a:r>
            <a:r>
              <a:rPr lang="en-IN" sz="1600" dirty="0" err="1">
                <a:latin typeface="Times New Roman" pitchFamily="18" charset="0"/>
                <a:cs typeface="Times New Roman" pitchFamily="18" charset="0"/>
              </a:rPr>
              <a:t>Commun</a:t>
            </a:r>
            <a:r>
              <a:rPr lang="en-IN" sz="1600" dirty="0">
                <a:latin typeface="Times New Roman" pitchFamily="18" charset="0"/>
                <a:cs typeface="Times New Roman" pitchFamily="18" charset="0"/>
              </a:rPr>
              <a:t>., vol. 35, no. 12, pp. 2723–2735, July 2017</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 </a:t>
            </a:r>
          </a:p>
          <a:p>
            <a:pPr algn="just">
              <a:lnSpc>
                <a:spcPct val="150000"/>
              </a:lnSpc>
            </a:pPr>
            <a:r>
              <a:rPr lang="en-IN" sz="1600" dirty="0">
                <a:latin typeface="Times New Roman" pitchFamily="18" charset="0"/>
                <a:cs typeface="Times New Roman" pitchFamily="18" charset="0"/>
              </a:rPr>
              <a:t>[5] B. </a:t>
            </a:r>
            <a:r>
              <a:rPr lang="en-IN" sz="1600" dirty="0" err="1">
                <a:latin typeface="Times New Roman" pitchFamily="18" charset="0"/>
                <a:cs typeface="Times New Roman" pitchFamily="18" charset="0"/>
              </a:rPr>
              <a:t>Widrow</a:t>
            </a:r>
            <a:r>
              <a:rPr lang="en-IN" sz="1600" dirty="0">
                <a:latin typeface="Times New Roman" pitchFamily="18" charset="0"/>
                <a:cs typeface="Times New Roman" pitchFamily="18" charset="0"/>
              </a:rPr>
              <a:t> and S. D. Stearns, Adaptive Signal Processing, New Jersey: Prentice Hall, 1985.</a:t>
            </a:r>
          </a:p>
          <a:p>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p>
          <a:p>
            <a:r>
              <a:rPr lang="en-US" sz="200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fontScale="92500" lnSpcReduction="20000"/>
          </a:bodyPr>
          <a:lstStyle/>
          <a:p>
            <a:pPr algn="just">
              <a:lnSpc>
                <a:spcPct val="150000"/>
              </a:lnSpc>
            </a:pPr>
            <a:r>
              <a:rPr lang="en-IN" sz="1900" dirty="0" smtClean="0">
                <a:latin typeface="Times New Roman" pitchFamily="18" charset="0"/>
                <a:cs typeface="Times New Roman" pitchFamily="18" charset="0"/>
              </a:rPr>
              <a:t>Multiple </a:t>
            </a:r>
            <a:r>
              <a:rPr lang="en-IN" sz="1900" dirty="0">
                <a:latin typeface="Times New Roman" pitchFamily="18" charset="0"/>
                <a:cs typeface="Times New Roman" pitchFamily="18" charset="0"/>
              </a:rPr>
              <a:t>wireless systems coexisting in a 5G network might produce interference in the same frequency band, degrading the received signal's performance. In this paper, a novel algorithm is proposed in antenna array processing to handle interference-coexistence communication. We adopt a linear filter which is called Linearly Constrained Minimum Variance (LCMV) filter. We impose a log-sum penalty on the coefficients and add it to the cost function based on classic singly linearly constrained least mean square (LC-LMS). The iterative formula for filter weights is derived. We demonstrate that the new method's convergence rate is faster than the traditional one using simulations in an antenna environment with a signal of interest, noise, and interferences. Furthermore, the proposed method's mean-square-error (MSE) is confirmed. Our technique has a lower MSE than the classic LC-LMS algorithm, according to the findings of the experiments. The suggested adaptive beam forming approach can be used in a 5G system to deal with signal and interference coexistence.</a:t>
            </a:r>
          </a:p>
          <a:p>
            <a:pPr marL="0" indent="0" algn="just">
              <a:lnSpc>
                <a:spcPct val="150000"/>
              </a:lnSpc>
              <a:buNone/>
            </a:pP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deployment and commercial operation of 5G systems are speeding up to meet the anticipated demands of next decade in data transmission. 5G networks are emerging  intelligent systems which involve the application of advanced signal processing </a:t>
            </a:r>
            <a:r>
              <a:rPr lang="en-US" dirty="0" smtClean="0">
                <a:latin typeface="Times New Roman" pitchFamily="18" charset="0"/>
                <a:cs typeface="Times New Roman" pitchFamily="18" charset="0"/>
              </a:rPr>
              <a:t>,D2D , </a:t>
            </a:r>
            <a:r>
              <a:rPr lang="en-US" dirty="0">
                <a:latin typeface="Times New Roman" pitchFamily="18" charset="0"/>
                <a:cs typeface="Times New Roman" pitchFamily="18" charset="0"/>
              </a:rPr>
              <a:t>internet of things (IOT), edge computing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wireless access technologies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that have drawn much attention in recent years. In a 5G network, coexistence of multiple wireless systems can cause interference in the same frequency band and deteriorate the received signal. The anti-interference communication will still play an important role in the network. The adaptive </a:t>
            </a:r>
            <a:r>
              <a:rPr lang="en-US" dirty="0" smtClean="0">
                <a:latin typeface="Times New Roman" pitchFamily="18" charset="0"/>
                <a:cs typeface="Times New Roman" pitchFamily="18" charset="0"/>
              </a:rPr>
              <a:t>beam forming </a:t>
            </a:r>
            <a:r>
              <a:rPr lang="en-US" dirty="0">
                <a:latin typeface="Times New Roman" pitchFamily="18" charset="0"/>
                <a:cs typeface="Times New Roman" pitchFamily="18" charset="0"/>
              </a:rPr>
              <a:t>technology has always been an import part in antenna processing to handle interference problem. The direction information is added into the transmitted signal with the technology and then the mixed signal, including signal of interest(SOI), interferences and noise, is received at receive end. Actually, SOI have different Direction of Arrival(DOA) compared with interferences. Adaptive algorithms ensure to produce null points towards the directions of interferences while maintain the gain of SOI.</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3326268"/>
              </p:ext>
            </p:extLst>
          </p:nvPr>
        </p:nvGraphicFramePr>
        <p:xfrm>
          <a:off x="790130" y="1264297"/>
          <a:ext cx="10877630" cy="5463980"/>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IEICE Trans. Commun., vol. E101-B, no. 4, pp. 1108–1115, Apr.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S. Wang, Y. Wang, B. Xu, Y. Li, and W.</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“Capacity of two-way</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in-band full-duplex relaying with imperfect channel state information”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IBFD and half-duplex modes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Trans. on </a:t>
                      </a:r>
                      <a:r>
                        <a:rPr lang="en-IN" sz="1400" kern="1200" dirty="0" err="1" smtClean="0">
                          <a:solidFill>
                            <a:schemeClr val="tx1"/>
                          </a:solidFill>
                          <a:effectLst/>
                          <a:latin typeface="Times New Roman" pitchFamily="18" charset="0"/>
                          <a:ea typeface="+mn-ea"/>
                          <a:cs typeface="Times New Roman" pitchFamily="18" charset="0"/>
                        </a:rPr>
                        <a:t>Veh</a:t>
                      </a:r>
                      <a:r>
                        <a:rPr lang="en-IN" sz="1400" kern="1200" dirty="0" smtClean="0">
                          <a:solidFill>
                            <a:schemeClr val="tx1"/>
                          </a:solidFill>
                          <a:effectLst/>
                          <a:latin typeface="Times New Roman" pitchFamily="18" charset="0"/>
                          <a:ea typeface="+mn-ea"/>
                          <a:cs typeface="Times New Roman" pitchFamily="18" charset="0"/>
                        </a:rPr>
                        <a:t>. Technol.</a:t>
                      </a:r>
                      <a:r>
                        <a:rPr lang="en-US" sz="1400" kern="1200" dirty="0" smtClean="0">
                          <a:solidFill>
                            <a:schemeClr val="tx1"/>
                          </a:solidFill>
                          <a:effectLst/>
                          <a:latin typeface="Times New Roman" pitchFamily="18" charset="0"/>
                          <a:ea typeface="+mn-ea"/>
                          <a:cs typeface="Times New Roman" pitchFamily="18" charset="0"/>
                        </a:rPr>
                        <a:t>,</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Z. Zhao, S. Bu, T. Zhao, Z. Yin, M. </a:t>
                      </a:r>
                      <a:r>
                        <a:rPr lang="en-US" sz="1400" kern="1200" dirty="0" err="1" smtClean="0">
                          <a:solidFill>
                            <a:schemeClr val="tx1"/>
                          </a:solidFill>
                          <a:effectLst/>
                          <a:latin typeface="Times New Roman" pitchFamily="18" charset="0"/>
                          <a:ea typeface="+mn-ea"/>
                          <a:cs typeface="Times New Roman" pitchFamily="18" charset="0"/>
                        </a:rPr>
                        <a:t>Peng</a:t>
                      </a:r>
                      <a:r>
                        <a:rPr lang="en-US" sz="1400" kern="1200" dirty="0" smtClean="0">
                          <a:solidFill>
                            <a:schemeClr val="tx1"/>
                          </a:solidFill>
                          <a:effectLst/>
                          <a:latin typeface="Times New Roman" pitchFamily="18" charset="0"/>
                          <a:ea typeface="+mn-ea"/>
                          <a:cs typeface="Times New Roman" pitchFamily="18" charset="0"/>
                        </a:rPr>
                        <a:t>, Z. Ding, and Tony</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Q. S. </a:t>
                      </a:r>
                      <a:r>
                        <a:rPr lang="en-IN" sz="1400" kern="1200" dirty="0" err="1" smtClean="0">
                          <a:solidFill>
                            <a:schemeClr val="tx1"/>
                          </a:solidFill>
                          <a:effectLst/>
                          <a:latin typeface="Times New Roman" pitchFamily="18" charset="0"/>
                          <a:ea typeface="+mn-ea"/>
                          <a:cs typeface="Times New Roman" pitchFamily="18" charset="0"/>
                        </a:rPr>
                        <a:t>Quek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“On the design of computation offloading in fog radio</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access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enlarge the performance gains of the NOMA-MC scheme</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Trans. Speech Audio Process., vol. 8, pp. 508C-</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518, 2000.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D.L. </a:t>
                      </a:r>
                      <a:r>
                        <a:rPr lang="en-IN" sz="1400" kern="1200" dirty="0" err="1" smtClean="0">
                          <a:solidFill>
                            <a:schemeClr val="tx1"/>
                          </a:solidFill>
                          <a:effectLst/>
                          <a:latin typeface="Times New Roman" pitchFamily="18" charset="0"/>
                          <a:ea typeface="+mn-ea"/>
                          <a:cs typeface="Times New Roman" pitchFamily="18" charset="0"/>
                        </a:rPr>
                        <a:t>Duttweiler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“Proportionate normalized least-mean squares adaptation</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in echo cancelers”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LEACH outperforms static clustering algorithms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Proceeding of the IEEE International Conference on Acoustics, Speech</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and Signal Processing, 2009, pp. 3125–3128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Y. </a:t>
                      </a:r>
                      <a:r>
                        <a:rPr lang="en-IN" sz="1400" kern="1200" dirty="0" err="1" smtClean="0">
                          <a:solidFill>
                            <a:schemeClr val="tx1"/>
                          </a:solidFill>
                          <a:effectLst/>
                          <a:latin typeface="Times New Roman" pitchFamily="18" charset="0"/>
                          <a:ea typeface="+mn-ea"/>
                          <a:cs typeface="Times New Roman" pitchFamily="18" charset="0"/>
                        </a:rPr>
                        <a:t>Chen,Y</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Gu,and</a:t>
                      </a:r>
                      <a:r>
                        <a:rPr lang="en-IN" sz="1400" kern="1200" dirty="0" smtClean="0">
                          <a:solidFill>
                            <a:schemeClr val="tx1"/>
                          </a:solidFill>
                          <a:effectLst/>
                          <a:latin typeface="Times New Roman" pitchFamily="18" charset="0"/>
                          <a:ea typeface="+mn-ea"/>
                          <a:cs typeface="Times New Roman" pitchFamily="18" charset="0"/>
                        </a:rPr>
                        <a:t> A. O. Hero</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“Sparse </a:t>
                      </a:r>
                      <a:r>
                        <a:rPr lang="en-IN" sz="1400" kern="1200" dirty="0" err="1" smtClean="0">
                          <a:solidFill>
                            <a:schemeClr val="tx1"/>
                          </a:solidFill>
                          <a:effectLst/>
                          <a:latin typeface="Times New Roman" pitchFamily="18" charset="0"/>
                          <a:ea typeface="+mn-ea"/>
                          <a:cs typeface="Times New Roman" pitchFamily="18" charset="0"/>
                        </a:rPr>
                        <a:t>lms</a:t>
                      </a:r>
                      <a:r>
                        <a:rPr lang="en-IN" sz="1400" kern="1200" dirty="0" smtClean="0">
                          <a:solidFill>
                            <a:schemeClr val="tx1"/>
                          </a:solidFill>
                          <a:effectLst/>
                          <a:latin typeface="Times New Roman" pitchFamily="18" charset="0"/>
                          <a:ea typeface="+mn-ea"/>
                          <a:cs typeface="Times New Roman" pitchFamily="18" charset="0"/>
                        </a:rPr>
                        <a:t> for system identification”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the RZA-LMS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J. Fourier Anal. Appl.</a:t>
                      </a:r>
                      <a:r>
                        <a:rPr lang="nl-NL"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 J. </a:t>
                      </a:r>
                      <a:r>
                        <a:rPr lang="en-US" sz="1400" kern="1200" dirty="0" err="1" smtClean="0">
                          <a:solidFill>
                            <a:schemeClr val="tx1"/>
                          </a:solidFill>
                          <a:effectLst/>
                          <a:latin typeface="Times New Roman" pitchFamily="18" charset="0"/>
                          <a:ea typeface="+mn-ea"/>
                          <a:cs typeface="Times New Roman" pitchFamily="18" charset="0"/>
                        </a:rPr>
                        <a:t>Cand</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es</a:t>
                      </a:r>
                      <a:r>
                        <a:rPr lang="en-US" sz="1400" kern="1200" dirty="0" smtClean="0">
                          <a:solidFill>
                            <a:schemeClr val="tx1"/>
                          </a:solidFill>
                          <a:effectLst/>
                          <a:latin typeface="Times New Roman" pitchFamily="18" charset="0"/>
                          <a:ea typeface="+mn-ea"/>
                          <a:cs typeface="Times New Roman" pitchFamily="18" charset="0"/>
                        </a:rPr>
                        <a:t>, M. </a:t>
                      </a:r>
                      <a:r>
                        <a:rPr lang="en-US" sz="1400" kern="1200" dirty="0" err="1" smtClean="0">
                          <a:solidFill>
                            <a:schemeClr val="tx1"/>
                          </a:solidFill>
                          <a:effectLst/>
                          <a:latin typeface="Times New Roman" pitchFamily="18" charset="0"/>
                          <a:ea typeface="+mn-ea"/>
                          <a:cs typeface="Times New Roman" pitchFamily="18" charset="0"/>
                        </a:rPr>
                        <a:t>Wakin</a:t>
                      </a:r>
                      <a:r>
                        <a:rPr lang="en-US" sz="1400" kern="1200" dirty="0" smtClean="0">
                          <a:solidFill>
                            <a:schemeClr val="tx1"/>
                          </a:solidFill>
                          <a:effectLst/>
                          <a:latin typeface="Times New Roman" pitchFamily="18" charset="0"/>
                          <a:ea typeface="+mn-ea"/>
                          <a:cs typeface="Times New Roman" pitchFamily="18" charset="0"/>
                        </a:rPr>
                        <a:t>, and S. Boyd,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“Enhancing </a:t>
                      </a:r>
                      <a:r>
                        <a:rPr lang="en-IN" sz="1400" kern="1200" dirty="0" err="1" smtClean="0">
                          <a:solidFill>
                            <a:schemeClr val="tx1"/>
                          </a:solidFill>
                          <a:effectLst/>
                          <a:latin typeface="Times New Roman" pitchFamily="18" charset="0"/>
                          <a:ea typeface="+mn-ea"/>
                          <a:cs typeface="Times New Roman" pitchFamily="18" charset="0"/>
                        </a:rPr>
                        <a:t>sparsity</a:t>
                      </a:r>
                      <a:r>
                        <a:rPr lang="en-IN" sz="1400" kern="1200" dirty="0" smtClean="0">
                          <a:solidFill>
                            <a:schemeClr val="tx1"/>
                          </a:solidFill>
                          <a:effectLst/>
                          <a:latin typeface="Times New Roman" pitchFamily="18" charset="0"/>
                          <a:ea typeface="+mn-ea"/>
                          <a:cs typeface="Times New Roman" pitchFamily="18" charset="0"/>
                        </a:rPr>
                        <a:t> by</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reweighted l1 minimization”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 a Compressive Sensing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a:latin typeface="Times New Roman" pitchFamily="18" charset="0"/>
                <a:cs typeface="Times New Roman" pitchFamily="18" charset="0"/>
              </a:rPr>
              <a:t> The </a:t>
            </a:r>
            <a:r>
              <a:rPr lang="en-IN" dirty="0">
                <a:latin typeface="Times New Roman" pitchFamily="18" charset="0"/>
                <a:cs typeface="Times New Roman" pitchFamily="18" charset="0"/>
              </a:rPr>
              <a:t>Least Mean Square(LMS):</a:t>
            </a:r>
          </a:p>
          <a:p>
            <a:pPr marL="0" algn="just">
              <a:lnSpc>
                <a:spcPct val="150000"/>
              </a:lnSpc>
            </a:pPr>
            <a:r>
              <a:rPr lang="en-IN" dirty="0">
                <a:latin typeface="Times New Roman" pitchFamily="18" charset="0"/>
                <a:cs typeface="Times New Roman" pitchFamily="18" charset="0"/>
              </a:rPr>
              <a:t>In adaptive filtering applications for modeling, equalization, control, echo cancellation, and </a:t>
            </a:r>
            <a:r>
              <a:rPr lang="en-IN" dirty="0" err="1">
                <a:latin typeface="Times New Roman" pitchFamily="18" charset="0"/>
                <a:cs typeface="Times New Roman" pitchFamily="18" charset="0"/>
              </a:rPr>
              <a:t>beamforming</a:t>
            </a:r>
            <a:r>
              <a:rPr lang="en-IN" dirty="0">
                <a:latin typeface="Times New Roman" pitchFamily="18" charset="0"/>
                <a:cs typeface="Times New Roman" pitchFamily="18" charset="0"/>
              </a:rPr>
              <a:t>, the widely used least-mean-square (LMS) algorithm has proven to be both a robust and easily-implemented method for on-line estimation of time-varying system parameters.</a:t>
            </a:r>
          </a:p>
          <a:p>
            <a:pPr marL="0" algn="just">
              <a:lnSpc>
                <a:spcPct val="150000"/>
              </a:lnSpc>
            </a:pPr>
            <a:r>
              <a:rPr lang="en-IN" dirty="0">
                <a:latin typeface="Times New Roman" pitchFamily="18" charset="0"/>
                <a:cs typeface="Times New Roman" pitchFamily="18" charset="0"/>
              </a:rPr>
              <a:t>The LMS algorithm can be described by the following three equations,</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6" name="Picture 5"/>
          <p:cNvPicPr/>
          <p:nvPr/>
        </p:nvPicPr>
        <p:blipFill>
          <a:blip r:embed="rId3"/>
          <a:stretch>
            <a:fillRect/>
          </a:stretch>
        </p:blipFill>
        <p:spPr>
          <a:xfrm>
            <a:off x="1302327" y="3840089"/>
            <a:ext cx="4655127" cy="2304617"/>
          </a:xfrm>
          <a:prstGeom prst="rect">
            <a:avLst/>
          </a:prstGeom>
        </p:spPr>
      </p:pic>
      <p:pic>
        <p:nvPicPr>
          <p:cNvPr id="7" name="Picture 6"/>
          <p:cNvPicPr/>
          <p:nvPr/>
        </p:nvPicPr>
        <p:blipFill>
          <a:blip r:embed="rId4"/>
          <a:stretch>
            <a:fillRect/>
          </a:stretch>
        </p:blipFill>
        <p:spPr>
          <a:xfrm>
            <a:off x="6729408" y="3830131"/>
            <a:ext cx="3914775" cy="2314575"/>
          </a:xfrm>
          <a:prstGeom prst="rect">
            <a:avLst/>
          </a:prstGeom>
        </p:spPr>
      </p:pic>
      <p:sp>
        <p:nvSpPr>
          <p:cNvPr id="4" name="Rectangle 3"/>
          <p:cNvSpPr/>
          <p:nvPr/>
        </p:nvSpPr>
        <p:spPr>
          <a:xfrm>
            <a:off x="6873149" y="6202495"/>
            <a:ext cx="4281941" cy="369332"/>
          </a:xfrm>
          <a:prstGeom prst="rect">
            <a:avLst/>
          </a:prstGeom>
        </p:spPr>
        <p:txBody>
          <a:bodyPr wrap="none">
            <a:spAutoFit/>
          </a:bodyPr>
          <a:lstStyle/>
          <a:p>
            <a:r>
              <a:rPr lang="en-IN" dirty="0" err="1" smtClean="0">
                <a:solidFill>
                  <a:schemeClr val="tx1">
                    <a:lumMod val="75000"/>
                    <a:lumOff val="25000"/>
                  </a:schemeClr>
                </a:solidFill>
                <a:latin typeface="Times New Roman" pitchFamily="18" charset="0"/>
                <a:cs typeface="Times New Roman" pitchFamily="18" charset="0"/>
              </a:rPr>
              <a:t>Figure:LMS</a:t>
            </a:r>
            <a:r>
              <a:rPr lang="en-IN" dirty="0" smtClean="0">
                <a:solidFill>
                  <a:schemeClr val="tx1">
                    <a:lumMod val="75000"/>
                    <a:lumOff val="25000"/>
                  </a:schemeClr>
                </a:solidFill>
                <a:latin typeface="Times New Roman" pitchFamily="18" charset="0"/>
                <a:cs typeface="Times New Roman" pitchFamily="18" charset="0"/>
              </a:rPr>
              <a:t> </a:t>
            </a:r>
            <a:r>
              <a:rPr lang="en-IN" dirty="0">
                <a:solidFill>
                  <a:schemeClr val="tx1">
                    <a:lumMod val="75000"/>
                    <a:lumOff val="25000"/>
                  </a:schemeClr>
                </a:solidFill>
                <a:latin typeface="Times New Roman" pitchFamily="18" charset="0"/>
                <a:cs typeface="Times New Roman" pitchFamily="18" charset="0"/>
              </a:rPr>
              <a:t>adaptive </a:t>
            </a:r>
            <a:r>
              <a:rPr lang="en-IN" dirty="0" err="1">
                <a:solidFill>
                  <a:schemeClr val="tx1">
                    <a:lumMod val="75000"/>
                    <a:lumOff val="25000"/>
                  </a:schemeClr>
                </a:solidFill>
                <a:latin typeface="Times New Roman" pitchFamily="18" charset="0"/>
                <a:cs typeface="Times New Roman" pitchFamily="18" charset="0"/>
              </a:rPr>
              <a:t>beamforming</a:t>
            </a:r>
            <a:r>
              <a:rPr lang="en-IN" dirty="0">
                <a:solidFill>
                  <a:schemeClr val="tx1">
                    <a:lumMod val="75000"/>
                    <a:lumOff val="25000"/>
                  </a:schemeClr>
                </a:solidFill>
                <a:latin typeface="Times New Roman" pitchFamily="18" charset="0"/>
                <a:cs typeface="Times New Roman" pitchFamily="18" charset="0"/>
              </a:rPr>
              <a:t> network</a:t>
            </a:r>
          </a:p>
        </p:txBody>
      </p:sp>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a:xfrm>
            <a:off x="831273" y="1454727"/>
            <a:ext cx="10673339" cy="4959928"/>
          </a:xfrm>
        </p:spPr>
        <p:txBody>
          <a:bodyPr/>
          <a:lstStyle/>
          <a:p>
            <a:pPr marL="0" algn="just">
              <a:lnSpc>
                <a:spcPct val="150000"/>
              </a:lnSpc>
            </a:pPr>
            <a:r>
              <a:rPr lang="en-IN" dirty="0">
                <a:latin typeface="Times New Roman" pitchFamily="18" charset="0"/>
                <a:cs typeface="Times New Roman" pitchFamily="18" charset="0"/>
              </a:rPr>
              <a:t>Review of LC-LMS Algorithm:</a:t>
            </a:r>
          </a:p>
          <a:p>
            <a:pPr marL="0" algn="just">
              <a:lnSpc>
                <a:spcPct val="150000"/>
              </a:lnSpc>
            </a:pPr>
            <a:r>
              <a:rPr lang="en-IN" dirty="0">
                <a:latin typeface="Times New Roman" pitchFamily="18" charset="0"/>
                <a:cs typeface="Times New Roman" pitchFamily="18" charset="0"/>
              </a:rPr>
              <a:t>LC-LMS algorithm was proposed to adjust coefficients of the array in real time. Here, we make an short review of the algorithm. Let y(n) be the observed output of antenna array</a:t>
            </a:r>
            <a:endParaRPr lang="en-US" dirty="0">
              <a:latin typeface="Times New Roman" pitchFamily="18" charset="0"/>
              <a:cs typeface="Times New Roman" pitchFamily="18" charset="0"/>
            </a:endParaRPr>
          </a:p>
          <a:p>
            <a:pPr marL="0" algn="just">
              <a:lnSpc>
                <a:spcPct val="150000"/>
              </a:lnSpc>
            </a:pPr>
            <a:r>
              <a:rPr lang="en-IN" dirty="0">
                <a:latin typeface="Times New Roman" pitchFamily="18" charset="0"/>
                <a:cs typeface="Times New Roman" pitchFamily="18" charset="0"/>
              </a:rPr>
              <a:t>Then the desired output d(n) is expressed as   In the above equation, </a:t>
            </a:r>
            <a:r>
              <a:rPr lang="en-IN" dirty="0" err="1">
                <a:latin typeface="Times New Roman" pitchFamily="18" charset="0"/>
                <a:cs typeface="Times New Roman" pitchFamily="18" charset="0"/>
              </a:rPr>
              <a:t>wo</a:t>
            </a:r>
            <a:r>
              <a:rPr lang="en-IN" dirty="0">
                <a:latin typeface="Times New Roman" pitchFamily="18" charset="0"/>
                <a:cs typeface="Times New Roman" pitchFamily="18" charset="0"/>
              </a:rPr>
              <a:t> is the optimal coefficient vector and N(n) is the observation AWGN with zero mean and   variance. The LC-LMS filter aims to minimize the output power and maintain the response of the SOI. The optimization  problem can be written as</a:t>
            </a:r>
          </a:p>
          <a:p>
            <a:pPr marL="0" algn="just">
              <a:lnSpc>
                <a:spcPct val="150000"/>
              </a:lnSpc>
            </a:pPr>
            <a:r>
              <a:rPr lang="en-IN" dirty="0">
                <a:latin typeface="Times New Roman" pitchFamily="18" charset="0"/>
                <a:cs typeface="Times New Roman" pitchFamily="18" charset="0"/>
              </a:rPr>
              <a:t>The steepest descend method is used to get the solution of w(n)</a:t>
            </a:r>
          </a:p>
          <a:p>
            <a:endParaRPr lang="en-IN" dirty="0"/>
          </a:p>
        </p:txBody>
      </p:sp>
      <p:pic>
        <p:nvPicPr>
          <p:cNvPr id="4" name="Picture 3"/>
          <p:cNvPicPr/>
          <p:nvPr/>
        </p:nvPicPr>
        <p:blipFill>
          <a:blip r:embed="rId2"/>
          <a:stretch>
            <a:fillRect/>
          </a:stretch>
        </p:blipFill>
        <p:spPr>
          <a:xfrm>
            <a:off x="7703992" y="2439266"/>
            <a:ext cx="1600200" cy="400050"/>
          </a:xfrm>
          <a:prstGeom prst="rect">
            <a:avLst/>
          </a:prstGeom>
        </p:spPr>
      </p:pic>
      <p:pic>
        <p:nvPicPr>
          <p:cNvPr id="5" name="Picture 4"/>
          <p:cNvPicPr/>
          <p:nvPr/>
        </p:nvPicPr>
        <p:blipFill>
          <a:blip r:embed="rId3"/>
          <a:stretch>
            <a:fillRect/>
          </a:stretch>
        </p:blipFill>
        <p:spPr>
          <a:xfrm>
            <a:off x="9304192" y="3781770"/>
            <a:ext cx="2224405" cy="367665"/>
          </a:xfrm>
          <a:prstGeom prst="rect">
            <a:avLst/>
          </a:prstGeom>
        </p:spPr>
      </p:pic>
      <p:pic>
        <p:nvPicPr>
          <p:cNvPr id="6" name="Picture 5"/>
          <p:cNvPicPr/>
          <p:nvPr/>
        </p:nvPicPr>
        <p:blipFill>
          <a:blip r:embed="rId4"/>
          <a:stretch>
            <a:fillRect/>
          </a:stretch>
        </p:blipFill>
        <p:spPr>
          <a:xfrm>
            <a:off x="1476491" y="5062104"/>
            <a:ext cx="2552700" cy="495300"/>
          </a:xfrm>
          <a:prstGeom prst="rect">
            <a:avLst/>
          </a:prstGeom>
        </p:spPr>
      </p:pic>
      <p:pic>
        <p:nvPicPr>
          <p:cNvPr id="7" name="Picture 6"/>
          <p:cNvPicPr/>
          <p:nvPr/>
        </p:nvPicPr>
        <p:blipFill>
          <a:blip r:embed="rId5"/>
          <a:stretch>
            <a:fillRect/>
          </a:stretch>
        </p:blipFill>
        <p:spPr>
          <a:xfrm>
            <a:off x="1291505" y="5983431"/>
            <a:ext cx="3280496" cy="474518"/>
          </a:xfrm>
          <a:prstGeom prst="rect">
            <a:avLst/>
          </a:prstGeom>
        </p:spPr>
      </p:pic>
    </p:spTree>
    <p:extLst>
      <p:ext uri="{BB962C8B-B14F-4D97-AF65-F5344CB8AC3E}">
        <p14:creationId xmlns:p14="http://schemas.microsoft.com/office/powerpoint/2010/main" val="349852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IN" dirty="0">
                <a:latin typeface="Times New Roman" pitchFamily="18" charset="0"/>
                <a:cs typeface="Times New Roman" pitchFamily="18" charset="0"/>
              </a:rPr>
              <a:t>1. The LMS algorithm has a slow convergence rate and its slow convergence  presents an acquisition and tracking problem for cellular systems.</a:t>
            </a:r>
          </a:p>
          <a:p>
            <a:pPr>
              <a:lnSpc>
                <a:spcPct val="150000"/>
              </a:lnSpc>
            </a:pPr>
            <a:r>
              <a:rPr lang="en-IN" dirty="0">
                <a:latin typeface="Times New Roman" pitchFamily="18" charset="0"/>
                <a:cs typeface="Times New Roman" pitchFamily="18" charset="0"/>
              </a:rPr>
              <a:t>2.LC-LMS algorithm is not effective in the case of convergence rate</a:t>
            </a:r>
          </a:p>
          <a:p>
            <a:pPr>
              <a:lnSpc>
                <a:spcPct val="150000"/>
              </a:lnSpc>
            </a:pPr>
            <a:r>
              <a:rPr lang="en-IN" dirty="0">
                <a:latin typeface="Times New Roman" pitchFamily="18" charset="0"/>
                <a:cs typeface="Times New Roman" pitchFamily="18" charset="0"/>
              </a:rPr>
              <a:t>3. LC-LMS algorithm is also not effective in the case of steady state.</a:t>
            </a:r>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nSpc>
                <a:spcPct val="150000"/>
              </a:lnSpc>
              <a:buFont typeface="Wingdings" pitchFamily="2" charset="2"/>
              <a:buChar char="§"/>
            </a:pPr>
            <a:r>
              <a:rPr lang="en-IN" dirty="0">
                <a:latin typeface="Times New Roman" pitchFamily="18" charset="0"/>
                <a:cs typeface="Times New Roman" pitchFamily="18" charset="0"/>
              </a:rPr>
              <a:t>On the basis of traditional ,singly linearly constrained least mean square (LC-LMS), we introduce a log-sum penalty on the coefficients and add it into the cost function. We derive the iterative formula of filter weights. By simulations in antenna environment with signal of interest, noise and interferences. In this part, we give the specific derivations of the new algorithm. The newly proposed algorithm adds log-sum penalty to the object function on the basis of LC-LMS. The optimization problem is expressed as follows</a:t>
            </a:r>
          </a:p>
          <a:p>
            <a:pPr>
              <a:lnSpc>
                <a:spcPct val="150000"/>
              </a:lnSpc>
              <a:buFont typeface="Wingdings" pitchFamily="2" charset="2"/>
              <a:buChar char="§"/>
            </a:pPr>
            <a:r>
              <a:rPr lang="en-IN" sz="1900" dirty="0" smtClean="0">
                <a:latin typeface="Times New Roman" pitchFamily="18" charset="0"/>
                <a:cs typeface="Times New Roman" pitchFamily="18" charset="0"/>
              </a:rPr>
              <a:t> </a:t>
            </a:r>
            <a:endParaRPr lang="en-US" sz="1900" dirty="0">
              <a:latin typeface="Times New Roman" pitchFamily="18" charset="0"/>
              <a:cs typeface="Times New Roman" pitchFamily="18" charset="0"/>
            </a:endParaRPr>
          </a:p>
          <a:p>
            <a:pPr algn="just">
              <a:lnSpc>
                <a:spcPct val="150000"/>
              </a:lnSpc>
            </a:pPr>
            <a:endParaRPr lang="en-US" sz="1400" dirty="0" smtClean="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Similarly, through steepest descend method, we get</a:t>
            </a:r>
          </a:p>
          <a:p>
            <a:pPr algn="just">
              <a:lnSpc>
                <a:spcPct val="150000"/>
              </a:lnSpc>
            </a:pPr>
            <a:endParaRPr lang="en-IN" sz="1400" dirty="0">
              <a:latin typeface="Times New Roman" pitchFamily="18" charset="0"/>
              <a:cs typeface="Times New Roman" pitchFamily="18" charset="0"/>
            </a:endParaRPr>
          </a:p>
        </p:txBody>
      </p:sp>
      <p:pic>
        <p:nvPicPr>
          <p:cNvPr id="5" name="Picture 4"/>
          <p:cNvPicPr/>
          <p:nvPr/>
        </p:nvPicPr>
        <p:blipFill>
          <a:blip r:embed="rId3"/>
          <a:stretch>
            <a:fillRect/>
          </a:stretch>
        </p:blipFill>
        <p:spPr>
          <a:xfrm>
            <a:off x="1968210" y="3026351"/>
            <a:ext cx="2381250" cy="1095375"/>
          </a:xfrm>
          <a:prstGeom prst="rect">
            <a:avLst/>
          </a:prstGeom>
        </p:spPr>
      </p:pic>
      <p:pic>
        <p:nvPicPr>
          <p:cNvPr id="6" name="Picture 5"/>
          <p:cNvPicPr/>
          <p:nvPr/>
        </p:nvPicPr>
        <p:blipFill>
          <a:blip r:embed="rId4"/>
          <a:stretch>
            <a:fillRect/>
          </a:stretch>
        </p:blipFill>
        <p:spPr>
          <a:xfrm>
            <a:off x="6386748" y="4159826"/>
            <a:ext cx="3562350" cy="438150"/>
          </a:xfrm>
          <a:prstGeom prst="rect">
            <a:avLst/>
          </a:prstGeom>
        </p:spPr>
      </p:pic>
      <p:pic>
        <p:nvPicPr>
          <p:cNvPr id="8" name="Picture 7"/>
          <p:cNvPicPr/>
          <p:nvPr/>
        </p:nvPicPr>
        <p:blipFill>
          <a:blip r:embed="rId5"/>
          <a:stretch>
            <a:fillRect/>
          </a:stretch>
        </p:blipFill>
        <p:spPr>
          <a:xfrm>
            <a:off x="1582016" y="4597976"/>
            <a:ext cx="2255694" cy="542059"/>
          </a:xfrm>
          <a:prstGeom prst="rect">
            <a:avLst/>
          </a:prstGeom>
        </p:spPr>
      </p:pic>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2244</TotalTime>
  <Words>1535</Words>
  <Application>Microsoft Office PowerPoint</Application>
  <PresentationFormat>Custom</PresentationFormat>
  <Paragraphs>128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PowerPoint Presentation</vt:lpstr>
      <vt:lpstr>Index </vt:lpstr>
      <vt:lpstr>Abstract</vt:lpstr>
      <vt:lpstr>Introduction:   </vt:lpstr>
      <vt:lpstr>Literature review:  </vt:lpstr>
      <vt:lpstr>Existing method: </vt:lpstr>
      <vt:lpstr>Cont..</vt:lpstr>
      <vt:lpstr>PowerPoint Presentation</vt:lpstr>
      <vt:lpstr>Proposed method:</vt:lpstr>
      <vt:lpstr>Proposed method:</vt:lpstr>
      <vt:lpstr>Advantages of Proposed method: </vt:lpstr>
      <vt:lpstr>Applications:</vt:lpstr>
      <vt:lpstr>Hardware and Software Requirements: </vt:lpstr>
      <vt:lpstr>Results and Discussions:</vt:lpstr>
      <vt:lpstr>Results and Discussions:</vt:lpstr>
      <vt:lpstr>Results and Discussions:</vt:lpstr>
      <vt:lpstr>CONCLUSION:</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FARHAT SUJANA SHAIK</cp:lastModifiedBy>
  <cp:revision>297</cp:revision>
  <dcterms:created xsi:type="dcterms:W3CDTF">2020-06-29T09:16:21Z</dcterms:created>
  <dcterms:modified xsi:type="dcterms:W3CDTF">2021-06-25T14:02:33Z</dcterms:modified>
</cp:coreProperties>
</file>