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8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25-01-2023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Arial" panose="020B0604020202020204" pitchFamily="34" charset="0"/>
              </a:rPr>
              <a:t>C</a:t>
            </a:r>
            <a:r>
              <a:rPr lang="en-US" altLang="en-US" b="1" dirty="0" smtClean="0">
                <a:solidFill>
                  <a:schemeClr val="accent2">
                    <a:lumMod val="75000"/>
                  </a:schemeClr>
                </a:solidFill>
                <a:latin typeface="Arial" panose="020B0604020202020204" pitchFamily="34" charset="0"/>
              </a:rPr>
              <a:t>lassification of Multiplexing Techniques using SVM Classifier</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94925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main advantage is the dimensions are reduced compared to other existing feature generating processes.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Minimizes time for both training and testing a neural network, in this case, the classifier.</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Extracting the better features that maximizes the accuracy and sensitivity.</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IN" sz="2100" dirty="0" smtClean="0">
                <a:latin typeface="Times New Roman" pitchFamily="18" charset="0"/>
                <a:cs typeface="Times New Roman" pitchFamily="18" charset="0"/>
              </a:rPr>
              <a:t>Machine Learning based techniques</a:t>
            </a:r>
          </a:p>
          <a:p>
            <a:pPr>
              <a:lnSpc>
                <a:spcPct val="130000"/>
              </a:lnSpc>
              <a:buFont typeface="Wingdings" pitchFamily="2" charset="2"/>
              <a:buChar char="§"/>
            </a:pPr>
            <a:r>
              <a:rPr lang="en-IN" sz="2100" dirty="0" smtClean="0">
                <a:latin typeface="Times New Roman" pitchFamily="18" charset="0"/>
                <a:cs typeface="Times New Roman" pitchFamily="18" charset="0"/>
              </a:rPr>
              <a:t>Deep </a:t>
            </a:r>
            <a:r>
              <a:rPr lang="en-IN" sz="2100" dirty="0">
                <a:latin typeface="Times New Roman" pitchFamily="18" charset="0"/>
                <a:cs typeface="Times New Roman" pitchFamily="18" charset="0"/>
              </a:rPr>
              <a:t>Learning based </a:t>
            </a:r>
            <a:r>
              <a:rPr lang="en-IN" sz="2100" dirty="0" smtClean="0">
                <a:latin typeface="Times New Roman" pitchFamily="18" charset="0"/>
                <a:cs typeface="Times New Roman" pitchFamily="18" charset="0"/>
              </a:rPr>
              <a:t>techniques</a:t>
            </a:r>
          </a:p>
          <a:p>
            <a:pPr>
              <a:lnSpc>
                <a:spcPct val="130000"/>
              </a:lnSpc>
              <a:buFont typeface="Wingdings" pitchFamily="2" charset="2"/>
              <a:buChar char="§"/>
            </a:pPr>
            <a:r>
              <a:rPr lang="en-US" sz="2100" dirty="0" smtClean="0">
                <a:latin typeface="Times New Roman" pitchFamily="18" charset="0"/>
                <a:cs typeface="Times New Roman" pitchFamily="18" charset="0"/>
              </a:rPr>
              <a:t>Detection of objects</a:t>
            </a:r>
          </a:p>
          <a:p>
            <a:pPr>
              <a:lnSpc>
                <a:spcPct val="130000"/>
              </a:lnSpc>
              <a:buFont typeface="Wingdings" pitchFamily="2" charset="2"/>
              <a:buChar char="§"/>
            </a:pPr>
            <a:r>
              <a:rPr lang="en-US" sz="2100" dirty="0" smtClean="0">
                <a:latin typeface="Times New Roman" pitchFamily="18" charset="0"/>
                <a:cs typeface="Times New Roman" pitchFamily="18" charset="0"/>
              </a:rPr>
              <a:t>Classification of objects, signals and images</a:t>
            </a:r>
            <a:endParaRPr lang="en-IN"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significant work, we are implementing a Principle Composition Analysis (PCA) which extracts features from the </a:t>
            </a:r>
            <a:r>
              <a:rPr lang="en-US" sz="2000" dirty="0" smtClean="0">
                <a:latin typeface="Times New Roman" pitchFamily="18" charset="0"/>
                <a:cs typeface="Times New Roman" pitchFamily="18" charset="0"/>
              </a:rPr>
              <a:t>Multiplexing techniques </a:t>
            </a:r>
            <a:r>
              <a:rPr lang="en-US" sz="2000" dirty="0" smtClean="0">
                <a:latin typeface="Times New Roman" pitchFamily="18" charset="0"/>
                <a:cs typeface="Times New Roman" pitchFamily="18" charset="0"/>
              </a:rPr>
              <a:t>dataset. PCA will produce reduced dimension feature vector. The feature vector is used for training and testing the classifiers namely, </a:t>
            </a:r>
            <a:r>
              <a:rPr lang="en-US" sz="2000" dirty="0" smtClean="0">
                <a:latin typeface="Times New Roman" pitchFamily="18" charset="0"/>
                <a:cs typeface="Times New Roman" pitchFamily="18" charset="0"/>
              </a:rPr>
              <a:t>SVM</a:t>
            </a:r>
            <a:r>
              <a:rPr lang="en-US" sz="2000" dirty="0" smtClean="0">
                <a:latin typeface="Times New Roman" pitchFamily="18" charset="0"/>
                <a:cs typeface="Times New Roman" pitchFamily="18" charset="0"/>
              </a:rPr>
              <a:t>. At low SNR environments, both showed almost similar results but, at high SNR environments KNN is better.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Víctor</a:t>
            </a:r>
            <a:r>
              <a:rPr lang="en-IN" sz="2000" dirty="0">
                <a:latin typeface="Times New Roman" pitchFamily="18" charset="0"/>
                <a:cs typeface="Times New Roman" pitchFamily="18" charset="0"/>
              </a:rPr>
              <a:t> Iglesias, </a:t>
            </a:r>
            <a:r>
              <a:rPr lang="en-IN" sz="2000" dirty="0" err="1">
                <a:latin typeface="Times New Roman" pitchFamily="18" charset="0"/>
                <a:cs typeface="Times New Roman" pitchFamily="18" charset="0"/>
              </a:rPr>
              <a:t>Jesós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Grajal</a:t>
            </a:r>
            <a:r>
              <a:rPr lang="en-IN" sz="2000" dirty="0">
                <a:latin typeface="Times New Roman" pitchFamily="18" charset="0"/>
                <a:cs typeface="Times New Roman" pitchFamily="18" charset="0"/>
              </a:rPr>
              <a:t>, Omar </a:t>
            </a:r>
            <a:r>
              <a:rPr lang="en-IN" sz="2000" dirty="0" err="1">
                <a:latin typeface="Times New Roman" pitchFamily="18" charset="0"/>
                <a:cs typeface="Times New Roman" pitchFamily="18" charset="0"/>
              </a:rPr>
              <a:t>Yeste</a:t>
            </a:r>
            <a:r>
              <a:rPr lang="en-IN" sz="2000" dirty="0">
                <a:latin typeface="Times New Roman" pitchFamily="18" charset="0"/>
                <a:cs typeface="Times New Roman" pitchFamily="18" charset="0"/>
              </a:rPr>
              <a:t>-Ojeda, “Automatic modulation </a:t>
            </a:r>
            <a:r>
              <a:rPr lang="en-IN" sz="2000" dirty="0" smtClean="0">
                <a:latin typeface="Times New Roman" pitchFamily="18" charset="0"/>
                <a:cs typeface="Times New Roman" pitchFamily="18" charset="0"/>
              </a:rPr>
              <a:t>classifier </a:t>
            </a:r>
            <a:r>
              <a:rPr lang="en-IN" sz="2000" dirty="0">
                <a:latin typeface="Times New Roman" pitchFamily="18" charset="0"/>
                <a:cs typeface="Times New Roman" pitchFamily="18" charset="0"/>
              </a:rPr>
              <a:t>for military applications,” 19th European Signal Processing </a:t>
            </a:r>
            <a:r>
              <a:rPr lang="en-IN" sz="2000" dirty="0" smtClean="0">
                <a:latin typeface="Times New Roman" pitchFamily="18" charset="0"/>
                <a:cs typeface="Times New Roman" pitchFamily="18" charset="0"/>
              </a:rPr>
              <a:t>Conference</a:t>
            </a:r>
            <a:r>
              <a:rPr lang="en-IN" sz="2000" dirty="0">
                <a:latin typeface="Times New Roman" pitchFamily="18" charset="0"/>
                <a:cs typeface="Times New Roman" pitchFamily="18" charset="0"/>
              </a:rPr>
              <a:t>, 29 Aug.-2 Sept. 2011. </a:t>
            </a:r>
          </a:p>
          <a:p>
            <a:pPr algn="just">
              <a:lnSpc>
                <a:spcPct val="150000"/>
              </a:lnSpc>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Zhechen</a:t>
            </a:r>
            <a:r>
              <a:rPr lang="en-IN" sz="2000" dirty="0">
                <a:latin typeface="Times New Roman" pitchFamily="18" charset="0"/>
                <a:cs typeface="Times New Roman" pitchFamily="18" charset="0"/>
              </a:rPr>
              <a:t> Zhu and </a:t>
            </a:r>
            <a:r>
              <a:rPr lang="en-IN" sz="2000" dirty="0" err="1">
                <a:latin typeface="Times New Roman" pitchFamily="18" charset="0"/>
                <a:cs typeface="Times New Roman" pitchFamily="18" charset="0"/>
              </a:rPr>
              <a:t>Asoke</a:t>
            </a:r>
            <a:r>
              <a:rPr lang="en-IN" sz="2000" dirty="0">
                <a:latin typeface="Times New Roman" pitchFamily="18" charset="0"/>
                <a:cs typeface="Times New Roman" pitchFamily="18" charset="0"/>
              </a:rPr>
              <a:t> K. Nandi, “Modulation Classification for </a:t>
            </a:r>
            <a:r>
              <a:rPr lang="en-IN" sz="2000" dirty="0" smtClean="0">
                <a:latin typeface="Times New Roman" pitchFamily="18" charset="0"/>
                <a:cs typeface="Times New Roman" pitchFamily="18" charset="0"/>
              </a:rPr>
              <a:t>Civilian </a:t>
            </a:r>
            <a:r>
              <a:rPr lang="en-IN" sz="2000" dirty="0">
                <a:latin typeface="Times New Roman" pitchFamily="18" charset="0"/>
                <a:cs typeface="Times New Roman" pitchFamily="18" charset="0"/>
              </a:rPr>
              <a:t>Applications,” Wiley, 2014. </a:t>
            </a:r>
          </a:p>
          <a:p>
            <a:pPr algn="just">
              <a:lnSpc>
                <a:spcPct val="150000"/>
              </a:lnSpc>
            </a:pPr>
            <a:r>
              <a:rPr lang="en-IN" sz="2000" dirty="0">
                <a:latin typeface="Times New Roman" pitchFamily="18" charset="0"/>
                <a:cs typeface="Times New Roman" pitchFamily="18" charset="0"/>
              </a:rPr>
              <a:t>[3] A. Swami and B. M. Sadler, “Hierarchical digital modulation </a:t>
            </a:r>
            <a:r>
              <a:rPr lang="en-IN" sz="2000" dirty="0" smtClean="0">
                <a:latin typeface="Times New Roman" pitchFamily="18" charset="0"/>
                <a:cs typeface="Times New Roman" pitchFamily="18" charset="0"/>
              </a:rPr>
              <a:t>classification </a:t>
            </a:r>
            <a:r>
              <a:rPr lang="en-IN" sz="2000" dirty="0">
                <a:latin typeface="Times New Roman" pitchFamily="18" charset="0"/>
                <a:cs typeface="Times New Roman" pitchFamily="18" charset="0"/>
              </a:rPr>
              <a:t>using cumulants,” IEEE Trans.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vol.48, pp. </a:t>
            </a:r>
            <a:r>
              <a:rPr lang="en-IN" sz="2000" dirty="0" smtClean="0">
                <a:latin typeface="Times New Roman" pitchFamily="18" charset="0"/>
                <a:cs typeface="Times New Roman" pitchFamily="18" charset="0"/>
              </a:rPr>
              <a:t>416-429</a:t>
            </a:r>
            <a:r>
              <a:rPr lang="en-IN" sz="2000" dirty="0">
                <a:latin typeface="Times New Roman" pitchFamily="18" charset="0"/>
                <a:cs typeface="Times New Roman" pitchFamily="18" charset="0"/>
              </a:rPr>
              <a:t>, 2000. </a:t>
            </a:r>
          </a:p>
          <a:p>
            <a:pPr algn="just">
              <a:lnSpc>
                <a:spcPct val="150000"/>
              </a:lnSpc>
            </a:pPr>
            <a:r>
              <a:rPr lang="en-IN" sz="2000" dirty="0">
                <a:latin typeface="Times New Roman" pitchFamily="18" charset="0"/>
                <a:cs typeface="Times New Roman" pitchFamily="18" charset="0"/>
              </a:rPr>
              <a:t>[4] A. K. Nandi and E. E. </a:t>
            </a:r>
            <a:r>
              <a:rPr lang="en-IN" sz="2000" dirty="0" err="1">
                <a:latin typeface="Times New Roman" pitchFamily="18" charset="0"/>
                <a:cs typeface="Times New Roman" pitchFamily="18" charset="0"/>
              </a:rPr>
              <a:t>Azzouz</a:t>
            </a:r>
            <a:r>
              <a:rPr lang="en-IN" sz="2000" dirty="0">
                <a:latin typeface="Times New Roman" pitchFamily="18" charset="0"/>
                <a:cs typeface="Times New Roman" pitchFamily="18" charset="0"/>
              </a:rPr>
              <a:t>, “Modulation recognition using artificial </a:t>
            </a:r>
            <a:r>
              <a:rPr lang="en-IN" sz="2000" dirty="0" smtClean="0">
                <a:latin typeface="Times New Roman" pitchFamily="18" charset="0"/>
                <a:cs typeface="Times New Roman" pitchFamily="18" charset="0"/>
              </a:rPr>
              <a:t>neural </a:t>
            </a:r>
            <a:r>
              <a:rPr lang="en-IN" sz="2000" dirty="0">
                <a:latin typeface="Times New Roman" pitchFamily="18" charset="0"/>
                <a:cs typeface="Times New Roman" pitchFamily="18" charset="0"/>
              </a:rPr>
              <a:t>networks,” Signal Processing, pp. 165-175, 1997. </a:t>
            </a:r>
          </a:p>
          <a:p>
            <a:pPr algn="just">
              <a:lnSpc>
                <a:spcPct val="150000"/>
              </a:lnSpc>
            </a:pPr>
            <a:r>
              <a:rPr lang="en-IN" sz="2000" dirty="0">
                <a:latin typeface="Times New Roman" pitchFamily="18" charset="0"/>
                <a:cs typeface="Times New Roman" pitchFamily="18" charset="0"/>
              </a:rPr>
              <a:t>[5] S. Z. </a:t>
            </a:r>
            <a:r>
              <a:rPr lang="en-IN" sz="2000" dirty="0" err="1">
                <a:latin typeface="Times New Roman" pitchFamily="18" charset="0"/>
                <a:cs typeface="Times New Roman" pitchFamily="18" charset="0"/>
              </a:rPr>
              <a:t>Hsue</a:t>
            </a:r>
            <a:r>
              <a:rPr lang="en-IN" sz="2000" dirty="0">
                <a:latin typeface="Times New Roman" pitchFamily="18" charset="0"/>
                <a:cs typeface="Times New Roman" pitchFamily="18" charset="0"/>
              </a:rPr>
              <a:t> and S. S. </a:t>
            </a:r>
            <a:r>
              <a:rPr lang="en-IN" sz="2000" dirty="0" err="1">
                <a:latin typeface="Times New Roman" pitchFamily="18" charset="0"/>
                <a:cs typeface="Times New Roman" pitchFamily="18" charset="0"/>
              </a:rPr>
              <a:t>Soliman</a:t>
            </a:r>
            <a:r>
              <a:rPr lang="en-IN" sz="2000" dirty="0">
                <a:latin typeface="Times New Roman" pitchFamily="18" charset="0"/>
                <a:cs typeface="Times New Roman" pitchFamily="18" charset="0"/>
              </a:rPr>
              <a:t>, “Automatic modulation classification </a:t>
            </a:r>
            <a:r>
              <a:rPr lang="en-IN" sz="2000" dirty="0" smtClean="0">
                <a:latin typeface="Times New Roman" pitchFamily="18" charset="0"/>
                <a:cs typeface="Times New Roman" pitchFamily="18" charset="0"/>
              </a:rPr>
              <a:t>using </a:t>
            </a:r>
            <a:r>
              <a:rPr lang="en-IN" sz="2000" dirty="0">
                <a:latin typeface="Times New Roman" pitchFamily="18" charset="0"/>
                <a:cs typeface="Times New Roman" pitchFamily="18" charset="0"/>
              </a:rPr>
              <a:t>zero crossing,” IEE Radar and Signal Processing, vol. 137, pp. </a:t>
            </a:r>
            <a:r>
              <a:rPr lang="en-IN" sz="2000" dirty="0" smtClean="0">
                <a:latin typeface="Times New Roman" pitchFamily="18" charset="0"/>
                <a:cs typeface="Times New Roman" pitchFamily="18" charset="0"/>
              </a:rPr>
              <a:t>459-464</a:t>
            </a:r>
            <a:r>
              <a:rPr lang="en-IN" sz="2000" dirty="0">
                <a:latin typeface="Times New Roman" pitchFamily="18" charset="0"/>
                <a:cs typeface="Times New Roman" pitchFamily="18" charset="0"/>
              </a:rPr>
              <a:t>, 1990.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70000" lnSpcReduction="20000"/>
          </a:bodyPr>
          <a:lstStyle/>
          <a:p>
            <a:pPr marL="0" indent="0" algn="just">
              <a:lnSpc>
                <a:spcPct val="170000"/>
              </a:lnSpc>
              <a:buNone/>
            </a:pPr>
            <a:r>
              <a:rPr lang="en-IN" sz="4500" dirty="0" smtClean="0">
                <a:latin typeface="Times New Roman" pitchFamily="18" charset="0"/>
                <a:cs typeface="Times New Roman" pitchFamily="18" charset="0"/>
              </a:rPr>
              <a:t>Automatic Modulation Classification (AMC) is an important task at military environments. Classification needs features, extracting features from samples are quiet difficult, for extracting feature vector with a small length with an useful features, we are implementing Principle Composition Analysis (PCA). </a:t>
            </a:r>
            <a:r>
              <a:rPr lang="en-IN" sz="4500" dirty="0" smtClean="0">
                <a:latin typeface="Times New Roman" pitchFamily="18" charset="0"/>
                <a:cs typeface="Times New Roman" pitchFamily="18" charset="0"/>
              </a:rPr>
              <a:t>Later, classifier </a:t>
            </a:r>
            <a:r>
              <a:rPr lang="en-IN" sz="4500" dirty="0" smtClean="0">
                <a:latin typeface="Times New Roman" pitchFamily="18" charset="0"/>
                <a:cs typeface="Times New Roman" pitchFamily="18" charset="0"/>
              </a:rPr>
              <a:t>is used</a:t>
            </a:r>
            <a:r>
              <a:rPr lang="en-IN" sz="4500" dirty="0" smtClean="0">
                <a:latin typeface="Times New Roman" pitchFamily="18" charset="0"/>
                <a:cs typeface="Times New Roman" pitchFamily="18" charset="0"/>
              </a:rPr>
              <a:t> namely and </a:t>
            </a:r>
            <a:r>
              <a:rPr lang="en-IN" sz="4500" dirty="0" smtClean="0">
                <a:latin typeface="Times New Roman" pitchFamily="18" charset="0"/>
                <a:cs typeface="Times New Roman" pitchFamily="18" charset="0"/>
              </a:rPr>
              <a:t>Support Vector Machine (SVM) for classification and a comparative study was also done at both SNRs 3dB and </a:t>
            </a:r>
            <a:r>
              <a:rPr lang="en-IN" sz="4500" dirty="0" smtClean="0">
                <a:latin typeface="Times New Roman" pitchFamily="18" charset="0"/>
                <a:cs typeface="Times New Roman" pitchFamily="18" charset="0"/>
              </a:rPr>
              <a:t>15dB.</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080655"/>
            <a:ext cx="11467449" cy="5777345"/>
          </a:xfrm>
        </p:spPr>
        <p:txBody>
          <a:bodyPr>
            <a:noAutofit/>
          </a:bodyPr>
          <a:lstStyle/>
          <a:p>
            <a:pPr marL="0" indent="0" algn="just">
              <a:lnSpc>
                <a:spcPct val="160000"/>
              </a:lnSpc>
              <a:buNone/>
            </a:pPr>
            <a:r>
              <a:rPr lang="en-US" sz="1600" dirty="0">
                <a:latin typeface="Times New Roman" pitchFamily="18" charset="0"/>
                <a:cs typeface="Times New Roman" pitchFamily="18" charset="0"/>
              </a:rPr>
              <a:t>Multiplexing is used in cases where the signals of lower bandwidth and the transmitting media is having higher bandwidth. In this case, the possibility of sending a number of signals is more. In this, the signals are combined into one and are sent over a link that has greater bandwidth of media than the communicating nodes. Frequency Division Multiplexing (FDM):In this, a number of signals are transmitted at the same time, and each source transfers its signals in the allotted frequency range. There is a suitable frequency gap between the 2 adjacent signals to avoid over-</a:t>
            </a:r>
            <a:r>
              <a:rPr lang="en-US" sz="1600" dirty="0" err="1">
                <a:latin typeface="Times New Roman" pitchFamily="18" charset="0"/>
                <a:cs typeface="Times New Roman" pitchFamily="18" charset="0"/>
              </a:rPr>
              <a:t>lappingTime</a:t>
            </a:r>
            <a:r>
              <a:rPr lang="en-US" sz="1600" dirty="0">
                <a:latin typeface="Times New Roman" pitchFamily="18" charset="0"/>
                <a:cs typeface="Times New Roman" pitchFamily="18" charset="0"/>
              </a:rPr>
              <a:t> Division Multiplexing (TDM):This happens when the data transmission rate of media is greater than that of the source, and each signal is allotted a definite amount of </a:t>
            </a:r>
            <a:r>
              <a:rPr lang="en-US" sz="1600" dirty="0" smtClean="0">
                <a:latin typeface="Times New Roman" pitchFamily="18" charset="0"/>
                <a:cs typeface="Times New Roman" pitchFamily="18" charset="0"/>
              </a:rPr>
              <a:t>time. Principal </a:t>
            </a:r>
            <a:r>
              <a:rPr lang="en-US" sz="1600" dirty="0">
                <a:latin typeface="Times New Roman" pitchFamily="18" charset="0"/>
                <a:cs typeface="Times New Roman" pitchFamily="18" charset="0"/>
              </a:rPr>
              <a:t>Component Analysis (PCA</a:t>
            </a:r>
            <a:r>
              <a:rPr lang="en-US" sz="1600" dirty="0" smtClean="0">
                <a:latin typeface="Times New Roman" pitchFamily="18" charset="0"/>
                <a:cs typeface="Times New Roman" pitchFamily="18" charset="0"/>
              </a:rPr>
              <a:t>) refers to the analysis of principal component meaning which is the most important component of a signal. PCA reduces the dimensions of the feature vector which is the most important of identification, classification and detection. So, PCA have many applications, we are using one of  those applications which classification. Classification is done using Artificial Neural Networks (ANN). There are two types of ANN, which are, Machine Learning (ML)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Deep Learning (DL). For the present work, we are using two ML classifiers known as, </a:t>
            </a:r>
            <a:r>
              <a:rPr lang="en-IN" sz="1600" dirty="0">
                <a:latin typeface="Times New Roman" pitchFamily="18" charset="0"/>
                <a:cs typeface="Times New Roman" pitchFamily="18" charset="0"/>
              </a:rPr>
              <a:t>K Nearest Neighbours (KNN) classifier and Support Vector Machine (SVM) </a:t>
            </a:r>
            <a:r>
              <a:rPr lang="en-IN" sz="1600" dirty="0" smtClean="0">
                <a:latin typeface="Times New Roman" pitchFamily="18" charset="0"/>
                <a:cs typeface="Times New Roman" pitchFamily="18" charset="0"/>
              </a:rPr>
              <a:t>classifier, which are among the best classifiers in ML.</a:t>
            </a:r>
          </a:p>
          <a:p>
            <a:pPr marL="0" indent="0" algn="just">
              <a:lnSpc>
                <a:spcPct val="160000"/>
              </a:lnSpc>
              <a:buNone/>
            </a:pPr>
            <a:r>
              <a:rPr lang="en-US" sz="1600" dirty="0" smtClean="0">
                <a:latin typeface="Times New Roman" pitchFamily="18" charset="0"/>
                <a:cs typeface="Times New Roman" pitchFamily="18" charset="0"/>
              </a:rPr>
              <a:t>Support </a:t>
            </a:r>
            <a:r>
              <a:rPr lang="en-US" sz="1600" dirty="0" smtClean="0">
                <a:latin typeface="Times New Roman" pitchFamily="18" charset="0"/>
                <a:cs typeface="Times New Roman" pitchFamily="18" charset="0"/>
              </a:rPr>
              <a:t>Vector Machine (SVM) are used for classification, both are easier to implement than the remaining ML or DL classifiers. For, the same purpose, we are also implementing these classifiers. They too need Training and Testing like any other ML or DL or ANN classifiers. </a:t>
            </a:r>
            <a:endParaRPr lang="en-US" sz="1600"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947434"/>
              </p:ext>
            </p:extLst>
          </p:nvPr>
        </p:nvGraphicFramePr>
        <p:xfrm>
          <a:off x="690047" y="1067995"/>
          <a:ext cx="10877630" cy="5605761"/>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19th European Signal Processing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Conference, 29 Aug.-2 Sept.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Víctor</a:t>
                      </a:r>
                      <a:r>
                        <a:rPr lang="en-US" sz="1400" kern="1200" dirty="0" smtClean="0">
                          <a:solidFill>
                            <a:schemeClr val="tx1"/>
                          </a:solidFill>
                          <a:effectLst/>
                          <a:latin typeface="Times New Roman" pitchFamily="18" charset="0"/>
                          <a:ea typeface="+mn-ea"/>
                          <a:cs typeface="Times New Roman" pitchFamily="18" charset="0"/>
                        </a:rPr>
                        <a:t> Iglesias, </a:t>
                      </a:r>
                      <a:r>
                        <a:rPr lang="en-US" sz="1400" kern="1200" dirty="0" err="1" smtClean="0">
                          <a:solidFill>
                            <a:schemeClr val="tx1"/>
                          </a:solidFill>
                          <a:effectLst/>
                          <a:latin typeface="Times New Roman" pitchFamily="18" charset="0"/>
                          <a:ea typeface="+mn-ea"/>
                          <a:cs typeface="Times New Roman" pitchFamily="18" charset="0"/>
                        </a:rPr>
                        <a:t>Jesós</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Grajal</a:t>
                      </a:r>
                      <a:r>
                        <a:rPr lang="en-US" sz="1400" kern="1200" dirty="0" smtClean="0">
                          <a:solidFill>
                            <a:schemeClr val="tx1"/>
                          </a:solidFill>
                          <a:effectLst/>
                          <a:latin typeface="Times New Roman" pitchFamily="18" charset="0"/>
                          <a:ea typeface="+mn-ea"/>
                          <a:cs typeface="Times New Roman" pitchFamily="18" charset="0"/>
                        </a:rPr>
                        <a:t>, Omar </a:t>
                      </a:r>
                      <a:r>
                        <a:rPr lang="en-US" sz="1400" kern="1200" dirty="0" err="1" smtClean="0">
                          <a:solidFill>
                            <a:schemeClr val="tx1"/>
                          </a:solidFill>
                          <a:effectLst/>
                          <a:latin typeface="Times New Roman" pitchFamily="18" charset="0"/>
                          <a:ea typeface="+mn-ea"/>
                          <a:cs typeface="Times New Roman" pitchFamily="18" charset="0"/>
                        </a:rPr>
                        <a:t>Yeste</a:t>
                      </a:r>
                      <a:r>
                        <a:rPr lang="en-US" sz="1400" kern="1200" dirty="0" smtClean="0">
                          <a:solidFill>
                            <a:schemeClr val="tx1"/>
                          </a:solidFill>
                          <a:effectLst/>
                          <a:latin typeface="Times New Roman" pitchFamily="18" charset="0"/>
                          <a:ea typeface="+mn-ea"/>
                          <a:cs typeface="Times New Roman" pitchFamily="18" charset="0"/>
                        </a:rPr>
                        <a:t>-Ojeda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classifier for military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t>
                      </a:r>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US" sz="1400" kern="1200" baseline="0" dirty="0" smtClean="0">
                          <a:solidFill>
                            <a:schemeClr val="tx1"/>
                          </a:solidFill>
                          <a:effectLst/>
                          <a:latin typeface="Times New Roman" pitchFamily="18" charset="0"/>
                          <a:ea typeface="+mn-ea"/>
                          <a:cs typeface="Times New Roman" pitchFamily="18" charset="0"/>
                        </a:rPr>
                        <a:t>classifier at military environments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Wiley, 2014.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Zhechen</a:t>
                      </a:r>
                      <a:r>
                        <a:rPr lang="en-US" sz="1400" kern="1200" dirty="0" smtClean="0">
                          <a:solidFill>
                            <a:schemeClr val="tx1"/>
                          </a:solidFill>
                          <a:effectLst/>
                          <a:latin typeface="Times New Roman" pitchFamily="18" charset="0"/>
                          <a:ea typeface="+mn-ea"/>
                          <a:cs typeface="Times New Roman" pitchFamily="18" charset="0"/>
                        </a:rPr>
                        <a:t> Zhu and </a:t>
                      </a:r>
                      <a:r>
                        <a:rPr lang="en-US" sz="1400" kern="1200" dirty="0" err="1" smtClean="0">
                          <a:solidFill>
                            <a:schemeClr val="tx1"/>
                          </a:solidFill>
                          <a:effectLst/>
                          <a:latin typeface="Times New Roman" pitchFamily="18" charset="0"/>
                          <a:ea typeface="+mn-ea"/>
                          <a:cs typeface="Times New Roman" pitchFamily="18" charset="0"/>
                        </a:rPr>
                        <a:t>Asoke</a:t>
                      </a:r>
                      <a:r>
                        <a:rPr lang="en-US" sz="1400" kern="1200" dirty="0" smtClean="0">
                          <a:solidFill>
                            <a:schemeClr val="tx1"/>
                          </a:solidFill>
                          <a:effectLst/>
                          <a:latin typeface="Times New Roman" pitchFamily="18" charset="0"/>
                          <a:ea typeface="+mn-ea"/>
                          <a:cs typeface="Times New Roman" pitchFamily="18" charset="0"/>
                        </a:rPr>
                        <a:t> K. Nandi,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Modulation Classification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Civilian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classification of modulation at civilian environments</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a:t>
                      </a:r>
                      <a:r>
                        <a:rPr lang="en-IN" sz="1400" kern="1200" dirty="0" err="1" smtClean="0">
                          <a:solidFill>
                            <a:schemeClr val="tx1"/>
                          </a:solidFill>
                          <a:effectLst/>
                          <a:latin typeface="Times New Roman" pitchFamily="18" charset="0"/>
                          <a:ea typeface="+mn-ea"/>
                          <a:cs typeface="Times New Roman" pitchFamily="18" charset="0"/>
                        </a:rPr>
                        <a:t>Commun</a:t>
                      </a:r>
                      <a:r>
                        <a:rPr lang="en-IN" sz="1400" kern="1200" dirty="0" smtClean="0">
                          <a:solidFill>
                            <a:schemeClr val="tx1"/>
                          </a:solidFill>
                          <a:effectLst/>
                          <a:latin typeface="Times New Roman" pitchFamily="18" charset="0"/>
                          <a:ea typeface="+mn-ea"/>
                          <a:cs typeface="Times New Roman" pitchFamily="18" charset="0"/>
                        </a:rPr>
                        <a:t>., vol.48, pp. 416-</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429, 2000. </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 Swami and B. M. Sadler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Hierarchical digital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classification using cumulants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hierarchical Digital modulation classification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Signal Processing, pp. 165-175, 1997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A. K. Nandi and E. E. Azzouz</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Modulation recognition using artificial </a:t>
                      </a:r>
                    </a:p>
                    <a:p>
                      <a:pPr algn="ctr"/>
                      <a:r>
                        <a:rPr lang="en-US" sz="1400" kern="1200" dirty="0" smtClean="0">
                          <a:solidFill>
                            <a:schemeClr val="tx1"/>
                          </a:solidFill>
                          <a:effectLst/>
                          <a:latin typeface="Times New Roman" pitchFamily="18" charset="0"/>
                          <a:ea typeface="+mn-ea"/>
                          <a:cs typeface="Times New Roman" pitchFamily="18" charset="0"/>
                        </a:rPr>
                        <a:t>neural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recognition of modulation using ANN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775253">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 Radar and Signal Processing, vol. 137, pp.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459-464, 1990</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Z. </a:t>
                      </a:r>
                      <a:r>
                        <a:rPr lang="en-US" sz="1400" kern="1200" dirty="0" err="1" smtClean="0">
                          <a:solidFill>
                            <a:schemeClr val="tx1"/>
                          </a:solidFill>
                          <a:effectLst/>
                          <a:latin typeface="Times New Roman" pitchFamily="18" charset="0"/>
                          <a:ea typeface="+mn-ea"/>
                          <a:cs typeface="Times New Roman" pitchFamily="18" charset="0"/>
                        </a:rPr>
                        <a:t>Hsue</a:t>
                      </a:r>
                      <a:r>
                        <a:rPr lang="en-US" sz="1400" kern="1200" dirty="0" smtClean="0">
                          <a:solidFill>
                            <a:schemeClr val="tx1"/>
                          </a:solidFill>
                          <a:effectLst/>
                          <a:latin typeface="Times New Roman" pitchFamily="18" charset="0"/>
                          <a:ea typeface="+mn-ea"/>
                          <a:cs typeface="Times New Roman" pitchFamily="18" charset="0"/>
                        </a:rPr>
                        <a:t> and S. S. </a:t>
                      </a:r>
                      <a:r>
                        <a:rPr lang="en-US" sz="1400" kern="1200" dirty="0" err="1" smtClean="0">
                          <a:solidFill>
                            <a:schemeClr val="tx1"/>
                          </a:solidFill>
                          <a:effectLst/>
                          <a:latin typeface="Times New Roman" pitchFamily="18" charset="0"/>
                          <a:ea typeface="+mn-ea"/>
                          <a:cs typeface="Times New Roman" pitchFamily="18" charset="0"/>
                        </a:rPr>
                        <a:t>Soliman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modulation classification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zero crossing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modulation classification using zero crossing</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first </a:t>
            </a:r>
            <a:r>
              <a:rPr lang="en-US" sz="2000" dirty="0" smtClean="0">
                <a:latin typeface="Times New Roman" pitchFamily="18" charset="0"/>
                <a:cs typeface="Times New Roman" pitchFamily="18" charset="0"/>
              </a:rPr>
              <a:t>proposed Automatic Modulation Classification using Linear Discriminant Analysis (LDA) for extracting features that are used for classification using KNN and SVM.</a:t>
            </a:r>
          </a:p>
          <a:p>
            <a:pPr>
              <a:lnSpc>
                <a:spcPct val="150000"/>
              </a:lnSpc>
              <a:buFont typeface="Wingdings" pitchFamily="2" charset="2"/>
              <a:buChar char="§"/>
            </a:pPr>
            <a:r>
              <a:rPr lang="en-US" sz="2000" dirty="0" smtClean="0">
                <a:latin typeface="Times New Roman" pitchFamily="18" charset="0"/>
                <a:cs typeface="Times New Roman" pitchFamily="18" charset="0"/>
              </a:rPr>
              <a:t>LDA was used for extracting features from the modulation that are used for classification using the classifiers.</a:t>
            </a:r>
          </a:p>
          <a:p>
            <a:pPr>
              <a:lnSpc>
                <a:spcPct val="150000"/>
              </a:lnSpc>
              <a:buFont typeface="Wingdings" pitchFamily="2" charset="2"/>
              <a:buChar char="§"/>
            </a:pPr>
            <a:r>
              <a:rPr lang="en-US" sz="2000" dirty="0" smtClean="0">
                <a:latin typeface="Times New Roman" pitchFamily="18" charset="0"/>
                <a:cs typeface="Times New Roman" pitchFamily="18" charset="0"/>
              </a:rPr>
              <a:t>Later, the SVM and KNN are trained and tested feeding the same features generated by LDA.</a:t>
            </a:r>
          </a:p>
          <a:p>
            <a:pPr>
              <a:lnSpc>
                <a:spcPct val="150000"/>
              </a:lnSpc>
              <a:buFont typeface="Wingdings" pitchFamily="2" charset="2"/>
              <a:buChar char="§"/>
            </a:pPr>
            <a:r>
              <a:rPr lang="en-US" sz="2000" dirty="0" smtClean="0">
                <a:latin typeface="Times New Roman" pitchFamily="18" charset="0"/>
                <a:cs typeface="Times New Roman" pitchFamily="18" charset="0"/>
              </a:rPr>
              <a:t>SVM and KNN showed better results at both training and testing.</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smtClean="0">
                <a:latin typeface="Times New Roman" pitchFamily="18" charset="0"/>
                <a:cs typeface="Times New Roman" pitchFamily="18" charset="0"/>
              </a:rPr>
              <a:t>Feature extraction using LDA is a complex process.</a:t>
            </a:r>
          </a:p>
          <a:p>
            <a:pPr algn="just">
              <a:lnSpc>
                <a:spcPct val="170000"/>
              </a:lnSpc>
            </a:pPr>
            <a:r>
              <a:rPr lang="en-US" sz="2600" dirty="0" smtClean="0">
                <a:latin typeface="Times New Roman" pitchFamily="18" charset="0"/>
                <a:cs typeface="Times New Roman" pitchFamily="18" charset="0"/>
              </a:rPr>
              <a:t>Features extracted using LDA is very complex vector.</a:t>
            </a:r>
          </a:p>
          <a:p>
            <a:pPr algn="just">
              <a:lnSpc>
                <a:spcPct val="170000"/>
              </a:lnSpc>
            </a:pPr>
            <a:r>
              <a:rPr lang="en-US" sz="2600" dirty="0" smtClean="0">
                <a:latin typeface="Times New Roman" pitchFamily="18" charset="0"/>
                <a:cs typeface="Times New Roman" pitchFamily="18" charset="0"/>
              </a:rPr>
              <a:t>Feature vector size determines the efficiency of training and testing, LDA feature vector results in time consuming for training and not that accurate at test results.</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62500" lnSpcReduction="20000"/>
          </a:bodyPr>
          <a:lstStyle/>
          <a:p>
            <a:pPr>
              <a:lnSpc>
                <a:spcPct val="150000"/>
              </a:lnSpc>
              <a:buFont typeface="Wingdings" pitchFamily="2" charset="2"/>
              <a:buChar char="§"/>
            </a:pPr>
            <a:r>
              <a:rPr lang="en-IN" sz="3600" dirty="0" smtClean="0">
                <a:latin typeface="Times New Roman" pitchFamily="18" charset="0"/>
                <a:cs typeface="Times New Roman" pitchFamily="18" charset="0"/>
              </a:rPr>
              <a:t>Feature selection based on Principle Composition Analysis (PCA) will generate more robust features with minimized dimensions. </a:t>
            </a:r>
          </a:p>
          <a:p>
            <a:pPr>
              <a:lnSpc>
                <a:spcPct val="150000"/>
              </a:lnSpc>
              <a:buFont typeface="Wingdings" pitchFamily="2" charset="2"/>
              <a:buChar char="§"/>
            </a:pPr>
            <a:r>
              <a:rPr lang="en-US" sz="3600" dirty="0" smtClean="0">
                <a:latin typeface="Times New Roman" pitchFamily="18" charset="0"/>
                <a:cs typeface="Times New Roman" pitchFamily="18" charset="0"/>
              </a:rPr>
              <a:t>Those features generated by PCA are taken as inputs for training and testing the </a:t>
            </a:r>
            <a:r>
              <a:rPr lang="en-US" sz="3600" dirty="0" smtClean="0">
                <a:latin typeface="Times New Roman" pitchFamily="18" charset="0"/>
                <a:cs typeface="Times New Roman" pitchFamily="18" charset="0"/>
              </a:rPr>
              <a:t>one </a:t>
            </a:r>
            <a:r>
              <a:rPr lang="en-US" sz="3600" dirty="0" smtClean="0">
                <a:latin typeface="Times New Roman" pitchFamily="18" charset="0"/>
                <a:cs typeface="Times New Roman" pitchFamily="18" charset="0"/>
              </a:rPr>
              <a:t>classifiers and  </a:t>
            </a:r>
            <a:r>
              <a:rPr lang="en-US" sz="3600" dirty="0" smtClean="0">
                <a:latin typeface="Times New Roman" pitchFamily="18" charset="0"/>
                <a:cs typeface="Times New Roman" pitchFamily="18" charset="0"/>
              </a:rPr>
              <a:t>SVM.</a:t>
            </a:r>
          </a:p>
          <a:p>
            <a:pPr>
              <a:lnSpc>
                <a:spcPct val="150000"/>
              </a:lnSpc>
              <a:buFont typeface="Wingdings" pitchFamily="2" charset="2"/>
              <a:buChar char="§"/>
            </a:pPr>
            <a:r>
              <a:rPr lang="en-US" sz="3600" dirty="0" smtClean="0">
                <a:latin typeface="Times New Roman" pitchFamily="18" charset="0"/>
                <a:cs typeface="Times New Roman" pitchFamily="18" charset="0"/>
              </a:rPr>
              <a:t>The </a:t>
            </a:r>
            <a:r>
              <a:rPr lang="en-US" sz="3600" dirty="0" smtClean="0">
                <a:latin typeface="Times New Roman" pitchFamily="18" charset="0"/>
                <a:cs typeface="Times New Roman" pitchFamily="18" charset="0"/>
              </a:rPr>
              <a:t> classifier is  </a:t>
            </a:r>
            <a:r>
              <a:rPr lang="en-US" sz="3600" dirty="0" smtClean="0">
                <a:latin typeface="Times New Roman" pitchFamily="18" charset="0"/>
                <a:cs typeface="Times New Roman" pitchFamily="18" charset="0"/>
              </a:rPr>
              <a:t>trained on the features and tested on the testing data and will make a comparison between them.</a:t>
            </a:r>
          </a:p>
          <a:p>
            <a:pPr>
              <a:lnSpc>
                <a:spcPct val="150000"/>
              </a:lnSpc>
              <a:buFont typeface="Wingdings" pitchFamily="2" charset="2"/>
              <a:buChar char="§"/>
            </a:pPr>
            <a:r>
              <a:rPr lang="en-US" sz="3600" dirty="0" smtClean="0">
                <a:latin typeface="Times New Roman" pitchFamily="18" charset="0"/>
                <a:cs typeface="Times New Roman" pitchFamily="18" charset="0"/>
              </a:rPr>
              <a:t>The </a:t>
            </a:r>
            <a:r>
              <a:rPr lang="en-US" sz="3600" dirty="0" smtClean="0">
                <a:latin typeface="Times New Roman" pitchFamily="18" charset="0"/>
                <a:cs typeface="Times New Roman" pitchFamily="18" charset="0"/>
              </a:rPr>
              <a:t>classifier </a:t>
            </a:r>
            <a:r>
              <a:rPr lang="en-US" sz="3600" dirty="0" smtClean="0">
                <a:latin typeface="Times New Roman" pitchFamily="18" charset="0"/>
                <a:cs typeface="Times New Roman" pitchFamily="18" charset="0"/>
              </a:rPr>
              <a:t>will produce a better results at both training and testing, this is because of the reduced size of feature vector generated by PCA.</a:t>
            </a:r>
          </a:p>
          <a:p>
            <a:pPr>
              <a:lnSpc>
                <a:spcPct val="150000"/>
              </a:lnSpc>
              <a:buFont typeface="Wingdings" pitchFamily="2" charset="2"/>
              <a:buChar char="§"/>
            </a:pPr>
            <a:r>
              <a:rPr lang="en-US" sz="3600" dirty="0" smtClean="0">
                <a:latin typeface="Times New Roman" pitchFamily="18" charset="0"/>
                <a:cs typeface="Times New Roman" pitchFamily="18" charset="0"/>
              </a:rPr>
              <a:t>PCA will makes the process less complex by reducing the dimensions of the feature vector.</a:t>
            </a:r>
            <a:endParaRPr lang="en-US" sz="2000" dirty="0" smtClean="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592188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761400" y="682678"/>
            <a:ext cx="2505425" cy="5001323"/>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2495</TotalTime>
  <Words>1222</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242</cp:revision>
  <dcterms:created xsi:type="dcterms:W3CDTF">2020-06-29T09:16:21Z</dcterms:created>
  <dcterms:modified xsi:type="dcterms:W3CDTF">2023-01-25T09:52:18Z</dcterms:modified>
</cp:coreProperties>
</file>