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92" r:id="rId7"/>
    <p:sldId id="294" r:id="rId8"/>
    <p:sldId id="263" r:id="rId9"/>
    <p:sldId id="293" r:id="rId10"/>
    <p:sldId id="291"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25-01-2023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8</a:t>
            </a:fld>
            <a:endParaRPr lang="en-IN"/>
          </a:p>
        </p:txBody>
      </p:sp>
    </p:spTree>
    <p:extLst>
      <p:ext uri="{BB962C8B-B14F-4D97-AF65-F5344CB8AC3E}">
        <p14:creationId xmlns:p14="http://schemas.microsoft.com/office/powerpoint/2010/main" val="48224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69189"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An Efficient Heartbeats Classifier Based</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on Optimizing Convolutional</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Neural Network Model</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957257" y="5280442"/>
            <a:ext cx="3117272" cy="540327"/>
          </a:xfrm>
        </p:spPr>
        <p:txBody>
          <a:bodyPr>
            <a:normAutofit/>
          </a:bodyPr>
          <a:lstStyle/>
          <a:p>
            <a:r>
              <a:rPr lang="en-US" dirty="0" smtClean="0">
                <a:solidFill>
                  <a:schemeClr val="tx1">
                    <a:lumMod val="75000"/>
                    <a:lumOff val="25000"/>
                  </a:schemeClr>
                </a:solidFill>
                <a:latin typeface="Times New Roman" pitchFamily="18" charset="0"/>
                <a:cs typeface="Times New Roman" pitchFamily="18" charset="0"/>
              </a:rPr>
              <a:t>Flow of </a:t>
            </a:r>
            <a:r>
              <a:rPr lang="en-US" dirty="0">
                <a:solidFill>
                  <a:schemeClr val="tx1">
                    <a:lumMod val="75000"/>
                    <a:lumOff val="25000"/>
                  </a:schemeClr>
                </a:solidFill>
                <a:latin typeface="Times New Roman" pitchFamily="18" charset="0"/>
                <a:cs typeface="Times New Roman" pitchFamily="18" charset="0"/>
              </a:rPr>
              <a:t>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sp>
        <p:nvSpPr>
          <p:cNvPr id="4" name="AutoShape 4" descr="DCASE 2017 Challenge setup: Tasks, datasets and baseline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4643359" y="541779"/>
            <a:ext cx="4072099" cy="4738663"/>
          </a:xfrm>
          <a:prstGeom prst="rect">
            <a:avLst/>
          </a:prstGeom>
        </p:spPr>
      </p:pic>
    </p:spTree>
    <p:extLst>
      <p:ext uri="{BB962C8B-B14F-4D97-AF65-F5344CB8AC3E}">
        <p14:creationId xmlns:p14="http://schemas.microsoft.com/office/powerpoint/2010/main" val="37917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anose="05000000000000000000" pitchFamily="2" charset="2"/>
              <a:buChar char="§"/>
            </a:pPr>
            <a:r>
              <a:rPr lang="en-US" sz="2100" dirty="0">
                <a:latin typeface="Times New Roman" pitchFamily="18" charset="0"/>
                <a:cs typeface="Times New Roman" pitchFamily="18" charset="0"/>
              </a:rPr>
              <a:t>Facial recognition. Face detection in photos has been accomplished using </a:t>
            </a:r>
            <a:r>
              <a:rPr lang="en-US" sz="2100" dirty="0" smtClean="0">
                <a:latin typeface="Times New Roman" pitchFamily="18" charset="0"/>
                <a:cs typeface="Times New Roman" pitchFamily="18" charset="0"/>
              </a:rPr>
              <a:t>CNN</a:t>
            </a:r>
            <a:endParaRPr lang="en-US" sz="2100" dirty="0">
              <a:latin typeface="Times New Roman" pitchFamily="18" charset="0"/>
              <a:cs typeface="Times New Roman" pitchFamily="18" charset="0"/>
            </a:endParaRP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Medical imaging. </a:t>
            </a: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Document analysis. </a:t>
            </a: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Autonomous driving. </a:t>
            </a:r>
          </a:p>
          <a:p>
            <a:pPr>
              <a:lnSpc>
                <a:spcPct val="130000"/>
              </a:lnSpc>
              <a:buFont typeface="Wingdings" panose="05000000000000000000" pitchFamily="2" charset="2"/>
              <a:buChar char="§"/>
            </a:pPr>
            <a:r>
              <a:rPr lang="en-US" sz="2100" dirty="0">
                <a:latin typeface="Times New Roman" pitchFamily="18" charset="0"/>
                <a:cs typeface="Times New Roman" pitchFamily="18" charset="0"/>
              </a:rPr>
              <a:t>Biometric authentication.</a:t>
            </a:r>
            <a:endParaRPr lang="en-IN" sz="2100" dirty="0" smtClean="0">
              <a:latin typeface="Times New Roman" pitchFamily="18" charset="0"/>
              <a:cs typeface="Times New Roman" pitchFamily="18" charset="0"/>
            </a:endParaRPr>
          </a:p>
          <a:p>
            <a:pPr>
              <a:lnSpc>
                <a:spcPct val="130000"/>
              </a:lnSpc>
              <a:buFont typeface="Wingdings" panose="05000000000000000000"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678874"/>
            <a:ext cx="10612580" cy="5299810"/>
          </a:xfrm>
        </p:spPr>
        <p:txBody>
          <a:bodyPr>
            <a:noAutofit/>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[1] Y. Ping, C. Chen, L. Wu, Y. Wang, and M. </a:t>
            </a:r>
            <a:r>
              <a:rPr lang="en-US" dirty="0" err="1">
                <a:latin typeface="Times New Roman" pitchFamily="18" charset="0"/>
                <a:cs typeface="Times New Roman" pitchFamily="18" charset="0"/>
              </a:rPr>
              <a:t>Shu</a:t>
            </a:r>
            <a:r>
              <a:rPr lang="en-US" dirty="0">
                <a:latin typeface="Times New Roman" pitchFamily="18" charset="0"/>
                <a:cs typeface="Times New Roman" pitchFamily="18" charset="0"/>
              </a:rPr>
              <a:t>, ‘‘Automatic detection </a:t>
            </a:r>
            <a:r>
              <a:rPr lang="en-US" dirty="0" smtClean="0">
                <a:latin typeface="Times New Roman" pitchFamily="18" charset="0"/>
                <a:cs typeface="Times New Roman" pitchFamily="18" charset="0"/>
              </a:rPr>
              <a:t>of atrial </a:t>
            </a:r>
            <a:r>
              <a:rPr lang="en-US" dirty="0">
                <a:latin typeface="Times New Roman" pitchFamily="18" charset="0"/>
                <a:cs typeface="Times New Roman" pitchFamily="18" charset="0"/>
              </a:rPr>
              <a:t>fibrillation based on CNN-LSTM and shortcut connection,’’ </a:t>
            </a:r>
            <a:r>
              <a:rPr lang="en-US" dirty="0" smtClean="0">
                <a:latin typeface="Times New Roman" pitchFamily="18" charset="0"/>
                <a:cs typeface="Times New Roman" pitchFamily="18" charset="0"/>
              </a:rPr>
              <a:t>Healthcare</a:t>
            </a:r>
            <a:r>
              <a:rPr lang="en-US" dirty="0">
                <a:latin typeface="Times New Roman" pitchFamily="18" charset="0"/>
                <a:cs typeface="Times New Roman" pitchFamily="18" charset="0"/>
              </a:rPr>
              <a:t>, vol. 8, no. 2, p. 139, May 202.</a:t>
            </a:r>
          </a:p>
          <a:p>
            <a:pPr algn="just">
              <a:lnSpc>
                <a:spcPct val="150000"/>
              </a:lnSpc>
            </a:pPr>
            <a:r>
              <a:rPr lang="en-US" dirty="0">
                <a:latin typeface="Times New Roman" pitchFamily="18" charset="0"/>
                <a:cs typeface="Times New Roman" pitchFamily="18" charset="0"/>
              </a:rPr>
              <a:t>[2] S. </a:t>
            </a:r>
            <a:r>
              <a:rPr lang="en-US" dirty="0" err="1">
                <a:latin typeface="Times New Roman" pitchFamily="18" charset="0"/>
                <a:cs typeface="Times New Roman" pitchFamily="18" charset="0"/>
              </a:rPr>
              <a:t>Vijayarangan</a:t>
            </a:r>
            <a:r>
              <a:rPr lang="en-US" dirty="0">
                <a:latin typeface="Times New Roman" pitchFamily="18" charset="0"/>
                <a:cs typeface="Times New Roman" pitchFamily="18" charset="0"/>
              </a:rPr>
              <a:t>, B. </a:t>
            </a:r>
            <a:r>
              <a:rPr lang="en-US" dirty="0" err="1">
                <a:latin typeface="Times New Roman" pitchFamily="18" charset="0"/>
                <a:cs typeface="Times New Roman" pitchFamily="18" charset="0"/>
              </a:rPr>
              <a:t>Murugesan</a:t>
            </a:r>
            <a:r>
              <a:rPr lang="en-US" dirty="0">
                <a:latin typeface="Times New Roman" pitchFamily="18" charset="0"/>
                <a:cs typeface="Times New Roman" pitchFamily="18" charset="0"/>
              </a:rPr>
              <a:t>, R. </a:t>
            </a:r>
            <a:r>
              <a:rPr lang="en-US" dirty="0" err="1">
                <a:latin typeface="Times New Roman" pitchFamily="18" charset="0"/>
                <a:cs typeface="Times New Roman" pitchFamily="18" charset="0"/>
              </a:rPr>
              <a:t>Vignesh</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Preejith</a:t>
            </a:r>
            <a:r>
              <a:rPr lang="en-US" dirty="0">
                <a:latin typeface="Times New Roman" pitchFamily="18" charset="0"/>
                <a:cs typeface="Times New Roman" pitchFamily="18" charset="0"/>
              </a:rPr>
              <a:t>, J. Joseph, </a:t>
            </a:r>
            <a:r>
              <a:rPr lang="en-US" dirty="0" smtClean="0">
                <a:latin typeface="Times New Roman" pitchFamily="18" charset="0"/>
                <a:cs typeface="Times New Roman" pitchFamily="18" charset="0"/>
              </a:rPr>
              <a:t>and 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Sivaprakasam</a:t>
            </a:r>
            <a:r>
              <a:rPr lang="en-US" dirty="0">
                <a:latin typeface="Times New Roman" pitchFamily="18" charset="0"/>
                <a:cs typeface="Times New Roman" pitchFamily="18" charset="0"/>
              </a:rPr>
              <a:t>, ‘‘Interpreting deep neural networks for single-lead </a:t>
            </a:r>
            <a:r>
              <a:rPr lang="en-US" dirty="0" smtClean="0">
                <a:latin typeface="Times New Roman" pitchFamily="18" charset="0"/>
                <a:cs typeface="Times New Roman" pitchFamily="18" charset="0"/>
              </a:rPr>
              <a:t>ECG arrhythmia </a:t>
            </a:r>
            <a:r>
              <a:rPr lang="en-US" dirty="0">
                <a:latin typeface="Times New Roman" pitchFamily="18" charset="0"/>
                <a:cs typeface="Times New Roman" pitchFamily="18" charset="0"/>
              </a:rPr>
              <a:t>classification,’’ in Proc. 42nd </a:t>
            </a:r>
            <a:r>
              <a:rPr lang="en-US" dirty="0" err="1">
                <a:latin typeface="Times New Roman" pitchFamily="18" charset="0"/>
                <a:cs typeface="Times New Roman" pitchFamily="18" charset="0"/>
              </a:rPr>
              <a:t>Annu</a:t>
            </a:r>
            <a:r>
              <a:rPr lang="en-US" dirty="0">
                <a:latin typeface="Times New Roman" pitchFamily="18" charset="0"/>
                <a:cs typeface="Times New Roman" pitchFamily="18" charset="0"/>
              </a:rPr>
              <a:t>. Int. Conf. Eng. Med. </a:t>
            </a:r>
            <a:r>
              <a:rPr lang="en-US" dirty="0" err="1" smtClean="0">
                <a:latin typeface="Times New Roman" pitchFamily="18" charset="0"/>
                <a:cs typeface="Times New Roman" pitchFamily="18" charset="0"/>
              </a:rPr>
              <a:t>Biol.SoC</a:t>
            </a:r>
            <a:r>
              <a:rPr lang="en-US" dirty="0">
                <a:latin typeface="Times New Roman" pitchFamily="18" charset="0"/>
                <a:cs typeface="Times New Roman" pitchFamily="18" charset="0"/>
              </a:rPr>
              <a:t>. (EMBC), Montreal, QC, Canada, Jul. 2020, pp. 300–303.</a:t>
            </a:r>
          </a:p>
          <a:p>
            <a:pPr algn="just">
              <a:lnSpc>
                <a:spcPct val="150000"/>
              </a:lnSpc>
            </a:pPr>
            <a:r>
              <a:rPr lang="en-US" dirty="0">
                <a:latin typeface="Times New Roman" pitchFamily="18" charset="0"/>
                <a:cs typeface="Times New Roman" pitchFamily="18" charset="0"/>
              </a:rPr>
              <a:t>[3] G. </a:t>
            </a:r>
            <a:r>
              <a:rPr lang="en-US" dirty="0" err="1">
                <a:latin typeface="Times New Roman" pitchFamily="18" charset="0"/>
                <a:cs typeface="Times New Roman" pitchFamily="18" charset="0"/>
              </a:rPr>
              <a:t>Sannino</a:t>
            </a:r>
            <a:r>
              <a:rPr lang="en-US" dirty="0">
                <a:latin typeface="Times New Roman" pitchFamily="18" charset="0"/>
                <a:cs typeface="Times New Roman" pitchFamily="18" charset="0"/>
              </a:rPr>
              <a:t> and G. De </a:t>
            </a:r>
            <a:r>
              <a:rPr lang="en-US" dirty="0" err="1">
                <a:latin typeface="Times New Roman" pitchFamily="18" charset="0"/>
                <a:cs typeface="Times New Roman" pitchFamily="18" charset="0"/>
              </a:rPr>
              <a:t>Pietro</a:t>
            </a:r>
            <a:r>
              <a:rPr lang="en-US" dirty="0">
                <a:latin typeface="Times New Roman" pitchFamily="18" charset="0"/>
                <a:cs typeface="Times New Roman" pitchFamily="18" charset="0"/>
              </a:rPr>
              <a:t>, ‘‘A deep learning approach for </a:t>
            </a:r>
            <a:r>
              <a:rPr lang="en-US" dirty="0" smtClean="0">
                <a:latin typeface="Times New Roman" pitchFamily="18" charset="0"/>
                <a:cs typeface="Times New Roman" pitchFamily="18" charset="0"/>
              </a:rPr>
              <a:t>ECG-based heartbeat </a:t>
            </a:r>
            <a:r>
              <a:rPr lang="en-US" dirty="0">
                <a:latin typeface="Times New Roman" pitchFamily="18" charset="0"/>
                <a:cs typeface="Times New Roman" pitchFamily="18" charset="0"/>
              </a:rPr>
              <a:t>classification for arrhythmia detection,’’ Future </a:t>
            </a:r>
            <a:r>
              <a:rPr lang="en-US" dirty="0" err="1">
                <a:latin typeface="Times New Roman" pitchFamily="18" charset="0"/>
                <a:cs typeface="Times New Roman" pitchFamily="18" charset="0"/>
              </a:rPr>
              <a:t>Gener</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Comput</a:t>
            </a:r>
            <a:r>
              <a:rPr lang="en-US" dirty="0" smtClean="0">
                <a:latin typeface="Times New Roman" pitchFamily="18" charset="0"/>
                <a:cs typeface="Times New Roman" pitchFamily="18" charset="0"/>
              </a:rPr>
              <a:t>. Syst</a:t>
            </a:r>
            <a:r>
              <a:rPr lang="en-US" dirty="0">
                <a:latin typeface="Times New Roman" pitchFamily="18" charset="0"/>
                <a:cs typeface="Times New Roman" pitchFamily="18" charset="0"/>
              </a:rPr>
              <a:t>., vol. 86, pp. 446–455, Sep. 2018</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[4] Z. Li, D. Zhou, L. Wan, J. Li, and W. </a:t>
            </a:r>
            <a:r>
              <a:rPr lang="en-US" dirty="0" err="1">
                <a:latin typeface="Times New Roman" pitchFamily="18" charset="0"/>
                <a:cs typeface="Times New Roman" pitchFamily="18" charset="0"/>
              </a:rPr>
              <a:t>Mou</a:t>
            </a:r>
            <a:r>
              <a:rPr lang="en-US" dirty="0">
                <a:latin typeface="Times New Roman" pitchFamily="18" charset="0"/>
                <a:cs typeface="Times New Roman" pitchFamily="18" charset="0"/>
              </a:rPr>
              <a:t>, ‘‘Heartbeat </a:t>
            </a:r>
            <a:r>
              <a:rPr lang="en-US" dirty="0" smtClean="0">
                <a:latin typeface="Times New Roman" pitchFamily="18" charset="0"/>
                <a:cs typeface="Times New Roman" pitchFamily="18" charset="0"/>
              </a:rPr>
              <a:t>classification using </a:t>
            </a:r>
            <a:r>
              <a:rPr lang="en-US" dirty="0">
                <a:latin typeface="Times New Roman" pitchFamily="18" charset="0"/>
                <a:cs typeface="Times New Roman" pitchFamily="18" charset="0"/>
              </a:rPr>
              <a:t>deep residual convolutional neural network from 2-lead </a:t>
            </a:r>
            <a:r>
              <a:rPr lang="en-US" dirty="0" err="1">
                <a:latin typeface="Times New Roman" pitchFamily="18" charset="0"/>
                <a:cs typeface="Times New Roman" pitchFamily="18" charset="0"/>
              </a:rPr>
              <a:t>electrocardiogram</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Electrocardiology</a:t>
            </a:r>
            <a:r>
              <a:rPr lang="en-US" dirty="0">
                <a:latin typeface="Times New Roman" pitchFamily="18" charset="0"/>
                <a:cs typeface="Times New Roman" pitchFamily="18" charset="0"/>
              </a:rPr>
              <a:t>, vol. 58, pp. 105–112, Jan. 2</a:t>
            </a:r>
            <a:endParaRPr lang="en-US" dirty="0" smtClean="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f Existing Method</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dvantages of 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85000" lnSpcReduction="10000"/>
          </a:bodyPr>
          <a:lstStyle/>
          <a:p>
            <a:pPr marL="0" indent="0" algn="just">
              <a:lnSpc>
                <a:spcPct val="170000"/>
              </a:lnSpc>
              <a:buNone/>
            </a:pPr>
            <a:r>
              <a:rPr lang="en-US" sz="2000" dirty="0">
                <a:latin typeface="Times New Roman" pitchFamily="18" charset="0"/>
                <a:cs typeface="Times New Roman" pitchFamily="18" charset="0"/>
              </a:rPr>
              <a:t>Deep learning models have recently come to light as promising techniques for disease diagnosis. One of the most serious diseases that can cause death on a global scale is cardiac disease. In this paper, we propose a convolutional neural network (CNN) model that is </a:t>
            </a:r>
            <a:r>
              <a:rPr lang="en-US" sz="2000" dirty="0" err="1">
                <a:latin typeface="Times New Roman" pitchFamily="18" charset="0"/>
                <a:cs typeface="Times New Roman" pitchFamily="18" charset="0"/>
              </a:rPr>
              <a:t>optimised</a:t>
            </a:r>
            <a:r>
              <a:rPr lang="en-US" sz="2000" dirty="0">
                <a:latin typeface="Times New Roman" pitchFamily="18" charset="0"/>
                <a:cs typeface="Times New Roman" pitchFamily="18" charset="0"/>
              </a:rPr>
              <a:t> for </a:t>
            </a:r>
            <a:r>
              <a:rPr lang="en-US" sz="2000" dirty="0" err="1">
                <a:latin typeface="Times New Roman" pitchFamily="18" charset="0"/>
                <a:cs typeface="Times New Roman" pitchFamily="18" charset="0"/>
              </a:rPr>
              <a:t>classification.of</a:t>
            </a:r>
            <a:r>
              <a:rPr lang="en-US" sz="2000" dirty="0">
                <a:latin typeface="Times New Roman" pitchFamily="18" charset="0"/>
                <a:cs typeface="Times New Roman" pitchFamily="18" charset="0"/>
              </a:rPr>
              <a:t> heartbeat data from an electrocardiogram (ECG). The best CNN configuration is used in the proposed ECG classification strategy to quickly and accurately classify cardiac arrhythmias. It takes time and requires much testing to get the CNN </a:t>
            </a:r>
            <a:r>
              <a:rPr lang="en-US" sz="2000" dirty="0" err="1">
                <a:latin typeface="Times New Roman" pitchFamily="18" charset="0"/>
                <a:cs typeface="Times New Roman" pitchFamily="18" charset="0"/>
              </a:rPr>
              <a:t>hyperparameters</a:t>
            </a:r>
            <a:r>
              <a:rPr lang="en-US" sz="2000" dirty="0">
                <a:latin typeface="Times New Roman" pitchFamily="18" charset="0"/>
                <a:cs typeface="Times New Roman" pitchFamily="18" charset="0"/>
              </a:rPr>
              <a:t>' ideal </a:t>
            </a:r>
            <a:r>
              <a:rPr lang="en-US" sz="2000" dirty="0" err="1">
                <a:latin typeface="Times New Roman" pitchFamily="18" charset="0"/>
                <a:cs typeface="Times New Roman" pitchFamily="18" charset="0"/>
              </a:rPr>
              <a:t>setup.We</a:t>
            </a:r>
            <a:r>
              <a:rPr lang="en-US" sz="2000" dirty="0">
                <a:latin typeface="Times New Roman" pitchFamily="18" charset="0"/>
                <a:cs typeface="Times New Roman" pitchFamily="18" charset="0"/>
              </a:rPr>
              <a:t> describe an optimization phase for the suggested CNN model using a specially designed genetic algorithm to address this issue. It offers an algorithmic recommendation for the recommended CNN's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parameters. Utilizing the evolutionary algorithm presents a hurdle because its operators must be modified to handle our problem area. Our method takes unprocessed raw ECG signals, which has the advantage of reducing computation time. Our method additionally includes a resampling step to guarantee </a:t>
            </a:r>
            <a:r>
              <a:rPr lang="en-US" sz="2000" dirty="0" err="1">
                <a:latin typeface="Times New Roman" pitchFamily="18" charset="0"/>
                <a:cs typeface="Times New Roman" pitchFamily="18" charset="0"/>
              </a:rPr>
              <a:t>generalisation</a:t>
            </a:r>
            <a:r>
              <a:rPr lang="en-US" sz="2000" dirty="0">
                <a:latin typeface="Times New Roman" pitchFamily="18" charset="0"/>
                <a:cs typeface="Times New Roman" pitchFamily="18" charset="0"/>
              </a:rPr>
              <a:t> and better manage classes of unbalanced ECGs. Experiments compare our suggested strategy to existing systems that require substantial ECG feature extraction processes, CNN </a:t>
            </a:r>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setup based on several trials, and do not take imbalanced classes into account. When compared to other methods, our suggested strategy performs better due to its higher classification accuracy (98.45%) and reduced computing complexity.</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marL="0" indent="0" algn="just">
              <a:lnSpc>
                <a:spcPct val="160000"/>
              </a:lnSpc>
              <a:buNone/>
            </a:pPr>
            <a:r>
              <a:rPr lang="en-US" sz="2000" dirty="0">
                <a:latin typeface="Times New Roman" pitchFamily="18" charset="0"/>
                <a:cs typeface="Times New Roman" pitchFamily="18" charset="0"/>
              </a:rPr>
              <a:t>Numerous issues in the field of medical applications have been successfully solved by deep learning. One of the leading causes of death worldwide is cardiac illness [1]. The risk of many heart-related consequences, including heart failure and stroke, can be decreased by using deep learning as a diagnostic tool for heart illness. ECG is a diagnostic tool that uses skin-attached sensors to depict the rhythm of cardiac electrical activity as a waveform signal [2]. Analysis of the ECG data is advantageous since it may be used to spot various heart conditions including </a:t>
            </a:r>
            <a:r>
              <a:rPr lang="en-US" sz="2000" dirty="0" err="1">
                <a:latin typeface="Times New Roman" pitchFamily="18" charset="0"/>
                <a:cs typeface="Times New Roman" pitchFamily="18" charset="0"/>
              </a:rPr>
              <a:t>arrhythmia.The</a:t>
            </a:r>
            <a:r>
              <a:rPr lang="en-US" sz="2000" dirty="0">
                <a:latin typeface="Times New Roman" pitchFamily="18" charset="0"/>
                <a:cs typeface="Times New Roman" pitchFamily="18" charset="0"/>
              </a:rPr>
              <a:t> irregularity of the heart rate is known as an arrhythmia [3]. It is classified as either life-threatening or not. Arrhythmia patients could feel like their heartbeats are moving too slowly. too fast, or have irregular beats. However, arrhythmia </a:t>
            </a:r>
            <a:r>
              <a:rPr lang="en-US" sz="2000" dirty="0" smtClean="0">
                <a:latin typeface="Times New Roman" pitchFamily="18" charset="0"/>
                <a:cs typeface="Times New Roman" pitchFamily="18" charset="0"/>
              </a:rPr>
              <a:t>diagnostics </a:t>
            </a:r>
            <a:r>
              <a:rPr lang="en-US" sz="2000" dirty="0">
                <a:latin typeface="Times New Roman" pitchFamily="18" charset="0"/>
                <a:cs typeface="Times New Roman" pitchFamily="18" charset="0"/>
              </a:rPr>
              <a:t>require professional cardiologists to accurately </a:t>
            </a:r>
            <a:r>
              <a:rPr lang="en-US" sz="2000" dirty="0" smtClean="0">
                <a:latin typeface="Times New Roman" pitchFamily="18" charset="0"/>
                <a:cs typeface="Times New Roman" pitchFamily="18" charset="0"/>
              </a:rPr>
              <a:t>classify </a:t>
            </a:r>
            <a:r>
              <a:rPr lang="en-US" sz="2000" dirty="0">
                <a:latin typeface="Times New Roman" pitchFamily="18" charset="0"/>
                <a:cs typeface="Times New Roman" pitchFamily="18" charset="0"/>
              </a:rPr>
              <a:t>irregular ECGs, which is a time-consuming </a:t>
            </a:r>
            <a:r>
              <a:rPr lang="en-US" sz="2000" dirty="0" smtClean="0">
                <a:latin typeface="Times New Roman" pitchFamily="18" charset="0"/>
                <a:cs typeface="Times New Roman" pitchFamily="18" charset="0"/>
              </a:rPr>
              <a:t>process due </a:t>
            </a:r>
            <a:r>
              <a:rPr lang="en-US" sz="2000" dirty="0">
                <a:latin typeface="Times New Roman" pitchFamily="18" charset="0"/>
                <a:cs typeface="Times New Roman" pitchFamily="18" charset="0"/>
              </a:rPr>
              <a:t>to the large differences in ECG beats. Therefore, </a:t>
            </a:r>
            <a:r>
              <a:rPr lang="en-US" sz="2000" dirty="0" smtClean="0">
                <a:latin typeface="Times New Roman" pitchFamily="18" charset="0"/>
                <a:cs typeface="Times New Roman" pitchFamily="18" charset="0"/>
              </a:rPr>
              <a:t>automatic heart </a:t>
            </a:r>
            <a:r>
              <a:rPr lang="en-US" sz="2000" dirty="0">
                <a:latin typeface="Times New Roman" pitchFamily="18" charset="0"/>
                <a:cs typeface="Times New Roman" pitchFamily="18" charset="0"/>
              </a:rPr>
              <a:t>disease diagnosis and classification </a:t>
            </a:r>
            <a:r>
              <a:rPr lang="en-US" sz="2000" dirty="0" smtClean="0">
                <a:latin typeface="Times New Roman" pitchFamily="18" charset="0"/>
                <a:cs typeface="Times New Roman" pitchFamily="18" charset="0"/>
              </a:rPr>
              <a:t>techniques have </a:t>
            </a:r>
            <a:r>
              <a:rPr lang="en-US" sz="2000" dirty="0">
                <a:latin typeface="Times New Roman" pitchFamily="18" charset="0"/>
                <a:cs typeface="Times New Roman" pitchFamily="18" charset="0"/>
              </a:rPr>
              <a:t>been used in recent decades to assist cardiologists </a:t>
            </a:r>
            <a:r>
              <a:rPr lang="en-US" sz="2000" dirty="0" smtClean="0">
                <a:latin typeface="Times New Roman" pitchFamily="18" charset="0"/>
                <a:cs typeface="Times New Roman" pitchFamily="18" charset="0"/>
              </a:rPr>
              <a:t>in making </a:t>
            </a:r>
            <a:r>
              <a:rPr lang="en-US" sz="2000" dirty="0">
                <a:latin typeface="Times New Roman" pitchFamily="18" charset="0"/>
                <a:cs typeface="Times New Roman" pitchFamily="18" charset="0"/>
              </a:rPr>
              <a:t>better decisions to improve the accuracy of </a:t>
            </a:r>
            <a:r>
              <a:rPr lang="en-US" sz="2000" dirty="0" smtClean="0">
                <a:latin typeface="Times New Roman" pitchFamily="18" charset="0"/>
                <a:cs typeface="Times New Roman" pitchFamily="18" charset="0"/>
              </a:rPr>
              <a:t>disease recognition </a:t>
            </a:r>
            <a:r>
              <a:rPr lang="en-US" sz="2000" dirty="0">
                <a:latin typeface="Times New Roman" pitchFamily="18" charset="0"/>
                <a:cs typeface="Times New Roman" pitchFamily="18" charset="0"/>
              </a:rPr>
              <a:t>[4]. Early methods mainly used machine learning </a:t>
            </a:r>
            <a:r>
              <a:rPr lang="en-US" sz="2000" dirty="0" smtClean="0">
                <a:latin typeface="Times New Roman" pitchFamily="18" charset="0"/>
                <a:cs typeface="Times New Roman" pitchFamily="18" charset="0"/>
              </a:rPr>
              <a:t>methods </a:t>
            </a:r>
            <a:r>
              <a:rPr lang="en-US" sz="2000" dirty="0">
                <a:latin typeface="Times New Roman" pitchFamily="18" charset="0"/>
                <a:cs typeface="Times New Roman" pitchFamily="18" charset="0"/>
              </a:rPr>
              <a:t>for the automatic classification of heartbeats </a:t>
            </a:r>
            <a:r>
              <a:rPr lang="en-US" sz="2000" dirty="0" smtClean="0">
                <a:latin typeface="Times New Roman" pitchFamily="18" charset="0"/>
                <a:cs typeface="Times New Roman" pitchFamily="18" charset="0"/>
              </a:rPr>
              <a:t>but required </a:t>
            </a:r>
            <a:r>
              <a:rPr lang="en-US" sz="2000" dirty="0">
                <a:latin typeface="Times New Roman" pitchFamily="18" charset="0"/>
                <a:cs typeface="Times New Roman" pitchFamily="18" charset="0"/>
              </a:rPr>
              <a:t>important steps such as feature selection, </a:t>
            </a:r>
            <a:r>
              <a:rPr lang="en-US" sz="2000" dirty="0" smtClean="0">
                <a:latin typeface="Times New Roman" pitchFamily="18" charset="0"/>
                <a:cs typeface="Times New Roman" pitchFamily="18" charset="0"/>
              </a:rPr>
              <a:t>feature extraction</a:t>
            </a:r>
            <a:r>
              <a:rPr lang="en-US" sz="2000" dirty="0">
                <a:latin typeface="Times New Roman" pitchFamily="18" charset="0"/>
                <a:cs typeface="Times New Roman" pitchFamily="18" charset="0"/>
              </a:rPr>
              <a:t>, and classification for the ECG time series </a:t>
            </a:r>
            <a:r>
              <a:rPr lang="en-US" sz="2000" dirty="0" smtClean="0">
                <a:latin typeface="Times New Roman" pitchFamily="18" charset="0"/>
                <a:cs typeface="Times New Roman" pitchFamily="18" charset="0"/>
              </a:rPr>
              <a:t>data. The </a:t>
            </a:r>
            <a:r>
              <a:rPr lang="en-US" sz="2000" dirty="0">
                <a:latin typeface="Times New Roman" pitchFamily="18" charset="0"/>
                <a:cs typeface="Times New Roman" pitchFamily="18" charset="0"/>
              </a:rPr>
              <a:t>authors of [5]–[7] employed several methods of </a:t>
            </a:r>
            <a:r>
              <a:rPr lang="en-US" sz="2000" dirty="0" err="1">
                <a:latin typeface="Times New Roman" pitchFamily="18" charset="0"/>
                <a:cs typeface="Times New Roman" pitchFamily="18" charset="0"/>
              </a:rPr>
              <a:t>feature</a:t>
            </a:r>
            <a:r>
              <a:rPr lang="en-US" sz="2000" dirty="0">
                <a:latin typeface="Times New Roman" pitchFamily="18" charset="0"/>
                <a:cs typeface="Times New Roman" pitchFamily="18" charset="0"/>
              </a:rPr>
              <a:t> extraction and machine learning classification </a:t>
            </a:r>
            <a:r>
              <a:rPr lang="en-US" sz="2000" dirty="0" err="1">
                <a:latin typeface="Times New Roman" pitchFamily="18" charset="0"/>
                <a:cs typeface="Times New Roman" pitchFamily="18" charset="0"/>
              </a:rPr>
              <a:t>techniques</a:t>
            </a:r>
            <a:r>
              <a:rPr lang="en-US" sz="2000" dirty="0">
                <a:latin typeface="Times New Roman" pitchFamily="18" charset="0"/>
                <a:cs typeface="Times New Roman" pitchFamily="18" charset="0"/>
              </a:rPr>
              <a:t> [8], [9]. However, it is difficult to capture </a:t>
            </a:r>
            <a:r>
              <a:rPr lang="en-US" sz="2000" dirty="0" err="1" smtClean="0">
                <a:latin typeface="Times New Roman" pitchFamily="18" charset="0"/>
                <a:cs typeface="Times New Roman" pitchFamily="18" charset="0"/>
              </a:rPr>
              <a:t>andextract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all relevant features from a time series such </a:t>
            </a:r>
            <a:r>
              <a:rPr lang="en-US" sz="2000" dirty="0" smtClean="0">
                <a:latin typeface="Times New Roman" pitchFamily="18" charset="0"/>
                <a:cs typeface="Times New Roman" pitchFamily="18" charset="0"/>
              </a:rPr>
              <a:t>as the </a:t>
            </a:r>
            <a:r>
              <a:rPr lang="en-US" sz="2000" dirty="0">
                <a:latin typeface="Times New Roman" pitchFamily="18" charset="0"/>
                <a:cs typeface="Times New Roman" pitchFamily="18" charset="0"/>
              </a:rPr>
              <a:t>ECG.</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1190848"/>
              </p:ext>
            </p:extLst>
          </p:nvPr>
        </p:nvGraphicFramePr>
        <p:xfrm>
          <a:off x="1058536" y="1229918"/>
          <a:ext cx="10877630" cy="4868588"/>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189631">
                  <a:extLst>
                    <a:ext uri="{9D8B030D-6E8A-4147-A177-3AD203B41FA5}">
                      <a16:colId xmlns="" xmlns:a16="http://schemas.microsoft.com/office/drawing/2014/main" val="20001"/>
                    </a:ext>
                  </a:extLst>
                </a:gridCol>
                <a:gridCol w="2606722">
                  <a:extLst>
                    <a:ext uri="{9D8B030D-6E8A-4147-A177-3AD203B41FA5}">
                      <a16:colId xmlns="" xmlns:a16="http://schemas.microsoft.com/office/drawing/2014/main" val="20002"/>
                    </a:ext>
                  </a:extLst>
                </a:gridCol>
                <a:gridCol w="3289111">
                  <a:extLst>
                    <a:ext uri="{9D8B030D-6E8A-4147-A177-3AD203B41FA5}">
                      <a16:colId xmlns="" xmlns:a16="http://schemas.microsoft.com/office/drawing/2014/main" val="20003"/>
                    </a:ext>
                  </a:extLst>
                </a:gridCol>
                <a:gridCol w="2123426">
                  <a:extLst>
                    <a:ext uri="{9D8B030D-6E8A-4147-A177-3AD203B41FA5}">
                      <a16:colId xmlns="" xmlns:a16="http://schemas.microsoft.com/office/drawing/2014/main" val="20004"/>
                    </a:ext>
                  </a:extLst>
                </a:gridCol>
              </a:tblGrid>
              <a:tr h="287054">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9960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vol. 8, no. 2, p. 139, May 2020</a:t>
                      </a:r>
                      <a:r>
                        <a:rPr lang="es-ES" sz="1400" kern="1200" dirty="0" smtClean="0">
                          <a:solidFill>
                            <a:schemeClr val="tx1"/>
                          </a:solidFill>
                          <a:effectLst/>
                          <a:latin typeface="Times New Roman" pitchFamily="18" charset="0"/>
                          <a:ea typeface="+mn-ea"/>
                          <a:cs typeface="Times New Roman" pitchFamily="18" charset="0"/>
                        </a:rPr>
                        <a:t>.</a:t>
                      </a:r>
                    </a:p>
                  </a:txBody>
                  <a:tcPr anchor="ctr"/>
                </a:tc>
                <a:tc>
                  <a:txBody>
                    <a:bodyPr/>
                    <a:lstStyle/>
                    <a:p>
                      <a:pPr marL="0" algn="ctr" defTabSz="457200" rtl="0" eaLnBrk="1" latinLnBrk="0" hangingPunct="1"/>
                      <a:r>
                        <a:rPr lang="nn-NO"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Y. Ping, C. Chen, L. Wu, Y. Wang, and M. </a:t>
                      </a:r>
                      <a:r>
                        <a:rPr lang="en-US" sz="1400" dirty="0" err="1" smtClean="0">
                          <a:latin typeface="Times New Roman" pitchFamily="18" charset="0"/>
                          <a:cs typeface="Times New Roman" pitchFamily="18" charset="0"/>
                        </a:rPr>
                        <a:t>Shu</a:t>
                      </a:r>
                      <a:r>
                        <a:rPr lang="en-US" sz="1400" dirty="0" smtClean="0">
                          <a:latin typeface="Times New Roman" pitchFamily="18" charset="0"/>
                          <a:cs typeface="Times New Roman" pitchFamily="18" charset="0"/>
                        </a:rPr>
                        <a:t>,</a:t>
                      </a:r>
                      <a:r>
                        <a:rPr lang="nn-NO" sz="1400" dirty="0" smtClean="0">
                          <a:latin typeface="Times New Roman" pitchFamily="18" charset="0"/>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‘‘Automatic detection of</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atrial fibrillation based on CNN-LSTM and shortcut connection”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cs typeface="Times New Roman" panose="02020603050405020304" pitchFamily="18" charset="0"/>
                        </a:rPr>
                        <a:t> Healthcare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1152071">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Jul. 2020, pp. 300–303..</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S. </a:t>
                      </a:r>
                      <a:r>
                        <a:rPr lang="en-US" sz="1400" kern="1200" dirty="0" err="1" smtClean="0">
                          <a:solidFill>
                            <a:schemeClr val="tx1"/>
                          </a:solidFill>
                          <a:effectLst/>
                          <a:latin typeface="Times New Roman" pitchFamily="18" charset="0"/>
                          <a:ea typeface="+mn-ea"/>
                          <a:cs typeface="Times New Roman" pitchFamily="18" charset="0"/>
                        </a:rPr>
                        <a:t>Vijayarangan</a:t>
                      </a:r>
                      <a:r>
                        <a:rPr lang="en-US" sz="1400" kern="1200" dirty="0" smtClean="0">
                          <a:solidFill>
                            <a:schemeClr val="tx1"/>
                          </a:solidFill>
                          <a:effectLst/>
                          <a:latin typeface="Times New Roman" pitchFamily="18" charset="0"/>
                          <a:ea typeface="+mn-ea"/>
                          <a:cs typeface="Times New Roman" pitchFamily="18" charset="0"/>
                        </a:rPr>
                        <a:t>, B. </a:t>
                      </a:r>
                      <a:r>
                        <a:rPr lang="en-US" sz="1400" kern="1200" dirty="0" err="1" smtClean="0">
                          <a:solidFill>
                            <a:schemeClr val="tx1"/>
                          </a:solidFill>
                          <a:effectLst/>
                          <a:latin typeface="Times New Roman" pitchFamily="18" charset="0"/>
                          <a:ea typeface="+mn-ea"/>
                          <a:cs typeface="Times New Roman" pitchFamily="18" charset="0"/>
                        </a:rPr>
                        <a:t>Murugesan</a:t>
                      </a:r>
                      <a:r>
                        <a:rPr lang="en-US" sz="1400" kern="1200" dirty="0" smtClean="0">
                          <a:solidFill>
                            <a:schemeClr val="tx1"/>
                          </a:solidFill>
                          <a:effectLst/>
                          <a:latin typeface="Times New Roman" pitchFamily="18" charset="0"/>
                          <a:ea typeface="+mn-ea"/>
                          <a:cs typeface="Times New Roman" pitchFamily="18" charset="0"/>
                        </a:rPr>
                        <a:t>, R. </a:t>
                      </a:r>
                      <a:r>
                        <a:rPr lang="en-US" sz="1400" kern="1200" dirty="0" err="1" smtClean="0">
                          <a:solidFill>
                            <a:schemeClr val="tx1"/>
                          </a:solidFill>
                          <a:effectLst/>
                          <a:latin typeface="Times New Roman" pitchFamily="18" charset="0"/>
                          <a:ea typeface="+mn-ea"/>
                          <a:cs typeface="Times New Roman" pitchFamily="18" charset="0"/>
                        </a:rPr>
                        <a:t>Vignesh</a:t>
                      </a:r>
                      <a:r>
                        <a:rPr lang="en-US" sz="1400" kern="1200" dirty="0" smtClean="0">
                          <a:solidFill>
                            <a:schemeClr val="tx1"/>
                          </a:solidFill>
                          <a:effectLst/>
                          <a:latin typeface="Times New Roman" pitchFamily="18" charset="0"/>
                          <a:ea typeface="+mn-ea"/>
                          <a:cs typeface="Times New Roman" pitchFamily="18" charset="0"/>
                        </a:rPr>
                        <a:t>, S. </a:t>
                      </a:r>
                      <a:r>
                        <a:rPr lang="en-US" sz="1400" kern="1200" dirty="0" err="1" smtClean="0">
                          <a:solidFill>
                            <a:schemeClr val="tx1"/>
                          </a:solidFill>
                          <a:effectLst/>
                          <a:latin typeface="Times New Roman" pitchFamily="18" charset="0"/>
                          <a:ea typeface="+mn-ea"/>
                          <a:cs typeface="Times New Roman" pitchFamily="18" charset="0"/>
                        </a:rPr>
                        <a:t>Preejith</a:t>
                      </a:r>
                      <a:r>
                        <a:rPr lang="en-US" sz="1400" kern="1200" dirty="0" smtClean="0">
                          <a:solidFill>
                            <a:schemeClr val="tx1"/>
                          </a:solidFill>
                          <a:effectLst/>
                          <a:latin typeface="Times New Roman" pitchFamily="18" charset="0"/>
                          <a:ea typeface="+mn-ea"/>
                          <a:cs typeface="Times New Roman" pitchFamily="18" charset="0"/>
                        </a:rPr>
                        <a:t>, J. Joseph, and</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 </a:t>
                      </a:r>
                      <a:r>
                        <a:rPr lang="en-US" sz="1400" kern="1200" dirty="0" err="1" smtClean="0">
                          <a:solidFill>
                            <a:schemeClr val="tx1"/>
                          </a:solidFill>
                          <a:effectLst/>
                          <a:latin typeface="Times New Roman" pitchFamily="18" charset="0"/>
                          <a:ea typeface="+mn-ea"/>
                          <a:cs typeface="Times New Roman" pitchFamily="18" charset="0"/>
                        </a:rPr>
                        <a:t>Sivaprakasam</a:t>
                      </a:r>
                      <a:endParaRPr lang="en-U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‘‘Interpreting deep neural networks for single-lead ECG</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arrhythmia classification”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Conf. Eng. Med. Biol.</a:t>
                      </a:r>
                    </a:p>
                    <a:p>
                      <a:pPr algn="ctr"/>
                      <a:r>
                        <a:rPr lang="en-US" sz="1400" kern="1200" dirty="0" err="1" smtClean="0">
                          <a:solidFill>
                            <a:schemeClr val="tx1"/>
                          </a:solidFill>
                          <a:effectLst/>
                          <a:latin typeface="Times New Roman" pitchFamily="18" charset="0"/>
                          <a:ea typeface="+mn-ea"/>
                          <a:cs typeface="Times New Roman" pitchFamily="18" charset="0"/>
                        </a:rPr>
                        <a:t>SoC.</a:t>
                      </a:r>
                      <a:r>
                        <a:rPr lang="en-US" sz="1400" kern="1200" dirty="0" smtClean="0">
                          <a:solidFill>
                            <a:schemeClr val="tx1"/>
                          </a:solidFill>
                          <a:effectLst/>
                          <a:latin typeface="Times New Roman" pitchFamily="18" charset="0"/>
                          <a:ea typeface="+mn-ea"/>
                          <a:cs typeface="Times New Roman" pitchFamily="18" charset="0"/>
                        </a:rPr>
                        <a:t> (EMBC)</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93669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vol. 86, pp. 446–455, Sep. 201</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algn="ctr"/>
                      <a:r>
                        <a:rPr lang="it-IT" sz="1400" kern="1200" dirty="0" smtClean="0">
                          <a:solidFill>
                            <a:schemeClr val="tx1"/>
                          </a:solidFill>
                          <a:effectLst/>
                          <a:latin typeface="Times New Roman" pitchFamily="18" charset="0"/>
                          <a:ea typeface="+mn-ea"/>
                          <a:cs typeface="Times New Roman" pitchFamily="18" charset="0"/>
                        </a:rPr>
                        <a:t> G. Sannino and G. De Pietro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deep learning approach for ECG-based</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heartbeat classification for arrhythmia detection,’’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Future </a:t>
                      </a:r>
                      <a:r>
                        <a:rPr lang="en-US" sz="1400" kern="1200" dirty="0" err="1" smtClean="0">
                          <a:solidFill>
                            <a:schemeClr val="tx1"/>
                          </a:solidFill>
                          <a:effectLst/>
                          <a:latin typeface="Times New Roman" pitchFamily="18" charset="0"/>
                          <a:ea typeface="+mn-ea"/>
                          <a:cs typeface="Times New Roman" pitchFamily="18" charset="0"/>
                        </a:rPr>
                        <a:t>Gener</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Comput</a:t>
                      </a:r>
                      <a:r>
                        <a:rPr lang="en-US" sz="1400" kern="1200" dirty="0" smtClean="0">
                          <a:solidFill>
                            <a:schemeClr val="tx1"/>
                          </a:solidFill>
                          <a:effectLst/>
                          <a:latin typeface="Times New Roman" pitchFamily="18" charset="0"/>
                          <a:ea typeface="+mn-ea"/>
                          <a:cs typeface="Times New Roman" pitchFamily="18" charset="0"/>
                        </a:rPr>
                        <a:t>.</a:t>
                      </a:r>
                    </a:p>
                    <a:p>
                      <a:pPr algn="ctr"/>
                      <a:r>
                        <a:rPr lang="en-US" sz="1400" kern="1200" dirty="0" smtClean="0">
                          <a:solidFill>
                            <a:schemeClr val="tx1"/>
                          </a:solidFill>
                          <a:effectLst/>
                          <a:latin typeface="Times New Roman" pitchFamily="18" charset="0"/>
                          <a:ea typeface="+mn-ea"/>
                          <a:cs typeface="Times New Roman" pitchFamily="18" charset="0"/>
                        </a:rPr>
                        <a:t>Syst.,</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747443">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 vol. 58, pp. 105–112, Jan. 2020.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Z. Li, D. Zhou, L. Wan, J. Li, and W. Mou</a:t>
                      </a:r>
                      <a:r>
                        <a:rPr lang="fi-FI"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‘‘Heartbeat classification</a:t>
                      </a:r>
                    </a:p>
                    <a:p>
                      <a:pPr algn="ctr"/>
                      <a:r>
                        <a:rPr lang="en-US" sz="1400" kern="1200" dirty="0" smtClean="0">
                          <a:solidFill>
                            <a:schemeClr val="tx1"/>
                          </a:solidFill>
                          <a:effectLst/>
                          <a:latin typeface="Times New Roman" pitchFamily="18" charset="0"/>
                          <a:ea typeface="+mn-ea"/>
                          <a:cs typeface="Times New Roman" pitchFamily="18" charset="0"/>
                        </a:rPr>
                        <a:t>using deep residual convolutional neural network from 2-lead electrocardiogram”</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Electrocardiology</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60277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 vol. 127,</a:t>
                      </a:r>
                    </a:p>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pp. 52–63, Apr. 2016.</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 A. </a:t>
                      </a:r>
                      <a:r>
                        <a:rPr lang="en-US" sz="1400" kern="1200" dirty="0" err="1" smtClean="0">
                          <a:solidFill>
                            <a:schemeClr val="tx1"/>
                          </a:solidFill>
                          <a:effectLst/>
                          <a:latin typeface="Times New Roman" pitchFamily="18" charset="0"/>
                          <a:ea typeface="+mn-ea"/>
                          <a:cs typeface="Times New Roman" pitchFamily="18" charset="0"/>
                        </a:rPr>
                        <a:t>Elhaj</a:t>
                      </a:r>
                      <a:r>
                        <a:rPr lang="en-US" sz="1400" kern="1200" dirty="0" smtClean="0">
                          <a:solidFill>
                            <a:schemeClr val="tx1"/>
                          </a:solidFill>
                          <a:effectLst/>
                          <a:latin typeface="Times New Roman" pitchFamily="18" charset="0"/>
                          <a:ea typeface="+mn-ea"/>
                          <a:cs typeface="Times New Roman" pitchFamily="18" charset="0"/>
                        </a:rPr>
                        <a:t>, N. </a:t>
                      </a:r>
                      <a:r>
                        <a:rPr lang="en-US" sz="1400" kern="1200" dirty="0" err="1" smtClean="0">
                          <a:solidFill>
                            <a:schemeClr val="tx1"/>
                          </a:solidFill>
                          <a:effectLst/>
                          <a:latin typeface="Times New Roman" pitchFamily="18" charset="0"/>
                          <a:ea typeface="+mn-ea"/>
                          <a:cs typeface="Times New Roman" pitchFamily="18" charset="0"/>
                        </a:rPr>
                        <a:t>Salim</a:t>
                      </a:r>
                      <a:r>
                        <a:rPr lang="en-US" sz="1400" kern="1200" dirty="0" smtClean="0">
                          <a:solidFill>
                            <a:schemeClr val="tx1"/>
                          </a:solidFill>
                          <a:effectLst/>
                          <a:latin typeface="Times New Roman" pitchFamily="18" charset="0"/>
                          <a:ea typeface="+mn-ea"/>
                          <a:cs typeface="Times New Roman" pitchFamily="18" charset="0"/>
                        </a:rPr>
                        <a:t>, A. R. Harris, T. T. </a:t>
                      </a:r>
                      <a:r>
                        <a:rPr lang="en-US" sz="1400" kern="1200" dirty="0" err="1" smtClean="0">
                          <a:solidFill>
                            <a:schemeClr val="tx1"/>
                          </a:solidFill>
                          <a:effectLst/>
                          <a:latin typeface="Times New Roman" pitchFamily="18" charset="0"/>
                          <a:ea typeface="+mn-ea"/>
                          <a:cs typeface="Times New Roman" pitchFamily="18" charset="0"/>
                        </a:rPr>
                        <a:t>Swee</a:t>
                      </a:r>
                      <a:r>
                        <a:rPr lang="en-US" sz="1400" kern="1200" dirty="0" smtClean="0">
                          <a:solidFill>
                            <a:schemeClr val="tx1"/>
                          </a:solidFill>
                          <a:effectLst/>
                          <a:latin typeface="Times New Roman" pitchFamily="18" charset="0"/>
                          <a:ea typeface="+mn-ea"/>
                          <a:cs typeface="Times New Roman" pitchFamily="18" charset="0"/>
                        </a:rPr>
                        <a:t>, and T. Ahmed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‘‘Arrhythmia recognition and classification using combined linear and nonlinear</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features of ECG signals,’’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baseline="0" dirty="0" err="1" smtClean="0">
                          <a:latin typeface="Times New Roman" pitchFamily="18" charset="0"/>
                          <a:cs typeface="Times New Roman" pitchFamily="18" charset="0"/>
                        </a:rPr>
                        <a:t>Comput</a:t>
                      </a:r>
                      <a:r>
                        <a:rPr lang="en-US" sz="1400" baseline="0" dirty="0" smtClean="0">
                          <a:latin typeface="Times New Roman" pitchFamily="18" charset="0"/>
                          <a:cs typeface="Times New Roman" pitchFamily="18" charset="0"/>
                        </a:rPr>
                        <a:t>. Methods Programs Biomed.</a:t>
                      </a: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Existing Method:</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a:bodyPr>
          <a:lstStyle/>
          <a:p>
            <a:pPr marL="0" indent="0" algn="just">
              <a:lnSpc>
                <a:spcPct val="150000"/>
              </a:lnSpc>
              <a:buNone/>
            </a:pPr>
            <a:r>
              <a:rPr lang="en-US" dirty="0" smtClean="0"/>
              <a:t> </a:t>
            </a:r>
            <a:r>
              <a:rPr lang="en-US" dirty="0">
                <a:latin typeface="Times New Roman" panose="02020603050405020304" pitchFamily="18" charset="0"/>
                <a:cs typeface="Times New Roman" panose="02020603050405020304" pitchFamily="18" charset="0"/>
              </a:rPr>
              <a:t>we have presented a diagnostic system for arrhythmia classification using a machine learning approach based on the Artificial Neural Network (ANN). We have selected 44 files of one minute recording from the MIT-BIH arrhythmia database, where 25 files are considered as normal class and 19 files are considered as arrhythmia class. Feature sets were based on ECG morphology (heartbeat intervals and RR-intervals) and features calculated from the Discrete Wavelet Transformer (DWT). Afterwards, we have discussed the appropriate Neural Network structure and the suitable training algorithm in order to properly classify ECG recordings into normal and arrhythmia classes. We have compared then the cascade Forward Network and the Multi-layered Perceptron (MLP) neural network architectures. By only using MLP structure, we have compared two training algorithms, based on </a:t>
            </a:r>
            <a:r>
              <a:rPr lang="en-US" dirty="0" err="1">
                <a:latin typeface="Times New Roman" panose="02020603050405020304" pitchFamily="18" charset="0"/>
                <a:cs typeface="Times New Roman" panose="02020603050405020304" pitchFamily="18" charset="0"/>
              </a:rPr>
              <a:t>backpropagation</a:t>
            </a:r>
            <a:r>
              <a:rPr lang="en-US" dirty="0">
                <a:latin typeface="Times New Roman" panose="02020603050405020304" pitchFamily="18" charset="0"/>
                <a:cs typeface="Times New Roman" panose="02020603050405020304" pitchFamily="18" charset="0"/>
              </a:rPr>
              <a:t> approach, which are Resilient </a:t>
            </a:r>
            <a:r>
              <a:rPr lang="en-US" dirty="0" err="1">
                <a:latin typeface="Times New Roman" panose="02020603050405020304" pitchFamily="18" charset="0"/>
                <a:cs typeface="Times New Roman" panose="02020603050405020304" pitchFamily="18" charset="0"/>
              </a:rPr>
              <a:t>Backpropagation</a:t>
            </a:r>
            <a:r>
              <a:rPr lang="en-US" dirty="0">
                <a:latin typeface="Times New Roman" panose="02020603050405020304" pitchFamily="18" charset="0"/>
                <a:cs typeface="Times New Roman" panose="02020603050405020304" pitchFamily="18" charset="0"/>
              </a:rPr>
              <a:t> (RPROP) and Gradient Descent with Momentum (GDM).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8626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the Existing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The speech Quality might be degraded</a:t>
            </a:r>
          </a:p>
          <a:p>
            <a:pPr>
              <a:lnSpc>
                <a:spcPct val="130000"/>
              </a:lnSpc>
              <a:buFont typeface="Wingdings" pitchFamily="2" charset="2"/>
              <a:buChar char="§"/>
            </a:pPr>
            <a:r>
              <a:rPr lang="en-US" sz="2100" dirty="0" smtClean="0">
                <a:latin typeface="Times New Roman" pitchFamily="18" charset="0"/>
                <a:cs typeface="Times New Roman" pitchFamily="18" charset="0"/>
              </a:rPr>
              <a:t>No robust Environment</a:t>
            </a:r>
          </a:p>
          <a:p>
            <a:pPr>
              <a:lnSpc>
                <a:spcPct val="130000"/>
              </a:lnSpc>
              <a:buFont typeface="Wingdings" pitchFamily="2" charset="2"/>
              <a:buChar char="§"/>
            </a:pPr>
            <a:r>
              <a:rPr lang="en-US" sz="2100" dirty="0">
                <a:latin typeface="Times New Roman" pitchFamily="18" charset="0"/>
                <a:cs typeface="Times New Roman" pitchFamily="18" charset="0"/>
              </a:rPr>
              <a:t>F</a:t>
            </a:r>
            <a:r>
              <a:rPr lang="en-US" sz="2100" dirty="0" smtClean="0">
                <a:latin typeface="Times New Roman" pitchFamily="18" charset="0"/>
                <a:cs typeface="Times New Roman" pitchFamily="18" charset="0"/>
              </a:rPr>
              <a:t>ail </a:t>
            </a:r>
            <a:r>
              <a:rPr lang="en-US" sz="2100" dirty="0">
                <a:latin typeface="Times New Roman" pitchFamily="18" charset="0"/>
                <a:cs typeface="Times New Roman" pitchFamily="18" charset="0"/>
              </a:rPr>
              <a:t>to encode the position and orientation of </a:t>
            </a:r>
            <a:r>
              <a:rPr lang="en-US" sz="2100" dirty="0" smtClean="0">
                <a:latin typeface="Times New Roman" pitchFamily="18" charset="0"/>
                <a:cs typeface="Times New Roman" pitchFamily="18" charset="0"/>
              </a:rPr>
              <a:t>objects</a:t>
            </a:r>
          </a:p>
          <a:p>
            <a:pPr>
              <a:lnSpc>
                <a:spcPct val="130000"/>
              </a:lnSpc>
              <a:buFont typeface="Wingdings" pitchFamily="2" charset="2"/>
              <a:buChar char="§"/>
            </a:pPr>
            <a:r>
              <a:rPr lang="en-US" sz="2100" dirty="0" smtClean="0">
                <a:latin typeface="Times New Roman" pitchFamily="18" charset="0"/>
                <a:cs typeface="Times New Roman" pitchFamily="18" charset="0"/>
              </a:rPr>
              <a:t>Poor interpretability</a:t>
            </a:r>
          </a:p>
          <a:p>
            <a:pPr marL="0" indent="0">
              <a:lnSpc>
                <a:spcPct val="130000"/>
              </a:lnSpc>
              <a:buNone/>
            </a:pPr>
            <a:endParaRPr lang="en-IN" dirty="0"/>
          </a:p>
        </p:txBody>
      </p:sp>
    </p:spTree>
    <p:extLst>
      <p:ext uri="{BB962C8B-B14F-4D97-AF65-F5344CB8AC3E}">
        <p14:creationId xmlns:p14="http://schemas.microsoft.com/office/powerpoint/2010/main" val="265205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3"/>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fontScale="25000" lnSpcReduction="20000"/>
          </a:bodyPr>
          <a:lstStyle/>
          <a:p>
            <a:pPr marL="0" indent="0" algn="just">
              <a:lnSpc>
                <a:spcPct val="150000"/>
              </a:lnSpc>
              <a:buNone/>
            </a:pPr>
            <a:r>
              <a:rPr lang="en-US" sz="3600" dirty="0" smtClean="0">
                <a:latin typeface="Times New Roman" pitchFamily="18" charset="0"/>
                <a:cs typeface="Times New Roman" pitchFamily="18" charset="0"/>
              </a:rPr>
              <a:t> </a:t>
            </a:r>
            <a:r>
              <a:rPr lang="en-US" sz="6400" dirty="0">
                <a:latin typeface="Times New Roman" pitchFamily="18" charset="0"/>
                <a:cs typeface="Times New Roman" pitchFamily="18" charset="0"/>
              </a:rPr>
              <a:t>Our proposed CNN model automatically classifies </a:t>
            </a:r>
            <a:r>
              <a:rPr lang="en-US" sz="6400" dirty="0" smtClean="0">
                <a:latin typeface="Times New Roman" pitchFamily="18" charset="0"/>
                <a:cs typeface="Times New Roman" pitchFamily="18" charset="0"/>
              </a:rPr>
              <a:t>EC signals </a:t>
            </a:r>
            <a:r>
              <a:rPr lang="en-US" sz="6400" dirty="0">
                <a:latin typeface="Times New Roman" pitchFamily="18" charset="0"/>
                <a:cs typeface="Times New Roman" pitchFamily="18" charset="0"/>
              </a:rPr>
              <a:t>to detect cardiac arrhythmias without applying </a:t>
            </a:r>
            <a:r>
              <a:rPr lang="en-US" sz="6400" dirty="0" smtClean="0">
                <a:latin typeface="Times New Roman" pitchFamily="18" charset="0"/>
                <a:cs typeface="Times New Roman" pitchFamily="18" charset="0"/>
              </a:rPr>
              <a:t>any preprocessing </a:t>
            </a:r>
            <a:r>
              <a:rPr lang="en-US" sz="6400" dirty="0">
                <a:latin typeface="Times New Roman" pitchFamily="18" charset="0"/>
                <a:cs typeface="Times New Roman" pitchFamily="18" charset="0"/>
              </a:rPr>
              <a:t>or feature extraction steps. A 1D-CNN is </a:t>
            </a:r>
            <a:r>
              <a:rPr lang="en-US" sz="6400" dirty="0" smtClean="0">
                <a:latin typeface="Times New Roman" pitchFamily="18" charset="0"/>
                <a:cs typeface="Times New Roman" pitchFamily="18" charset="0"/>
              </a:rPr>
              <a:t>convenient </a:t>
            </a:r>
            <a:r>
              <a:rPr lang="en-US" sz="6400" dirty="0">
                <a:latin typeface="Times New Roman" pitchFamily="18" charset="0"/>
                <a:cs typeface="Times New Roman" pitchFamily="18" charset="0"/>
              </a:rPr>
              <a:t>for time-series data such as ECG signals from </a:t>
            </a:r>
            <a:r>
              <a:rPr lang="en-US" sz="6400" dirty="0" smtClean="0">
                <a:latin typeface="Times New Roman" pitchFamily="18" charset="0"/>
                <a:cs typeface="Times New Roman" pitchFamily="18" charset="0"/>
              </a:rPr>
              <a:t>which samples </a:t>
            </a:r>
            <a:r>
              <a:rPr lang="en-US" sz="6400" dirty="0">
                <a:latin typeface="Times New Roman" pitchFamily="18" charset="0"/>
                <a:cs typeface="Times New Roman" pitchFamily="18" charset="0"/>
              </a:rPr>
              <a:t>are taken at regular intervals [4]. Our CNN </a:t>
            </a:r>
            <a:r>
              <a:rPr lang="en-US" sz="6400" dirty="0" smtClean="0">
                <a:latin typeface="Times New Roman" pitchFamily="18" charset="0"/>
                <a:cs typeface="Times New Roman" pitchFamily="18" charset="0"/>
              </a:rPr>
              <a:t>structure is </a:t>
            </a:r>
            <a:r>
              <a:rPr lang="en-US" sz="6400" dirty="0">
                <a:latin typeface="Times New Roman" pitchFamily="18" charset="0"/>
                <a:cs typeface="Times New Roman" pitchFamily="18" charset="0"/>
              </a:rPr>
              <a:t>mainly a combination of two convolutional </a:t>
            </a:r>
            <a:r>
              <a:rPr lang="en-US" sz="6400" dirty="0" smtClean="0">
                <a:latin typeface="Times New Roman" pitchFamily="18" charset="0"/>
                <a:cs typeface="Times New Roman" pitchFamily="18" charset="0"/>
              </a:rPr>
              <a:t>blocks (six </a:t>
            </a:r>
            <a:r>
              <a:rPr lang="en-US" sz="6400" dirty="0">
                <a:latin typeface="Times New Roman" pitchFamily="18" charset="0"/>
                <a:cs typeface="Times New Roman" pitchFamily="18" charset="0"/>
              </a:rPr>
              <a:t>layers), fully connected layers (two layers), and an </a:t>
            </a:r>
            <a:r>
              <a:rPr lang="en-US" sz="6400" dirty="0" smtClean="0">
                <a:latin typeface="Times New Roman" pitchFamily="18" charset="0"/>
                <a:cs typeface="Times New Roman" pitchFamily="18" charset="0"/>
              </a:rPr>
              <a:t>output </a:t>
            </a:r>
            <a:r>
              <a:rPr lang="en-US" sz="6400" dirty="0" err="1" smtClean="0">
                <a:latin typeface="Times New Roman" pitchFamily="18" charset="0"/>
                <a:cs typeface="Times New Roman" pitchFamily="18" charset="0"/>
              </a:rPr>
              <a:t>softmax</a:t>
            </a:r>
            <a:r>
              <a:rPr lang="en-US" sz="6400" dirty="0" smtClean="0">
                <a:latin typeface="Times New Roman" pitchFamily="18" charset="0"/>
                <a:cs typeface="Times New Roman" pitchFamily="18" charset="0"/>
              </a:rPr>
              <a:t> </a:t>
            </a:r>
            <a:r>
              <a:rPr lang="en-US" sz="6400" dirty="0">
                <a:latin typeface="Times New Roman" pitchFamily="18" charset="0"/>
                <a:cs typeface="Times New Roman" pitchFamily="18" charset="0"/>
              </a:rPr>
              <a:t>classification </a:t>
            </a:r>
            <a:r>
              <a:rPr lang="en-US" sz="6400" dirty="0" err="1">
                <a:latin typeface="Times New Roman" pitchFamily="18" charset="0"/>
                <a:cs typeface="Times New Roman" pitchFamily="18" charset="0"/>
              </a:rPr>
              <a:t>layerWe</a:t>
            </a:r>
            <a:r>
              <a:rPr lang="en-US" sz="6400" dirty="0">
                <a:latin typeface="Times New Roman" pitchFamily="18" charset="0"/>
                <a:cs typeface="Times New Roman" pitchFamily="18" charset="0"/>
              </a:rPr>
              <a:t> configured our CNN model with these settings to </a:t>
            </a:r>
            <a:r>
              <a:rPr lang="en-US" sz="6400" dirty="0" smtClean="0">
                <a:latin typeface="Times New Roman" pitchFamily="18" charset="0"/>
                <a:cs typeface="Times New Roman" pitchFamily="18" charset="0"/>
              </a:rPr>
              <a:t>simplify </a:t>
            </a:r>
            <a:r>
              <a:rPr lang="en-US" sz="6400" dirty="0">
                <a:latin typeface="Times New Roman" pitchFamily="18" charset="0"/>
                <a:cs typeface="Times New Roman" pitchFamily="18" charset="0"/>
              </a:rPr>
              <a:t>its structure as much as possible to avoid any </a:t>
            </a:r>
            <a:r>
              <a:rPr lang="en-US" sz="6400" dirty="0" smtClean="0">
                <a:latin typeface="Times New Roman" pitchFamily="18" charset="0"/>
                <a:cs typeface="Times New Roman" pitchFamily="18" charset="0"/>
              </a:rPr>
              <a:t>additional computational </a:t>
            </a:r>
            <a:r>
              <a:rPr lang="en-US" sz="6400" dirty="0">
                <a:latin typeface="Times New Roman" pitchFamily="18" charset="0"/>
                <a:cs typeface="Times New Roman" pitchFamily="18" charset="0"/>
              </a:rPr>
              <a:t>cost, and reduce the structural </a:t>
            </a:r>
            <a:r>
              <a:rPr lang="en-US" sz="6400" dirty="0" smtClean="0">
                <a:latin typeface="Times New Roman" pitchFamily="18" charset="0"/>
                <a:cs typeface="Times New Roman" pitchFamily="18" charset="0"/>
              </a:rPr>
              <a:t>complexity. In </a:t>
            </a:r>
            <a:r>
              <a:rPr lang="en-US" sz="6400" dirty="0">
                <a:latin typeface="Times New Roman" pitchFamily="18" charset="0"/>
                <a:cs typeface="Times New Roman" pitchFamily="18" charset="0"/>
              </a:rPr>
              <a:t>each convolutional block, there are F filters with size </a:t>
            </a:r>
            <a:r>
              <a:rPr lang="en-US" sz="6400" dirty="0" smtClean="0">
                <a:latin typeface="Times New Roman" pitchFamily="18" charset="0"/>
                <a:cs typeface="Times New Roman" pitchFamily="18" charset="0"/>
              </a:rPr>
              <a:t>K for </a:t>
            </a:r>
            <a:r>
              <a:rPr lang="en-US" sz="6400" dirty="0">
                <a:latin typeface="Times New Roman" pitchFamily="18" charset="0"/>
                <a:cs typeface="Times New Roman" pitchFamily="18" charset="0"/>
              </a:rPr>
              <a:t>the kernels. The level of the pooling layer, also </a:t>
            </a:r>
            <a:r>
              <a:rPr lang="en-US" sz="6400" dirty="0" smtClean="0">
                <a:latin typeface="Times New Roman" pitchFamily="18" charset="0"/>
                <a:cs typeface="Times New Roman" pitchFamily="18" charset="0"/>
              </a:rPr>
              <a:t>called subsampling </a:t>
            </a:r>
            <a:r>
              <a:rPr lang="en-US" sz="6400" dirty="0">
                <a:latin typeface="Times New Roman" pitchFamily="18" charset="0"/>
                <a:cs typeface="Times New Roman" pitchFamily="18" charset="0"/>
              </a:rPr>
              <a:t>or down sampling, exploits the feature </a:t>
            </a:r>
            <a:r>
              <a:rPr lang="en-US" sz="6400" dirty="0" smtClean="0">
                <a:latin typeface="Times New Roman" pitchFamily="18" charset="0"/>
                <a:cs typeface="Times New Roman" pitchFamily="18" charset="0"/>
              </a:rPr>
              <a:t>space of </a:t>
            </a:r>
            <a:r>
              <a:rPr lang="en-US" sz="6400" dirty="0">
                <a:latin typeface="Times New Roman" pitchFamily="18" charset="0"/>
                <a:cs typeface="Times New Roman" pitchFamily="18" charset="0"/>
              </a:rPr>
              <a:t>the previous layers to generate a new feature space </a:t>
            </a:r>
            <a:r>
              <a:rPr lang="en-US" sz="6400" dirty="0" smtClean="0">
                <a:latin typeface="Times New Roman" pitchFamily="18" charset="0"/>
                <a:cs typeface="Times New Roman" pitchFamily="18" charset="0"/>
              </a:rPr>
              <a:t>by fetching </a:t>
            </a:r>
            <a:r>
              <a:rPr lang="en-US" sz="6400" dirty="0">
                <a:latin typeface="Times New Roman" pitchFamily="18" charset="0"/>
                <a:cs typeface="Times New Roman" pitchFamily="18" charset="0"/>
              </a:rPr>
              <a:t>the maximum values within a specified region </a:t>
            </a:r>
            <a:r>
              <a:rPr lang="en-US" sz="6400" dirty="0" smtClean="0">
                <a:latin typeface="Times New Roman" pitchFamily="18" charset="0"/>
                <a:cs typeface="Times New Roman" pitchFamily="18" charset="0"/>
              </a:rPr>
              <a:t>from previous </a:t>
            </a:r>
            <a:r>
              <a:rPr lang="en-US" sz="6400" dirty="0">
                <a:latin typeface="Times New Roman" pitchFamily="18" charset="0"/>
                <a:cs typeface="Times New Roman" pitchFamily="18" charset="0"/>
              </a:rPr>
              <a:t>feature space. The main aim of this layer is to </a:t>
            </a:r>
            <a:r>
              <a:rPr lang="en-US" sz="6400" dirty="0" smtClean="0">
                <a:latin typeface="Times New Roman" pitchFamily="18" charset="0"/>
                <a:cs typeface="Times New Roman" pitchFamily="18" charset="0"/>
              </a:rPr>
              <a:t>make the </a:t>
            </a:r>
            <a:r>
              <a:rPr lang="en-US" sz="6400" dirty="0">
                <a:latin typeface="Times New Roman" pitchFamily="18" charset="0"/>
                <a:cs typeface="Times New Roman" pitchFamily="18" charset="0"/>
              </a:rPr>
              <a:t>dimensionality of the feature maps half the actual </a:t>
            </a:r>
            <a:r>
              <a:rPr lang="en-US" sz="6400" dirty="0" smtClean="0">
                <a:latin typeface="Times New Roman" pitchFamily="18" charset="0"/>
                <a:cs typeface="Times New Roman" pitchFamily="18" charset="0"/>
              </a:rPr>
              <a:t>size from </a:t>
            </a:r>
            <a:r>
              <a:rPr lang="en-US" sz="6400" dirty="0">
                <a:latin typeface="Times New Roman" pitchFamily="18" charset="0"/>
                <a:cs typeface="Times New Roman" pitchFamily="18" charset="0"/>
              </a:rPr>
              <a:t>the previous layer to decrease the number of </a:t>
            </a:r>
            <a:r>
              <a:rPr lang="en-US" sz="6400" dirty="0" smtClean="0">
                <a:latin typeface="Times New Roman" pitchFamily="18" charset="0"/>
                <a:cs typeface="Times New Roman" pitchFamily="18" charset="0"/>
              </a:rPr>
              <a:t>computations </a:t>
            </a:r>
            <a:r>
              <a:rPr lang="en-US" sz="6400" dirty="0">
                <a:latin typeface="Times New Roman" pitchFamily="18" charset="0"/>
                <a:cs typeface="Times New Roman" pitchFamily="18" charset="0"/>
              </a:rPr>
              <a:t>and avoid the problem of data </a:t>
            </a:r>
            <a:r>
              <a:rPr lang="en-US" sz="6400" dirty="0" err="1">
                <a:latin typeface="Times New Roman" pitchFamily="18" charset="0"/>
                <a:cs typeface="Times New Roman" pitchFamily="18" charset="0"/>
              </a:rPr>
              <a:t>overfitting</a:t>
            </a:r>
            <a:r>
              <a:rPr lang="en-US" sz="6400" dirty="0">
                <a:latin typeface="Times New Roman" pitchFamily="18" charset="0"/>
                <a:cs typeface="Times New Roman" pitchFamily="18" charset="0"/>
              </a:rPr>
              <a:t>. The </a:t>
            </a:r>
            <a:r>
              <a:rPr lang="en-US" sz="6400" dirty="0" smtClean="0">
                <a:latin typeface="Times New Roman" pitchFamily="18" charset="0"/>
                <a:cs typeface="Times New Roman" pitchFamily="18" charset="0"/>
              </a:rPr>
              <a:t>batch normalization </a:t>
            </a:r>
            <a:r>
              <a:rPr lang="en-US" sz="6400" dirty="0">
                <a:latin typeface="Times New Roman" pitchFamily="18" charset="0"/>
                <a:cs typeface="Times New Roman" pitchFamily="18" charset="0"/>
              </a:rPr>
              <a:t>layer allows better stability and performance </a:t>
            </a:r>
            <a:r>
              <a:rPr lang="en-US" sz="6400" dirty="0" smtClean="0">
                <a:latin typeface="Times New Roman" pitchFamily="18" charset="0"/>
                <a:cs typeface="Times New Roman" pitchFamily="18" charset="0"/>
              </a:rPr>
              <a:t>of the </a:t>
            </a:r>
            <a:r>
              <a:rPr lang="en-US" sz="6400" dirty="0">
                <a:latin typeface="Times New Roman" pitchFamily="18" charset="0"/>
                <a:cs typeface="Times New Roman" pitchFamily="18" charset="0"/>
              </a:rPr>
              <a:t>CNN structure by avoiding vanishing gradients [35]. It </a:t>
            </a:r>
            <a:r>
              <a:rPr lang="en-US" sz="6400" dirty="0" smtClean="0">
                <a:latin typeface="Times New Roman" pitchFamily="18" charset="0"/>
                <a:cs typeface="Times New Roman" pitchFamily="18" charset="0"/>
              </a:rPr>
              <a:t>is important </a:t>
            </a:r>
            <a:r>
              <a:rPr lang="en-US" sz="6400" dirty="0">
                <a:latin typeface="Times New Roman" pitchFamily="18" charset="0"/>
                <a:cs typeface="Times New Roman" pitchFamily="18" charset="0"/>
              </a:rPr>
              <a:t>to note that CNNs are ideally suited for </a:t>
            </a:r>
            <a:r>
              <a:rPr lang="en-US" sz="6400" dirty="0" smtClean="0">
                <a:latin typeface="Times New Roman" pitchFamily="18" charset="0"/>
                <a:cs typeface="Times New Roman" pitchFamily="18" charset="0"/>
              </a:rPr>
              <a:t>automatically </a:t>
            </a:r>
            <a:r>
              <a:rPr lang="en-US" sz="6400" dirty="0">
                <a:latin typeface="Times New Roman" pitchFamily="18" charset="0"/>
                <a:cs typeface="Times New Roman" pitchFamily="18" charset="0"/>
              </a:rPr>
              <a:t>extracting informative and predictive features from </a:t>
            </a:r>
            <a:r>
              <a:rPr lang="en-US" sz="6400" dirty="0" smtClean="0">
                <a:latin typeface="Times New Roman" pitchFamily="18" charset="0"/>
                <a:cs typeface="Times New Roman" pitchFamily="18" charset="0"/>
              </a:rPr>
              <a:t>the 1D </a:t>
            </a:r>
            <a:r>
              <a:rPr lang="en-US" sz="6400" dirty="0">
                <a:latin typeface="Times New Roman" pitchFamily="18" charset="0"/>
                <a:cs typeface="Times New Roman" pitchFamily="18" charset="0"/>
              </a:rPr>
              <a:t>time-series ECG data. The important input </a:t>
            </a:r>
            <a:r>
              <a:rPr lang="en-US" sz="6400" dirty="0" smtClean="0">
                <a:latin typeface="Times New Roman" pitchFamily="18" charset="0"/>
                <a:cs typeface="Times New Roman" pitchFamily="18" charset="0"/>
              </a:rPr>
              <a:t>subsequences are </a:t>
            </a:r>
            <a:r>
              <a:rPr lang="en-US" sz="6400" dirty="0">
                <a:latin typeface="Times New Roman" pitchFamily="18" charset="0"/>
                <a:cs typeface="Times New Roman" pitchFamily="18" charset="0"/>
              </a:rPr>
              <a:t>captured by the F filters (or masks) that act as </a:t>
            </a:r>
            <a:r>
              <a:rPr lang="en-US" sz="6400" dirty="0" smtClean="0">
                <a:latin typeface="Times New Roman" pitchFamily="18" charset="0"/>
                <a:cs typeface="Times New Roman" pitchFamily="18" charset="0"/>
              </a:rPr>
              <a:t>useful signals for </a:t>
            </a:r>
            <a:r>
              <a:rPr lang="en-US" sz="6400" dirty="0">
                <a:latin typeface="Times New Roman" pitchFamily="18" charset="0"/>
                <a:cs typeface="Times New Roman" pitchFamily="18" charset="0"/>
              </a:rPr>
              <a:t>the downstream prediction task and are trained </a:t>
            </a:r>
            <a:r>
              <a:rPr lang="en-US" sz="6400" dirty="0" smtClean="0">
                <a:latin typeface="Times New Roman" pitchFamily="18" charset="0"/>
                <a:cs typeface="Times New Roman" pitchFamily="18" charset="0"/>
              </a:rPr>
              <a:t>via </a:t>
            </a:r>
            <a:r>
              <a:rPr lang="en-US" sz="6400" dirty="0" err="1" smtClean="0">
                <a:latin typeface="Times New Roman" pitchFamily="18" charset="0"/>
                <a:cs typeface="Times New Roman" pitchFamily="18" charset="0"/>
              </a:rPr>
              <a:t>backpropagation</a:t>
            </a:r>
            <a:r>
              <a:rPr lang="en-US" sz="6400" dirty="0">
                <a:latin typeface="Times New Roman" pitchFamily="18" charset="0"/>
                <a:cs typeface="Times New Roman" pitchFamily="18" charset="0"/>
              </a:rPr>
              <a:t>. Furthermore, max-pooling extracts </a:t>
            </a:r>
            <a:r>
              <a:rPr lang="en-US" sz="6400" dirty="0" smtClean="0">
                <a:latin typeface="Times New Roman" pitchFamily="18" charset="0"/>
                <a:cs typeface="Times New Roman" pitchFamily="18" charset="0"/>
              </a:rPr>
              <a:t>information </a:t>
            </a:r>
            <a:r>
              <a:rPr lang="en-US" sz="6400" dirty="0">
                <a:latin typeface="Times New Roman" pitchFamily="18" charset="0"/>
                <a:cs typeface="Times New Roman" pitchFamily="18" charset="0"/>
              </a:rPr>
              <a:t>across the filters, and then the second </a:t>
            </a:r>
            <a:r>
              <a:rPr lang="en-US" sz="6400" dirty="0" smtClean="0">
                <a:latin typeface="Times New Roman" pitchFamily="18" charset="0"/>
                <a:cs typeface="Times New Roman" pitchFamily="18" charset="0"/>
              </a:rPr>
              <a:t>convolution layer </a:t>
            </a:r>
            <a:r>
              <a:rPr lang="en-US" sz="6400" dirty="0">
                <a:latin typeface="Times New Roman" pitchFamily="18" charset="0"/>
                <a:cs typeface="Times New Roman" pitchFamily="18" charset="0"/>
              </a:rPr>
              <a:t>extracts higher-level features from the 1D data. </a:t>
            </a:r>
            <a:r>
              <a:rPr lang="en-US" sz="6400" dirty="0" smtClean="0">
                <a:latin typeface="Times New Roman" pitchFamily="18" charset="0"/>
                <a:cs typeface="Times New Roman" pitchFamily="18" charset="0"/>
              </a:rPr>
              <a:t>What is </a:t>
            </a:r>
            <a:r>
              <a:rPr lang="en-US" sz="6400" dirty="0">
                <a:latin typeface="Times New Roman" pitchFamily="18" charset="0"/>
                <a:cs typeface="Times New Roman" pitchFamily="18" charset="0"/>
              </a:rPr>
              <a:t>particularly impressive is that these features are </a:t>
            </a:r>
            <a:r>
              <a:rPr lang="en-US" sz="6400" dirty="0" smtClean="0">
                <a:latin typeface="Times New Roman" pitchFamily="18" charset="0"/>
                <a:cs typeface="Times New Roman" pitchFamily="18" charset="0"/>
              </a:rPr>
              <a:t>learned without </a:t>
            </a:r>
            <a:r>
              <a:rPr lang="en-US" sz="6400" dirty="0">
                <a:latin typeface="Times New Roman" pitchFamily="18" charset="0"/>
                <a:cs typeface="Times New Roman" pitchFamily="18" charset="0"/>
              </a:rPr>
              <a:t>human supervision and can deliver comparable </a:t>
            </a:r>
            <a:r>
              <a:rPr lang="en-US" sz="6400" dirty="0" smtClean="0">
                <a:latin typeface="Times New Roman" pitchFamily="18" charset="0"/>
                <a:cs typeface="Times New Roman" pitchFamily="18" charset="0"/>
              </a:rPr>
              <a:t>or often </a:t>
            </a:r>
            <a:r>
              <a:rPr lang="en-US" sz="6400" dirty="0">
                <a:latin typeface="Times New Roman" pitchFamily="18" charset="0"/>
                <a:cs typeface="Times New Roman" pitchFamily="18" charset="0"/>
              </a:rPr>
              <a:t>better predictive performance compared to </a:t>
            </a:r>
            <a:r>
              <a:rPr lang="en-US" sz="6400" dirty="0" smtClean="0">
                <a:latin typeface="Times New Roman" pitchFamily="18" charset="0"/>
                <a:cs typeface="Times New Roman" pitchFamily="18" charset="0"/>
              </a:rPr>
              <a:t>hand-tuned features</a:t>
            </a:r>
            <a:r>
              <a:rPr lang="en-US" sz="6400" dirty="0">
                <a:latin typeface="Times New Roman" pitchFamily="18" charset="0"/>
                <a:cs typeface="Times New Roman" pitchFamily="18" charset="0"/>
              </a:rPr>
              <a:t>, as in our case.</a:t>
            </a:r>
          </a:p>
          <a:p>
            <a:pPr marL="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Proposed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smtClean="0">
                <a:latin typeface="Times New Roman" pitchFamily="18" charset="0"/>
                <a:cs typeface="Times New Roman" pitchFamily="18" charset="0"/>
              </a:rPr>
              <a:t>Independently process the  single images and thus even stationary objects can be detected</a:t>
            </a:r>
          </a:p>
          <a:p>
            <a:pPr>
              <a:lnSpc>
                <a:spcPct val="130000"/>
              </a:lnSpc>
              <a:buFont typeface="Wingdings" pitchFamily="2" charset="2"/>
              <a:buChar char="§"/>
            </a:pPr>
            <a:r>
              <a:rPr lang="en-US" sz="2100" dirty="0" smtClean="0">
                <a:latin typeface="Times New Roman" pitchFamily="18" charset="0"/>
                <a:cs typeface="Times New Roman" pitchFamily="18" charset="0"/>
              </a:rPr>
              <a:t>Fast to train the model</a:t>
            </a:r>
          </a:p>
          <a:p>
            <a:pPr>
              <a:lnSpc>
                <a:spcPct val="130000"/>
              </a:lnSpc>
              <a:buFont typeface="Wingdings" pitchFamily="2" charset="2"/>
              <a:buChar char="§"/>
            </a:pPr>
            <a:r>
              <a:rPr lang="en-US" sz="2100" dirty="0" smtClean="0">
                <a:latin typeface="Times New Roman" pitchFamily="18" charset="0"/>
                <a:cs typeface="Times New Roman" pitchFamily="18" charset="0"/>
              </a:rPr>
              <a:t>Capable to deal with any type of the noise</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1229569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3194</TotalTime>
  <Words>1696</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vt:lpstr>
      <vt:lpstr>Disadvantages of the Existing Method:</vt:lpstr>
      <vt:lpstr>Proposed method:</vt:lpstr>
      <vt:lpstr>Advantages of Proposed method:</vt:lpstr>
      <vt:lpstr>PowerPoint Presentation</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324</cp:revision>
  <dcterms:created xsi:type="dcterms:W3CDTF">2020-06-29T09:16:21Z</dcterms:created>
  <dcterms:modified xsi:type="dcterms:W3CDTF">2023-01-25T12:49:51Z</dcterms:modified>
</cp:coreProperties>
</file>