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256" r:id="rId2"/>
    <p:sldId id="257" r:id="rId3"/>
    <p:sldId id="258" r:id="rId4"/>
    <p:sldId id="259" r:id="rId5"/>
    <p:sldId id="282" r:id="rId6"/>
    <p:sldId id="270" r:id="rId7"/>
    <p:sldId id="262" r:id="rId8"/>
    <p:sldId id="263" r:id="rId9"/>
    <p:sldId id="291" r:id="rId10"/>
    <p:sldId id="264" r:id="rId11"/>
    <p:sldId id="290" r:id="rId12"/>
    <p:sldId id="294" r:id="rId13"/>
    <p:sldId id="293" r:id="rId14"/>
    <p:sldId id="273" r:id="rId15"/>
    <p:sldId id="280"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18"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18-10-2022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10/18/2022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423780" y="1994144"/>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b="1" dirty="0" smtClean="0">
                <a:solidFill>
                  <a:schemeClr val="accent2">
                    <a:lumMod val="75000"/>
                  </a:schemeClr>
                </a:solidFill>
                <a:latin typeface="Times New Roman" panose="02020603050405020304" pitchFamily="18" charset="0"/>
                <a:cs typeface="Times New Roman" panose="02020603050405020304" pitchFamily="18" charset="0"/>
              </a:rPr>
              <a:t>AUTOMATIC MODULATION CLASSIFICATION USING PRINCIPAL COMPOSITION ANALYSIS BASED FEATURES SELECTION</a:t>
            </a:r>
            <a:endParaRPr lang="en-US" altLang="en-US" b="1" dirty="0">
              <a:solidFill>
                <a:schemeClr val="accent2">
                  <a:lumMod val="75000"/>
                </a:schemeClr>
              </a:solidFill>
              <a:latin typeface="Arial" panose="020B0604020202020204" pitchFamily="34"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77090"/>
            <a:ext cx="8911687" cy="831273"/>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975921" y="1108363"/>
            <a:ext cx="10709562" cy="1949252"/>
          </a:xfrm>
          <a:prstGeom prst="rect">
            <a:avLst/>
          </a:prstGeom>
          <a:noFill/>
        </p:spPr>
        <p:txBody>
          <a:bodyPr wrap="square" rtlCol="0">
            <a:spAutoFit/>
          </a:bodyPr>
          <a:lstStyle/>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The main advantage is the dimensions are reduced compared to other existing feature generating processes.</a:t>
            </a:r>
          </a:p>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Minimizes time for both training and testing a neural network, in this case, the classifier.</a:t>
            </a:r>
          </a:p>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Extracting the better features that maximizes the accuracy and sensitivity.</a:t>
            </a:r>
            <a:endParaRPr lang="en-IN" sz="20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a:lnSpc>
                <a:spcPct val="130000"/>
              </a:lnSpc>
              <a:buFont typeface="Wingdings" pitchFamily="2" charset="2"/>
              <a:buChar char="§"/>
            </a:pPr>
            <a:r>
              <a:rPr lang="en-IN" sz="2100" dirty="0" smtClean="0">
                <a:latin typeface="Times New Roman" pitchFamily="18" charset="0"/>
                <a:cs typeface="Times New Roman" pitchFamily="18" charset="0"/>
              </a:rPr>
              <a:t>Machine Learning based techniques</a:t>
            </a:r>
          </a:p>
          <a:p>
            <a:pPr>
              <a:lnSpc>
                <a:spcPct val="130000"/>
              </a:lnSpc>
              <a:buFont typeface="Wingdings" pitchFamily="2" charset="2"/>
              <a:buChar char="§"/>
            </a:pPr>
            <a:r>
              <a:rPr lang="en-IN" sz="2100" dirty="0" smtClean="0">
                <a:latin typeface="Times New Roman" pitchFamily="18" charset="0"/>
                <a:cs typeface="Times New Roman" pitchFamily="18" charset="0"/>
              </a:rPr>
              <a:t>Deep </a:t>
            </a:r>
            <a:r>
              <a:rPr lang="en-IN" sz="2100" dirty="0">
                <a:latin typeface="Times New Roman" pitchFamily="18" charset="0"/>
                <a:cs typeface="Times New Roman" pitchFamily="18" charset="0"/>
              </a:rPr>
              <a:t>Learning based </a:t>
            </a:r>
            <a:r>
              <a:rPr lang="en-IN" sz="2100" dirty="0" smtClean="0">
                <a:latin typeface="Times New Roman" pitchFamily="18" charset="0"/>
                <a:cs typeface="Times New Roman" pitchFamily="18" charset="0"/>
              </a:rPr>
              <a:t>techniques</a:t>
            </a:r>
          </a:p>
          <a:p>
            <a:pPr>
              <a:lnSpc>
                <a:spcPct val="130000"/>
              </a:lnSpc>
              <a:buFont typeface="Wingdings" pitchFamily="2" charset="2"/>
              <a:buChar char="§"/>
            </a:pPr>
            <a:r>
              <a:rPr lang="en-US" sz="2100" dirty="0" smtClean="0">
                <a:latin typeface="Times New Roman" pitchFamily="18" charset="0"/>
                <a:cs typeface="Times New Roman" pitchFamily="18" charset="0"/>
              </a:rPr>
              <a:t>Detection of objects</a:t>
            </a:r>
          </a:p>
          <a:p>
            <a:pPr>
              <a:lnSpc>
                <a:spcPct val="130000"/>
              </a:lnSpc>
              <a:buFont typeface="Wingdings" pitchFamily="2" charset="2"/>
              <a:buChar char="§"/>
            </a:pPr>
            <a:r>
              <a:rPr lang="en-US" sz="2100" dirty="0" smtClean="0">
                <a:latin typeface="Times New Roman" pitchFamily="18" charset="0"/>
                <a:cs typeface="Times New Roman" pitchFamily="18" charset="0"/>
              </a:rPr>
              <a:t>Classification of objects, signals and images</a:t>
            </a:r>
            <a:endParaRPr lang="en-IN" sz="2100" dirty="0">
              <a:latin typeface="Times New Roman" pitchFamily="18" charset="0"/>
              <a:cs typeface="Times New Roman" pitchFamily="18" charset="0"/>
            </a:endParaRPr>
          </a:p>
          <a:p>
            <a:pPr>
              <a:lnSpc>
                <a:spcPct val="130000"/>
              </a:lnSpc>
              <a:buFont typeface="Wingdings" pitchFamily="2" charset="2"/>
              <a:buChar char="§"/>
            </a:pPr>
            <a:endParaRPr lang="en-IN" sz="2100" dirty="0" smtClean="0">
              <a:latin typeface="Times New Roman" pitchFamily="18" charset="0"/>
              <a:cs typeface="Times New Roman" pitchFamily="18" charset="0"/>
            </a:endParaRPr>
          </a:p>
          <a:p>
            <a:pPr>
              <a:lnSpc>
                <a:spcPct val="130000"/>
              </a:lnSpc>
              <a:buFont typeface="Wingdings" pitchFamily="2" charset="2"/>
              <a:buChar char="§"/>
            </a:pPr>
            <a:endParaRPr lang="en-IN" dirty="0"/>
          </a:p>
        </p:txBody>
      </p:sp>
    </p:spTree>
    <p:extLst>
      <p:ext uri="{BB962C8B-B14F-4D97-AF65-F5344CB8AC3E}">
        <p14:creationId xmlns:p14="http://schemas.microsoft.com/office/powerpoint/2010/main" val="247767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4809" y="624110"/>
            <a:ext cx="8911687" cy="686075"/>
          </a:xfrm>
        </p:spPr>
        <p:txBody>
          <a:bodyPr/>
          <a:lstStyle/>
          <a:p>
            <a:r>
              <a:rPr lang="en-US" b="1" dirty="0" smtClean="0"/>
              <a:t>Results</a:t>
            </a:r>
            <a:endParaRPr lang="en-IN" b="1" dirty="0"/>
          </a:p>
        </p:txBody>
      </p:sp>
      <p:pic>
        <p:nvPicPr>
          <p:cNvPr id="6" name="Content Placeholder 3"/>
          <p:cNvPicPr>
            <a:picLocks noGrp="1" noChangeAspect="1"/>
          </p:cNvPicPr>
          <p:nvPr>
            <p:ph idx="1"/>
          </p:nvPr>
        </p:nvPicPr>
        <p:blipFill>
          <a:blip r:embed="rId2"/>
          <a:stretch>
            <a:fillRect/>
          </a:stretch>
        </p:blipFill>
        <p:spPr>
          <a:xfrm>
            <a:off x="4137056" y="1483870"/>
            <a:ext cx="5827194" cy="5244475"/>
          </a:xfrm>
          <a:prstGeom prst="rect">
            <a:avLst/>
          </a:prstGeom>
        </p:spPr>
      </p:pic>
    </p:spTree>
    <p:extLst>
      <p:ext uri="{BB962C8B-B14F-4D97-AF65-F5344CB8AC3E}">
        <p14:creationId xmlns:p14="http://schemas.microsoft.com/office/powerpoint/2010/main" val="1076024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433399" y="891654"/>
            <a:ext cx="6059417" cy="5454556"/>
          </a:xfrm>
          <a:prstGeom prst="rect">
            <a:avLst/>
          </a:prstGeom>
        </p:spPr>
      </p:pic>
    </p:spTree>
    <p:extLst>
      <p:ext uri="{BB962C8B-B14F-4D97-AF65-F5344CB8AC3E}">
        <p14:creationId xmlns:p14="http://schemas.microsoft.com/office/powerpoint/2010/main" val="3600759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85455" y="1583140"/>
            <a:ext cx="9545781" cy="4328082"/>
          </a:xfrm>
        </p:spPr>
        <p:txBody>
          <a:bodyPr>
            <a:noAutofit/>
          </a:bodyPr>
          <a:lstStyle/>
          <a:p>
            <a:pPr algn="just">
              <a:lnSpc>
                <a:spcPct val="150000"/>
              </a:lnSpc>
            </a:pPr>
            <a:r>
              <a:rPr lang="en-US" sz="2000" dirty="0">
                <a:latin typeface="Times New Roman" pitchFamily="18" charset="0"/>
                <a:cs typeface="Times New Roman" pitchFamily="18" charset="0"/>
              </a:rPr>
              <a:t>In this </a:t>
            </a:r>
            <a:r>
              <a:rPr lang="en-US" sz="2000" dirty="0" smtClean="0">
                <a:latin typeface="Times New Roman" pitchFamily="18" charset="0"/>
                <a:cs typeface="Times New Roman" pitchFamily="18" charset="0"/>
              </a:rPr>
              <a:t>significant work, we </a:t>
            </a:r>
            <a:r>
              <a:rPr lang="en-US" sz="2000" dirty="0" smtClean="0">
                <a:latin typeface="Times New Roman" pitchFamily="18" charset="0"/>
                <a:cs typeface="Times New Roman" pitchFamily="18" charset="0"/>
              </a:rPr>
              <a:t>have</a:t>
            </a:r>
            <a:r>
              <a:rPr lang="en-US" sz="2000" dirty="0" smtClean="0">
                <a:latin typeface="Times New Roman" pitchFamily="18" charset="0"/>
                <a:cs typeface="Times New Roman" pitchFamily="18" charset="0"/>
              </a:rPr>
              <a:t> implemented </a:t>
            </a:r>
            <a:r>
              <a:rPr lang="en-US" sz="2000" dirty="0" smtClean="0">
                <a:latin typeface="Times New Roman" pitchFamily="18" charset="0"/>
                <a:cs typeface="Times New Roman" pitchFamily="18" charset="0"/>
              </a:rPr>
              <a:t>a Principle Composition Analysis (PCA) which extracts features from the Modulation techniques dataset. PCA will produce reduced dimension feature vector. The feature vector is used for training and testing the classifiers namely, KNN and SVM. At low SNR environments, both showed almost similar results but, at high SNR environments KNN is better.</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65153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67008" y="678874"/>
            <a:ext cx="10612580" cy="5299810"/>
          </a:xfrm>
        </p:spPr>
        <p:txBody>
          <a:bodyPr>
            <a:noAutofit/>
          </a:bodyPr>
          <a:lstStyle/>
          <a:p>
            <a:pPr algn="just">
              <a:lnSpc>
                <a:spcPct val="150000"/>
              </a:lnSpc>
            </a:pPr>
            <a:r>
              <a:rPr lang="en-IN" sz="2000" dirty="0" smtClean="0">
                <a:latin typeface="Times New Roman" pitchFamily="18" charset="0"/>
                <a:cs typeface="Times New Roman" pitchFamily="18" charset="0"/>
              </a:rPr>
              <a:t>[</a:t>
            </a:r>
            <a:r>
              <a:rPr lang="en-IN" sz="2000" dirty="0">
                <a:latin typeface="Times New Roman" pitchFamily="18" charset="0"/>
                <a:cs typeface="Times New Roman" pitchFamily="18" charset="0"/>
              </a:rPr>
              <a:t>1] </a:t>
            </a:r>
            <a:r>
              <a:rPr lang="en-IN" sz="2000" dirty="0" err="1">
                <a:latin typeface="Times New Roman" pitchFamily="18" charset="0"/>
                <a:cs typeface="Times New Roman" pitchFamily="18" charset="0"/>
              </a:rPr>
              <a:t>Víctor</a:t>
            </a:r>
            <a:r>
              <a:rPr lang="en-IN" sz="2000" dirty="0">
                <a:latin typeface="Times New Roman" pitchFamily="18" charset="0"/>
                <a:cs typeface="Times New Roman" pitchFamily="18" charset="0"/>
              </a:rPr>
              <a:t> Iglesias, </a:t>
            </a:r>
            <a:r>
              <a:rPr lang="en-IN" sz="2000" dirty="0" err="1">
                <a:latin typeface="Times New Roman" pitchFamily="18" charset="0"/>
                <a:cs typeface="Times New Roman" pitchFamily="18" charset="0"/>
              </a:rPr>
              <a:t>Jesós</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Grajal</a:t>
            </a:r>
            <a:r>
              <a:rPr lang="en-IN" sz="2000" dirty="0">
                <a:latin typeface="Times New Roman" pitchFamily="18" charset="0"/>
                <a:cs typeface="Times New Roman" pitchFamily="18" charset="0"/>
              </a:rPr>
              <a:t>, Omar </a:t>
            </a:r>
            <a:r>
              <a:rPr lang="en-IN" sz="2000" dirty="0" err="1">
                <a:latin typeface="Times New Roman" pitchFamily="18" charset="0"/>
                <a:cs typeface="Times New Roman" pitchFamily="18" charset="0"/>
              </a:rPr>
              <a:t>Yeste</a:t>
            </a:r>
            <a:r>
              <a:rPr lang="en-IN" sz="2000" dirty="0">
                <a:latin typeface="Times New Roman" pitchFamily="18" charset="0"/>
                <a:cs typeface="Times New Roman" pitchFamily="18" charset="0"/>
              </a:rPr>
              <a:t>-Ojeda, “Automatic modulation </a:t>
            </a:r>
            <a:r>
              <a:rPr lang="en-IN" sz="2000" dirty="0" smtClean="0">
                <a:latin typeface="Times New Roman" pitchFamily="18" charset="0"/>
                <a:cs typeface="Times New Roman" pitchFamily="18" charset="0"/>
              </a:rPr>
              <a:t>classifier </a:t>
            </a:r>
            <a:r>
              <a:rPr lang="en-IN" sz="2000" dirty="0">
                <a:latin typeface="Times New Roman" pitchFamily="18" charset="0"/>
                <a:cs typeface="Times New Roman" pitchFamily="18" charset="0"/>
              </a:rPr>
              <a:t>for military applications,” 19th European Signal Processing </a:t>
            </a:r>
            <a:r>
              <a:rPr lang="en-IN" sz="2000" dirty="0" smtClean="0">
                <a:latin typeface="Times New Roman" pitchFamily="18" charset="0"/>
                <a:cs typeface="Times New Roman" pitchFamily="18" charset="0"/>
              </a:rPr>
              <a:t>Conference</a:t>
            </a:r>
            <a:r>
              <a:rPr lang="en-IN" sz="2000" dirty="0">
                <a:latin typeface="Times New Roman" pitchFamily="18" charset="0"/>
                <a:cs typeface="Times New Roman" pitchFamily="18" charset="0"/>
              </a:rPr>
              <a:t>, 29 Aug.-2 Sept. 2011. </a:t>
            </a:r>
          </a:p>
          <a:p>
            <a:pPr algn="just">
              <a:lnSpc>
                <a:spcPct val="150000"/>
              </a:lnSpc>
            </a:pPr>
            <a:r>
              <a:rPr lang="en-IN" sz="2000" dirty="0">
                <a:latin typeface="Times New Roman" pitchFamily="18" charset="0"/>
                <a:cs typeface="Times New Roman" pitchFamily="18" charset="0"/>
              </a:rPr>
              <a:t>[2] </a:t>
            </a:r>
            <a:r>
              <a:rPr lang="en-IN" sz="2000" dirty="0" err="1">
                <a:latin typeface="Times New Roman" pitchFamily="18" charset="0"/>
                <a:cs typeface="Times New Roman" pitchFamily="18" charset="0"/>
              </a:rPr>
              <a:t>Zhechen</a:t>
            </a:r>
            <a:r>
              <a:rPr lang="en-IN" sz="2000" dirty="0">
                <a:latin typeface="Times New Roman" pitchFamily="18" charset="0"/>
                <a:cs typeface="Times New Roman" pitchFamily="18" charset="0"/>
              </a:rPr>
              <a:t> Zhu and </a:t>
            </a:r>
            <a:r>
              <a:rPr lang="en-IN" sz="2000" dirty="0" err="1">
                <a:latin typeface="Times New Roman" pitchFamily="18" charset="0"/>
                <a:cs typeface="Times New Roman" pitchFamily="18" charset="0"/>
              </a:rPr>
              <a:t>Asoke</a:t>
            </a:r>
            <a:r>
              <a:rPr lang="en-IN" sz="2000" dirty="0">
                <a:latin typeface="Times New Roman" pitchFamily="18" charset="0"/>
                <a:cs typeface="Times New Roman" pitchFamily="18" charset="0"/>
              </a:rPr>
              <a:t> K. Nandi, “Modulation Classification for </a:t>
            </a:r>
            <a:r>
              <a:rPr lang="en-IN" sz="2000" dirty="0" smtClean="0">
                <a:latin typeface="Times New Roman" pitchFamily="18" charset="0"/>
                <a:cs typeface="Times New Roman" pitchFamily="18" charset="0"/>
              </a:rPr>
              <a:t>Civilian </a:t>
            </a:r>
            <a:r>
              <a:rPr lang="en-IN" sz="2000" dirty="0">
                <a:latin typeface="Times New Roman" pitchFamily="18" charset="0"/>
                <a:cs typeface="Times New Roman" pitchFamily="18" charset="0"/>
              </a:rPr>
              <a:t>Applications,” Wiley, 2014. </a:t>
            </a:r>
          </a:p>
          <a:p>
            <a:pPr algn="just">
              <a:lnSpc>
                <a:spcPct val="150000"/>
              </a:lnSpc>
            </a:pPr>
            <a:r>
              <a:rPr lang="en-IN" sz="2000" dirty="0">
                <a:latin typeface="Times New Roman" pitchFamily="18" charset="0"/>
                <a:cs typeface="Times New Roman" pitchFamily="18" charset="0"/>
              </a:rPr>
              <a:t>[3] A. Swami and B. M. Sadler, “Hierarchical digital modulation </a:t>
            </a:r>
            <a:r>
              <a:rPr lang="en-IN" sz="2000" dirty="0" smtClean="0">
                <a:latin typeface="Times New Roman" pitchFamily="18" charset="0"/>
                <a:cs typeface="Times New Roman" pitchFamily="18" charset="0"/>
              </a:rPr>
              <a:t>classification </a:t>
            </a:r>
            <a:r>
              <a:rPr lang="en-IN" sz="2000" dirty="0">
                <a:latin typeface="Times New Roman" pitchFamily="18" charset="0"/>
                <a:cs typeface="Times New Roman" pitchFamily="18" charset="0"/>
              </a:rPr>
              <a:t>using cumulants,” IEEE Trans. </a:t>
            </a:r>
            <a:r>
              <a:rPr lang="en-IN" sz="2000" dirty="0" err="1">
                <a:latin typeface="Times New Roman" pitchFamily="18" charset="0"/>
                <a:cs typeface="Times New Roman" pitchFamily="18" charset="0"/>
              </a:rPr>
              <a:t>Commun</a:t>
            </a:r>
            <a:r>
              <a:rPr lang="en-IN" sz="2000" dirty="0">
                <a:latin typeface="Times New Roman" pitchFamily="18" charset="0"/>
                <a:cs typeface="Times New Roman" pitchFamily="18" charset="0"/>
              </a:rPr>
              <a:t>., vol.48, pp. </a:t>
            </a:r>
            <a:r>
              <a:rPr lang="en-IN" sz="2000" dirty="0" smtClean="0">
                <a:latin typeface="Times New Roman" pitchFamily="18" charset="0"/>
                <a:cs typeface="Times New Roman" pitchFamily="18" charset="0"/>
              </a:rPr>
              <a:t>416-429</a:t>
            </a:r>
            <a:r>
              <a:rPr lang="en-IN" sz="2000" dirty="0">
                <a:latin typeface="Times New Roman" pitchFamily="18" charset="0"/>
                <a:cs typeface="Times New Roman" pitchFamily="18" charset="0"/>
              </a:rPr>
              <a:t>, 2000. </a:t>
            </a:r>
          </a:p>
          <a:p>
            <a:pPr algn="just">
              <a:lnSpc>
                <a:spcPct val="150000"/>
              </a:lnSpc>
            </a:pPr>
            <a:r>
              <a:rPr lang="en-IN" sz="2000" dirty="0">
                <a:latin typeface="Times New Roman" pitchFamily="18" charset="0"/>
                <a:cs typeface="Times New Roman" pitchFamily="18" charset="0"/>
              </a:rPr>
              <a:t>[4] A. K. Nandi and E. E. </a:t>
            </a:r>
            <a:r>
              <a:rPr lang="en-IN" sz="2000" dirty="0" err="1">
                <a:latin typeface="Times New Roman" pitchFamily="18" charset="0"/>
                <a:cs typeface="Times New Roman" pitchFamily="18" charset="0"/>
              </a:rPr>
              <a:t>Azzouz</a:t>
            </a:r>
            <a:r>
              <a:rPr lang="en-IN" sz="2000" dirty="0">
                <a:latin typeface="Times New Roman" pitchFamily="18" charset="0"/>
                <a:cs typeface="Times New Roman" pitchFamily="18" charset="0"/>
              </a:rPr>
              <a:t>, “Modulation recognition using artificial </a:t>
            </a:r>
            <a:r>
              <a:rPr lang="en-IN" sz="2000" dirty="0" smtClean="0">
                <a:latin typeface="Times New Roman" pitchFamily="18" charset="0"/>
                <a:cs typeface="Times New Roman" pitchFamily="18" charset="0"/>
              </a:rPr>
              <a:t>neural </a:t>
            </a:r>
            <a:r>
              <a:rPr lang="en-IN" sz="2000" dirty="0">
                <a:latin typeface="Times New Roman" pitchFamily="18" charset="0"/>
                <a:cs typeface="Times New Roman" pitchFamily="18" charset="0"/>
              </a:rPr>
              <a:t>networks,” Signal Processing, pp. 165-175, 1997. </a:t>
            </a:r>
          </a:p>
          <a:p>
            <a:pPr algn="just">
              <a:lnSpc>
                <a:spcPct val="150000"/>
              </a:lnSpc>
            </a:pPr>
            <a:r>
              <a:rPr lang="en-IN" sz="2000" dirty="0">
                <a:latin typeface="Times New Roman" pitchFamily="18" charset="0"/>
                <a:cs typeface="Times New Roman" pitchFamily="18" charset="0"/>
              </a:rPr>
              <a:t>[5] S. Z. </a:t>
            </a:r>
            <a:r>
              <a:rPr lang="en-IN" sz="2000" dirty="0" err="1">
                <a:latin typeface="Times New Roman" pitchFamily="18" charset="0"/>
                <a:cs typeface="Times New Roman" pitchFamily="18" charset="0"/>
              </a:rPr>
              <a:t>Hsue</a:t>
            </a:r>
            <a:r>
              <a:rPr lang="en-IN" sz="2000" dirty="0">
                <a:latin typeface="Times New Roman" pitchFamily="18" charset="0"/>
                <a:cs typeface="Times New Roman" pitchFamily="18" charset="0"/>
              </a:rPr>
              <a:t> and S. S. </a:t>
            </a:r>
            <a:r>
              <a:rPr lang="en-IN" sz="2000" dirty="0" err="1">
                <a:latin typeface="Times New Roman" pitchFamily="18" charset="0"/>
                <a:cs typeface="Times New Roman" pitchFamily="18" charset="0"/>
              </a:rPr>
              <a:t>Soliman</a:t>
            </a:r>
            <a:r>
              <a:rPr lang="en-IN" sz="2000" dirty="0">
                <a:latin typeface="Times New Roman" pitchFamily="18" charset="0"/>
                <a:cs typeface="Times New Roman" pitchFamily="18" charset="0"/>
              </a:rPr>
              <a:t>, “Automatic modulation classification </a:t>
            </a:r>
            <a:r>
              <a:rPr lang="en-IN" sz="2000" dirty="0" smtClean="0">
                <a:latin typeface="Times New Roman" pitchFamily="18" charset="0"/>
                <a:cs typeface="Times New Roman" pitchFamily="18" charset="0"/>
              </a:rPr>
              <a:t>using </a:t>
            </a:r>
            <a:r>
              <a:rPr lang="en-IN" sz="2000" dirty="0">
                <a:latin typeface="Times New Roman" pitchFamily="18" charset="0"/>
                <a:cs typeface="Times New Roman" pitchFamily="18" charset="0"/>
              </a:rPr>
              <a:t>zero crossing,” IEE Radar and Signal Processing, vol. 137, pp. </a:t>
            </a:r>
            <a:r>
              <a:rPr lang="en-IN" sz="2000" dirty="0" smtClean="0">
                <a:latin typeface="Times New Roman" pitchFamily="18" charset="0"/>
                <a:cs typeface="Times New Roman" pitchFamily="18" charset="0"/>
              </a:rPr>
              <a:t>459-464</a:t>
            </a:r>
            <a:r>
              <a:rPr lang="en-IN" sz="2000" dirty="0">
                <a:latin typeface="Times New Roman" pitchFamily="18" charset="0"/>
                <a:cs typeface="Times New Roman" pitchFamily="18" charset="0"/>
              </a:rPr>
              <a:t>, 1990. </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rmAutofit fontScale="62500" lnSpcReduction="20000"/>
          </a:bodyPr>
          <a:lstStyle/>
          <a:p>
            <a:pPr marL="0" indent="0" algn="just">
              <a:lnSpc>
                <a:spcPct val="170000"/>
              </a:lnSpc>
              <a:buNone/>
            </a:pPr>
            <a:r>
              <a:rPr lang="en-IN" sz="4500" dirty="0" smtClean="0">
                <a:latin typeface="Times New Roman" pitchFamily="18" charset="0"/>
                <a:cs typeface="Times New Roman" pitchFamily="18" charset="0"/>
              </a:rPr>
              <a:t>Automatic Modulation Classification (AMC) is an important task at military environments. Classification needs features, extracting features from samples are quiet difficult, for extracting feature vector with a small length with an useful features, we are implementing Principle Composition Analysis (PCA). Later, two classifiers are used namely K Nearest Neighbours (KNN) classifier and Support Vector Machine (SVM) for classification and a comparative study was also done at both SNRs 3dB and 15dB. At low SNRs both showed almost same results but, at high SNRs KNN showed better results.</a:t>
            </a:r>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77636"/>
            <a:ext cx="10840629" cy="5264728"/>
          </a:xfrm>
        </p:spPr>
        <p:txBody>
          <a:bodyPr>
            <a:normAutofit fontScale="77500" lnSpcReduction="20000"/>
          </a:bodyPr>
          <a:lstStyle/>
          <a:p>
            <a:pPr marL="0" indent="0" algn="just">
              <a:lnSpc>
                <a:spcPct val="160000"/>
              </a:lnSpc>
              <a:buNone/>
            </a:pPr>
            <a:r>
              <a:rPr lang="en-US" sz="2000" dirty="0" smtClean="0">
                <a:latin typeface="Times New Roman" pitchFamily="18" charset="0"/>
                <a:cs typeface="Times New Roman" pitchFamily="18" charset="0"/>
              </a:rPr>
              <a:t>Modulation is the process of varying the properties of a signal. Modulation are of several types, such as, Amplitude Modulation (AM), Phase Modulation (PM), Frequency Modulation (FM), Quadrature Amplitude Modulation (QAM), etc. Modulation is a must required process in communication, at exactly Military environments, where we need a fast classification for a better results. So, the classification of modulation schemes are done by many methods one of them are Neural Networks (NN).</a:t>
            </a:r>
          </a:p>
          <a:p>
            <a:pPr marL="0" indent="0" algn="just">
              <a:lnSpc>
                <a:spcPct val="160000"/>
              </a:lnSpc>
              <a:buNone/>
            </a:pPr>
            <a:r>
              <a:rPr lang="en-US" sz="2000" dirty="0" smtClean="0">
                <a:latin typeface="Times New Roman" pitchFamily="18" charset="0"/>
                <a:cs typeface="Times New Roman" pitchFamily="18" charset="0"/>
              </a:rPr>
              <a:t> Principal </a:t>
            </a:r>
            <a:r>
              <a:rPr lang="en-US" sz="2000" dirty="0">
                <a:latin typeface="Times New Roman" pitchFamily="18" charset="0"/>
                <a:cs typeface="Times New Roman" pitchFamily="18" charset="0"/>
              </a:rPr>
              <a:t>Component Analysis (PCA</a:t>
            </a:r>
            <a:r>
              <a:rPr lang="en-US" sz="2000" dirty="0" smtClean="0">
                <a:latin typeface="Times New Roman" pitchFamily="18" charset="0"/>
                <a:cs typeface="Times New Roman" pitchFamily="18" charset="0"/>
              </a:rPr>
              <a:t>) refers to the analysis of principal component meaning which is the most important component of a signal. PCA reduces the dimensions of the feature vector which is the most important of identification, classification and detection. So, PCA have many applications, we are using one of  those applications which classification. Classification is done using Artificial Neural Networks (ANN). There are two types of ANN, which are, Machine Learning (ML) </a:t>
            </a:r>
            <a:r>
              <a:rPr lang="en-US" sz="2000" dirty="0">
                <a:latin typeface="Times New Roman" pitchFamily="18" charset="0"/>
                <a:cs typeface="Times New Roman" pitchFamily="18" charset="0"/>
              </a:rPr>
              <a:t>and </a:t>
            </a:r>
            <a:r>
              <a:rPr lang="en-US" sz="2000" dirty="0" smtClean="0">
                <a:latin typeface="Times New Roman" pitchFamily="18" charset="0"/>
                <a:cs typeface="Times New Roman" pitchFamily="18" charset="0"/>
              </a:rPr>
              <a:t>Deep Learning (DL). For the present work, we are using two ML classifiers known as, </a:t>
            </a:r>
            <a:r>
              <a:rPr lang="en-IN" sz="2000" dirty="0">
                <a:latin typeface="Times New Roman" pitchFamily="18" charset="0"/>
                <a:cs typeface="Times New Roman" pitchFamily="18" charset="0"/>
              </a:rPr>
              <a:t>K Nearest Neighbours (KNN) classifier and Support Vector Machine (SVM) </a:t>
            </a:r>
            <a:r>
              <a:rPr lang="en-IN" sz="2000" dirty="0" smtClean="0">
                <a:latin typeface="Times New Roman" pitchFamily="18" charset="0"/>
                <a:cs typeface="Times New Roman" pitchFamily="18" charset="0"/>
              </a:rPr>
              <a:t>classifier, which are among the best classifiers in ML.</a:t>
            </a:r>
          </a:p>
          <a:p>
            <a:pPr marL="0" indent="0" algn="just">
              <a:lnSpc>
                <a:spcPct val="160000"/>
              </a:lnSpc>
              <a:buNone/>
            </a:pPr>
            <a:r>
              <a:rPr lang="en-US" sz="2000" dirty="0" smtClean="0">
                <a:latin typeface="Times New Roman" pitchFamily="18" charset="0"/>
                <a:cs typeface="Times New Roman" pitchFamily="18" charset="0"/>
              </a:rPr>
              <a:t>K Nearest Neighbors (KNN) and Support Vector Machine (SVM) are used for classification, both are easier to implement than the remaining ML or DL classifiers. For, the same purpose, we are also implementing these classifiers. They too need Training and Testing like any other ML or DL or ANN classifiers. </a:t>
            </a:r>
            <a:endParaRPr lang="en-US" sz="2000" dirty="0"/>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0724317"/>
              </p:ext>
            </p:extLst>
          </p:nvPr>
        </p:nvGraphicFramePr>
        <p:xfrm>
          <a:off x="690047" y="1237621"/>
          <a:ext cx="10877630" cy="5748987"/>
        </p:xfrm>
        <a:graphic>
          <a:graphicData uri="http://schemas.openxmlformats.org/drawingml/2006/table">
            <a:tbl>
              <a:tblPr firstRow="1" bandRow="1">
                <a:tableStyleId>{5940675A-B579-460E-94D1-54222C63F5DA}</a:tableStyleId>
              </a:tblPr>
              <a:tblGrid>
                <a:gridCol w="668740">
                  <a:extLst>
                    <a:ext uri="{9D8B030D-6E8A-4147-A177-3AD203B41FA5}">
                      <a16:colId xmlns="" xmlns:a16="http://schemas.microsoft.com/office/drawing/2014/main" val="20000"/>
                    </a:ext>
                  </a:extLst>
                </a:gridCol>
                <a:gridCol w="2879678">
                  <a:extLst>
                    <a:ext uri="{9D8B030D-6E8A-4147-A177-3AD203B41FA5}">
                      <a16:colId xmlns="" xmlns:a16="http://schemas.microsoft.com/office/drawing/2014/main" val="20001"/>
                    </a:ext>
                  </a:extLst>
                </a:gridCol>
                <a:gridCol w="2089961">
                  <a:extLst>
                    <a:ext uri="{9D8B030D-6E8A-4147-A177-3AD203B41FA5}">
                      <a16:colId xmlns="" xmlns:a16="http://schemas.microsoft.com/office/drawing/2014/main" val="20002"/>
                    </a:ext>
                  </a:extLst>
                </a:gridCol>
                <a:gridCol w="3546564">
                  <a:extLst>
                    <a:ext uri="{9D8B030D-6E8A-4147-A177-3AD203B41FA5}">
                      <a16:colId xmlns="" xmlns:a16="http://schemas.microsoft.com/office/drawing/2014/main" val="20003"/>
                    </a:ext>
                  </a:extLst>
                </a:gridCol>
                <a:gridCol w="1692687">
                  <a:extLst>
                    <a:ext uri="{9D8B030D-6E8A-4147-A177-3AD203B41FA5}">
                      <a16:colId xmlns="" xmlns:a16="http://schemas.microsoft.com/office/drawing/2014/main"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smtClean="0">
                          <a:latin typeface="Times New Roman" panose="02020603050405020304" pitchFamily="18" charset="0"/>
                          <a:cs typeface="Times New Roman" panose="02020603050405020304" pitchFamily="18" charset="0"/>
                        </a:rPr>
                        <a:t>Authors</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19th European Signal Processing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Conference, 29 Aug.-2 Sept. 2011.</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err="1" smtClean="0">
                          <a:solidFill>
                            <a:schemeClr val="tx1"/>
                          </a:solidFill>
                          <a:effectLst/>
                          <a:latin typeface="Times New Roman" pitchFamily="18" charset="0"/>
                          <a:ea typeface="+mn-ea"/>
                          <a:cs typeface="Times New Roman" pitchFamily="18" charset="0"/>
                        </a:rPr>
                        <a:t>Víctor</a:t>
                      </a:r>
                      <a:r>
                        <a:rPr lang="en-US" sz="1400" kern="1200" dirty="0" smtClean="0">
                          <a:solidFill>
                            <a:schemeClr val="tx1"/>
                          </a:solidFill>
                          <a:effectLst/>
                          <a:latin typeface="Times New Roman" pitchFamily="18" charset="0"/>
                          <a:ea typeface="+mn-ea"/>
                          <a:cs typeface="Times New Roman" pitchFamily="18" charset="0"/>
                        </a:rPr>
                        <a:t> Iglesias, </a:t>
                      </a:r>
                      <a:r>
                        <a:rPr lang="en-US" sz="1400" kern="1200" dirty="0" err="1" smtClean="0">
                          <a:solidFill>
                            <a:schemeClr val="tx1"/>
                          </a:solidFill>
                          <a:effectLst/>
                          <a:latin typeface="Times New Roman" pitchFamily="18" charset="0"/>
                          <a:ea typeface="+mn-ea"/>
                          <a:cs typeface="Times New Roman" pitchFamily="18" charset="0"/>
                        </a:rPr>
                        <a:t>Jesós</a:t>
                      </a:r>
                      <a:r>
                        <a:rPr lang="en-US" sz="1400" kern="1200" dirty="0" smtClean="0">
                          <a:solidFill>
                            <a:schemeClr val="tx1"/>
                          </a:solidFill>
                          <a:effectLst/>
                          <a:latin typeface="Times New Roman" pitchFamily="18" charset="0"/>
                          <a:ea typeface="+mn-ea"/>
                          <a:cs typeface="Times New Roman" pitchFamily="18" charset="0"/>
                        </a:rPr>
                        <a:t> </a:t>
                      </a:r>
                      <a:r>
                        <a:rPr lang="en-US" sz="1400" kern="1200" dirty="0" err="1" smtClean="0">
                          <a:solidFill>
                            <a:schemeClr val="tx1"/>
                          </a:solidFill>
                          <a:effectLst/>
                          <a:latin typeface="Times New Roman" pitchFamily="18" charset="0"/>
                          <a:ea typeface="+mn-ea"/>
                          <a:cs typeface="Times New Roman" pitchFamily="18" charset="0"/>
                        </a:rPr>
                        <a:t>Grajal</a:t>
                      </a:r>
                      <a:r>
                        <a:rPr lang="en-US" sz="1400" kern="1200" dirty="0" smtClean="0">
                          <a:solidFill>
                            <a:schemeClr val="tx1"/>
                          </a:solidFill>
                          <a:effectLst/>
                          <a:latin typeface="Times New Roman" pitchFamily="18" charset="0"/>
                          <a:ea typeface="+mn-ea"/>
                          <a:cs typeface="Times New Roman" pitchFamily="18" charset="0"/>
                        </a:rPr>
                        <a:t>, Omar </a:t>
                      </a:r>
                      <a:r>
                        <a:rPr lang="en-US" sz="1400" kern="1200" dirty="0" err="1" smtClean="0">
                          <a:solidFill>
                            <a:schemeClr val="tx1"/>
                          </a:solidFill>
                          <a:effectLst/>
                          <a:latin typeface="Times New Roman" pitchFamily="18" charset="0"/>
                          <a:ea typeface="+mn-ea"/>
                          <a:cs typeface="Times New Roman" pitchFamily="18" charset="0"/>
                        </a:rPr>
                        <a:t>Yeste</a:t>
                      </a:r>
                      <a:r>
                        <a:rPr lang="en-US" sz="1400" kern="1200" dirty="0" smtClean="0">
                          <a:solidFill>
                            <a:schemeClr val="tx1"/>
                          </a:solidFill>
                          <a:effectLst/>
                          <a:latin typeface="Times New Roman" pitchFamily="18" charset="0"/>
                          <a:ea typeface="+mn-ea"/>
                          <a:cs typeface="Times New Roman" pitchFamily="18" charset="0"/>
                        </a:rPr>
                        <a:t>-Ojeda</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Automatic modulation </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classifier for military applications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the </a:t>
                      </a:r>
                      <a:r>
                        <a:rPr lang="en-IN" sz="1400" kern="1200" dirty="0" smtClean="0">
                          <a:solidFill>
                            <a:schemeClr val="tx1"/>
                          </a:solidFill>
                          <a:effectLst/>
                          <a:latin typeface="Times New Roman" pitchFamily="18" charset="0"/>
                          <a:ea typeface="+mn-ea"/>
                          <a:cs typeface="Times New Roman" pitchFamily="18" charset="0"/>
                        </a:rPr>
                        <a:t>Automatic modulation </a:t>
                      </a:r>
                    </a:p>
                    <a:p>
                      <a:pPr marL="0" algn="ctr" defTabSz="457200" rtl="0" eaLnBrk="1" latinLnBrk="0" hangingPunct="1"/>
                      <a:r>
                        <a:rPr lang="en-US" sz="1400" kern="1200" baseline="0" dirty="0" smtClean="0">
                          <a:solidFill>
                            <a:schemeClr val="tx1"/>
                          </a:solidFill>
                          <a:effectLst/>
                          <a:latin typeface="Times New Roman" pitchFamily="18" charset="0"/>
                          <a:ea typeface="+mn-ea"/>
                          <a:cs typeface="Times New Roman" pitchFamily="18" charset="0"/>
                        </a:rPr>
                        <a:t>classifier at military environments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Wiley, 2014.</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a:t>
                      </a:r>
                      <a:r>
                        <a:rPr lang="en-US" sz="1400" kern="1200" dirty="0" err="1" smtClean="0">
                          <a:solidFill>
                            <a:schemeClr val="tx1"/>
                          </a:solidFill>
                          <a:effectLst/>
                          <a:latin typeface="Times New Roman" pitchFamily="18" charset="0"/>
                          <a:ea typeface="+mn-ea"/>
                          <a:cs typeface="Times New Roman" pitchFamily="18" charset="0"/>
                        </a:rPr>
                        <a:t>Zhechen</a:t>
                      </a:r>
                      <a:r>
                        <a:rPr lang="en-US" sz="1400" kern="1200" dirty="0" smtClean="0">
                          <a:solidFill>
                            <a:schemeClr val="tx1"/>
                          </a:solidFill>
                          <a:effectLst/>
                          <a:latin typeface="Times New Roman" pitchFamily="18" charset="0"/>
                          <a:ea typeface="+mn-ea"/>
                          <a:cs typeface="Times New Roman" pitchFamily="18" charset="0"/>
                        </a:rPr>
                        <a:t> Zhu and </a:t>
                      </a:r>
                      <a:r>
                        <a:rPr lang="en-US" sz="1400" kern="1200" dirty="0" err="1" smtClean="0">
                          <a:solidFill>
                            <a:schemeClr val="tx1"/>
                          </a:solidFill>
                          <a:effectLst/>
                          <a:latin typeface="Times New Roman" pitchFamily="18" charset="0"/>
                          <a:ea typeface="+mn-ea"/>
                          <a:cs typeface="Times New Roman" pitchFamily="18" charset="0"/>
                        </a:rPr>
                        <a:t>Asoke</a:t>
                      </a:r>
                      <a:r>
                        <a:rPr lang="en-US" sz="1400" kern="1200" dirty="0" smtClean="0">
                          <a:solidFill>
                            <a:schemeClr val="tx1"/>
                          </a:solidFill>
                          <a:effectLst/>
                          <a:latin typeface="Times New Roman" pitchFamily="18" charset="0"/>
                          <a:ea typeface="+mn-ea"/>
                          <a:cs typeface="Times New Roman" pitchFamily="18" charset="0"/>
                        </a:rPr>
                        <a:t> K. Nandi,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Modulation Classification for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Civilian Applications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classification of modulation at civilian environments</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IEEE Trans. </a:t>
                      </a:r>
                      <a:r>
                        <a:rPr lang="en-IN" sz="1400" kern="1200" dirty="0" err="1" smtClean="0">
                          <a:solidFill>
                            <a:schemeClr val="tx1"/>
                          </a:solidFill>
                          <a:effectLst/>
                          <a:latin typeface="Times New Roman" pitchFamily="18" charset="0"/>
                          <a:ea typeface="+mn-ea"/>
                          <a:cs typeface="Times New Roman" pitchFamily="18" charset="0"/>
                        </a:rPr>
                        <a:t>Commun</a:t>
                      </a:r>
                      <a:r>
                        <a:rPr lang="en-IN" sz="1400" kern="1200" dirty="0" smtClean="0">
                          <a:solidFill>
                            <a:schemeClr val="tx1"/>
                          </a:solidFill>
                          <a:effectLst/>
                          <a:latin typeface="Times New Roman" pitchFamily="18" charset="0"/>
                          <a:ea typeface="+mn-ea"/>
                          <a:cs typeface="Times New Roman" pitchFamily="18" charset="0"/>
                        </a:rPr>
                        <a:t>., vol.48, pp. 416-</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429, 2000. </a:t>
                      </a:r>
                      <a:endParaRPr lang="en-US" sz="1400" dirty="0">
                        <a:latin typeface="Times New Roman" pitchFamily="18" charset="0"/>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 A. Swami and B. M. Sadler</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Hierarchical digital modulation </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classification using cumulants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hierarchical Digital modulation classification</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 Signal Processing, pp. 165-175, 1997</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smtClean="0">
                          <a:solidFill>
                            <a:schemeClr val="tx1"/>
                          </a:solidFill>
                          <a:effectLst/>
                          <a:latin typeface="Times New Roman" pitchFamily="18" charset="0"/>
                          <a:ea typeface="+mn-ea"/>
                          <a:cs typeface="Times New Roman" pitchFamily="18" charset="0"/>
                        </a:rPr>
                        <a:t> A. K. Nandi and E. E. Azzouz</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Modulation recognition using artificial </a:t>
                      </a:r>
                    </a:p>
                    <a:p>
                      <a:pPr algn="ctr"/>
                      <a:r>
                        <a:rPr lang="en-US" sz="1400" kern="1200" dirty="0" smtClean="0">
                          <a:solidFill>
                            <a:schemeClr val="tx1"/>
                          </a:solidFill>
                          <a:effectLst/>
                          <a:latin typeface="Times New Roman" pitchFamily="18" charset="0"/>
                          <a:ea typeface="+mn-ea"/>
                          <a:cs typeface="Times New Roman" pitchFamily="18" charset="0"/>
                        </a:rPr>
                        <a:t>neural 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the</a:t>
                      </a:r>
                      <a:r>
                        <a:rPr lang="en-IN" sz="1400" kern="1200" baseline="0" dirty="0" smtClean="0">
                          <a:solidFill>
                            <a:schemeClr val="tx1"/>
                          </a:solidFill>
                          <a:effectLst/>
                          <a:latin typeface="Times New Roman" pitchFamily="18" charset="0"/>
                          <a:ea typeface="+mn-ea"/>
                          <a:cs typeface="Times New Roman" pitchFamily="18" charset="0"/>
                        </a:rPr>
                        <a:t> recognition of modulation using ANN</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 IEE Radar and Signal Processing, vol. 137, pp. </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459-464, 1990</a:t>
                      </a:r>
                      <a:r>
                        <a:rPr lang="en-US"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 Z. </a:t>
                      </a:r>
                      <a:r>
                        <a:rPr lang="en-US" sz="1400" kern="1200" dirty="0" err="1" smtClean="0">
                          <a:solidFill>
                            <a:schemeClr val="tx1"/>
                          </a:solidFill>
                          <a:effectLst/>
                          <a:latin typeface="Times New Roman" pitchFamily="18" charset="0"/>
                          <a:ea typeface="+mn-ea"/>
                          <a:cs typeface="Times New Roman" pitchFamily="18" charset="0"/>
                        </a:rPr>
                        <a:t>Hsue</a:t>
                      </a:r>
                      <a:r>
                        <a:rPr lang="en-US" sz="1400" kern="1200" dirty="0" smtClean="0">
                          <a:solidFill>
                            <a:schemeClr val="tx1"/>
                          </a:solidFill>
                          <a:effectLst/>
                          <a:latin typeface="Times New Roman" pitchFamily="18" charset="0"/>
                          <a:ea typeface="+mn-ea"/>
                          <a:cs typeface="Times New Roman" pitchFamily="18" charset="0"/>
                        </a:rPr>
                        <a:t> and S. S. </a:t>
                      </a:r>
                      <a:r>
                        <a:rPr lang="en-US" sz="1400" kern="1200" dirty="0" err="1" smtClean="0">
                          <a:solidFill>
                            <a:schemeClr val="tx1"/>
                          </a:solidFill>
                          <a:effectLst/>
                          <a:latin typeface="Times New Roman" pitchFamily="18" charset="0"/>
                          <a:ea typeface="+mn-ea"/>
                          <a:cs typeface="Times New Roman" pitchFamily="18" charset="0"/>
                        </a:rPr>
                        <a:t>Soliman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Automatic modulation classification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using zero crossing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dirty="0" smtClean="0">
                          <a:latin typeface="Times New Roman" pitchFamily="18" charset="0"/>
                          <a:cs typeface="Times New Roman" pitchFamily="18" charset="0"/>
                        </a:rPr>
                        <a:t>Studied</a:t>
                      </a:r>
                      <a:r>
                        <a:rPr lang="en-US" sz="1400" baseline="0" dirty="0" smtClean="0">
                          <a:latin typeface="Times New Roman" pitchFamily="18" charset="0"/>
                          <a:cs typeface="Times New Roman" pitchFamily="18" charset="0"/>
                        </a:rPr>
                        <a:t> about modulation classification using zero crossing</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132763"/>
            <a:ext cx="8915400" cy="5445457"/>
          </a:xfrm>
        </p:spPr>
        <p:txBody>
          <a:bodyPr>
            <a:normAutofit/>
          </a:bodyPr>
          <a:lstStyle/>
          <a:p>
            <a:pPr>
              <a:lnSpc>
                <a:spcPct val="150000"/>
              </a:lnSpc>
              <a:buFont typeface="Wingdings" pitchFamily="2" charset="2"/>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first </a:t>
            </a:r>
            <a:r>
              <a:rPr lang="en-US" sz="2000" dirty="0" smtClean="0">
                <a:latin typeface="Times New Roman" pitchFamily="18" charset="0"/>
                <a:cs typeface="Times New Roman" pitchFamily="18" charset="0"/>
              </a:rPr>
              <a:t>proposed Automatic Modulation Classification using Linear Discriminant Analysis (LDA) for extracting features that are used for classification using KNN and SVM.</a:t>
            </a:r>
          </a:p>
          <a:p>
            <a:pPr>
              <a:lnSpc>
                <a:spcPct val="150000"/>
              </a:lnSpc>
              <a:buFont typeface="Wingdings" pitchFamily="2" charset="2"/>
              <a:buChar char="§"/>
            </a:pPr>
            <a:r>
              <a:rPr lang="en-US" sz="2000" dirty="0" smtClean="0">
                <a:latin typeface="Times New Roman" pitchFamily="18" charset="0"/>
                <a:cs typeface="Times New Roman" pitchFamily="18" charset="0"/>
              </a:rPr>
              <a:t>LDA was used for extracting features from the modulation that are used for classification using the classifiers.</a:t>
            </a:r>
          </a:p>
          <a:p>
            <a:pPr>
              <a:lnSpc>
                <a:spcPct val="150000"/>
              </a:lnSpc>
              <a:buFont typeface="Wingdings" pitchFamily="2" charset="2"/>
              <a:buChar char="§"/>
            </a:pPr>
            <a:r>
              <a:rPr lang="en-US" sz="2000" dirty="0" smtClean="0">
                <a:latin typeface="Times New Roman" pitchFamily="18" charset="0"/>
                <a:cs typeface="Times New Roman" pitchFamily="18" charset="0"/>
              </a:rPr>
              <a:t>Later, the SVM and KNN are trained and tested feeding the same features generated by LDA.</a:t>
            </a:r>
          </a:p>
          <a:p>
            <a:pPr>
              <a:lnSpc>
                <a:spcPct val="150000"/>
              </a:lnSpc>
              <a:buFont typeface="Wingdings" pitchFamily="2" charset="2"/>
              <a:buChar char="§"/>
            </a:pPr>
            <a:r>
              <a:rPr lang="en-US" sz="2000" dirty="0" smtClean="0">
                <a:latin typeface="Times New Roman" pitchFamily="18" charset="0"/>
                <a:cs typeface="Times New Roman" pitchFamily="18" charset="0"/>
              </a:rPr>
              <a:t>SVM and KNN showed better results at both training and testing.</a:t>
            </a:r>
            <a:endParaRPr lang="en-IN"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80089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27018" y="1233055"/>
            <a:ext cx="10229994" cy="5140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gn="just">
              <a:lnSpc>
                <a:spcPct val="170000"/>
              </a:lnSpc>
            </a:pPr>
            <a:r>
              <a:rPr lang="en-IN" sz="2600" dirty="0" smtClean="0">
                <a:latin typeface="Times New Roman" pitchFamily="18" charset="0"/>
                <a:cs typeface="Times New Roman" pitchFamily="18" charset="0"/>
              </a:rPr>
              <a:t>Feature extraction using LDA is a complex process.</a:t>
            </a:r>
          </a:p>
          <a:p>
            <a:pPr algn="just">
              <a:lnSpc>
                <a:spcPct val="170000"/>
              </a:lnSpc>
            </a:pPr>
            <a:r>
              <a:rPr lang="en-US" sz="2600" dirty="0" smtClean="0">
                <a:latin typeface="Times New Roman" pitchFamily="18" charset="0"/>
                <a:cs typeface="Times New Roman" pitchFamily="18" charset="0"/>
              </a:rPr>
              <a:t>Features extracted using LDA is very complex vector.</a:t>
            </a:r>
          </a:p>
          <a:p>
            <a:pPr algn="just">
              <a:lnSpc>
                <a:spcPct val="170000"/>
              </a:lnSpc>
            </a:pPr>
            <a:r>
              <a:rPr lang="en-US" sz="2600" dirty="0" smtClean="0">
                <a:latin typeface="Times New Roman" pitchFamily="18" charset="0"/>
                <a:cs typeface="Times New Roman" pitchFamily="18" charset="0"/>
              </a:rPr>
              <a:t>Feature vector size determines the efficiency of training and testing, LDA feature vector results in time consuming for training and not that accurate at test results.</a:t>
            </a:r>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392900"/>
            <a:ext cx="10326976" cy="5326555"/>
          </a:xfrm>
        </p:spPr>
        <p:txBody>
          <a:bodyPr>
            <a:normAutofit fontScale="62500" lnSpcReduction="20000"/>
          </a:bodyPr>
          <a:lstStyle/>
          <a:p>
            <a:pPr>
              <a:lnSpc>
                <a:spcPct val="150000"/>
              </a:lnSpc>
              <a:buFont typeface="Wingdings" pitchFamily="2" charset="2"/>
              <a:buChar char="§"/>
            </a:pPr>
            <a:r>
              <a:rPr lang="en-IN" sz="3600" dirty="0" smtClean="0">
                <a:latin typeface="Times New Roman" pitchFamily="18" charset="0"/>
                <a:cs typeface="Times New Roman" pitchFamily="18" charset="0"/>
              </a:rPr>
              <a:t>Feature selection based on Principle Composition Analysis (PCA) will generate more robust features with minimized dimensions. </a:t>
            </a:r>
          </a:p>
          <a:p>
            <a:pPr>
              <a:lnSpc>
                <a:spcPct val="150000"/>
              </a:lnSpc>
              <a:buFont typeface="Wingdings" pitchFamily="2" charset="2"/>
              <a:buChar char="§"/>
            </a:pPr>
            <a:r>
              <a:rPr lang="en-US" sz="3600" dirty="0" smtClean="0">
                <a:latin typeface="Times New Roman" pitchFamily="18" charset="0"/>
                <a:cs typeface="Times New Roman" pitchFamily="18" charset="0"/>
              </a:rPr>
              <a:t>Those features generated by PCA are taken as inputs for training and testing the two classifiers KNN and SVM.</a:t>
            </a:r>
          </a:p>
          <a:p>
            <a:pPr>
              <a:lnSpc>
                <a:spcPct val="150000"/>
              </a:lnSpc>
              <a:buFont typeface="Wingdings" pitchFamily="2" charset="2"/>
              <a:buChar char="§"/>
            </a:pPr>
            <a:r>
              <a:rPr lang="en-US" sz="3600" dirty="0" smtClean="0">
                <a:latin typeface="Times New Roman" pitchFamily="18" charset="0"/>
                <a:cs typeface="Times New Roman" pitchFamily="18" charset="0"/>
              </a:rPr>
              <a:t>The two classifiers are trained on the features and tested on the testing data and will make a comparison between them.</a:t>
            </a:r>
          </a:p>
          <a:p>
            <a:pPr>
              <a:lnSpc>
                <a:spcPct val="150000"/>
              </a:lnSpc>
              <a:buFont typeface="Wingdings" pitchFamily="2" charset="2"/>
              <a:buChar char="§"/>
            </a:pPr>
            <a:r>
              <a:rPr lang="en-US" sz="3600" dirty="0" smtClean="0">
                <a:latin typeface="Times New Roman" pitchFamily="18" charset="0"/>
                <a:cs typeface="Times New Roman" pitchFamily="18" charset="0"/>
              </a:rPr>
              <a:t>The classifiers will produce a better results at both training and testing, this is because of the reduced size of feature vector generated by PCA.</a:t>
            </a:r>
          </a:p>
          <a:p>
            <a:pPr>
              <a:lnSpc>
                <a:spcPct val="150000"/>
              </a:lnSpc>
              <a:buFont typeface="Wingdings" pitchFamily="2" charset="2"/>
              <a:buChar char="§"/>
            </a:pPr>
            <a:r>
              <a:rPr lang="en-US" sz="3600" dirty="0" smtClean="0">
                <a:latin typeface="Times New Roman" pitchFamily="18" charset="0"/>
                <a:cs typeface="Times New Roman" pitchFamily="18" charset="0"/>
              </a:rPr>
              <a:t>PCA will makes the process less complex by reducing the dimensions of the feature vector.</a:t>
            </a:r>
            <a:endParaRPr lang="en-US" sz="2000" dirty="0" smtClean="0">
              <a:latin typeface="Times New Roman" pitchFamily="18" charset="0"/>
              <a:cs typeface="Times New Roman" pitchFamily="18" charset="0"/>
            </a:endParaRPr>
          </a:p>
          <a:p>
            <a:pPr algn="just">
              <a:lnSpc>
                <a:spcPct val="150000"/>
              </a:lnSpc>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half" idx="2"/>
          </p:nvPr>
        </p:nvSpPr>
        <p:spPr>
          <a:xfrm>
            <a:off x="4554476" y="5921888"/>
            <a:ext cx="3117272" cy="540327"/>
          </a:xfrm>
        </p:spPr>
        <p:txBody>
          <a:bodyPr>
            <a:normAutofit/>
          </a:bodyPr>
          <a:lstStyle/>
          <a:p>
            <a:r>
              <a:rPr lang="en-US" dirty="0">
                <a:solidFill>
                  <a:schemeClr val="tx1">
                    <a:lumMod val="75000"/>
                    <a:lumOff val="25000"/>
                  </a:schemeClr>
                </a:solidFill>
                <a:latin typeface="Times New Roman" pitchFamily="18" charset="0"/>
                <a:cs typeface="Times New Roman" pitchFamily="18" charset="0"/>
              </a:rPr>
              <a:t>Flow of the </a:t>
            </a:r>
            <a:r>
              <a:rPr lang="en-US" dirty="0" smtClean="0">
                <a:solidFill>
                  <a:schemeClr val="tx1">
                    <a:lumMod val="75000"/>
                    <a:lumOff val="25000"/>
                  </a:schemeClr>
                </a:solidFill>
                <a:latin typeface="Times New Roman" pitchFamily="18" charset="0"/>
                <a:cs typeface="Times New Roman" pitchFamily="18" charset="0"/>
              </a:rPr>
              <a:t>proposed method</a:t>
            </a:r>
            <a:endParaRPr lang="en-IN" dirty="0">
              <a:solidFill>
                <a:schemeClr val="tx1">
                  <a:lumMod val="75000"/>
                  <a:lumOff val="25000"/>
                </a:schemeClr>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718" y="729095"/>
            <a:ext cx="3124200" cy="5048250"/>
          </a:xfrm>
          <a:prstGeom prst="rect">
            <a:avLst/>
          </a:prstGeom>
        </p:spPr>
      </p:pic>
    </p:spTree>
    <p:extLst>
      <p:ext uri="{BB962C8B-B14F-4D97-AF65-F5344CB8AC3E}">
        <p14:creationId xmlns:p14="http://schemas.microsoft.com/office/powerpoint/2010/main" val="37917977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2468</TotalTime>
  <Words>1214</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Century Gothic</vt:lpstr>
      <vt:lpstr>Droid Sans Fallback</vt:lpstr>
      <vt:lpstr>Times New Roman</vt:lpstr>
      <vt:lpstr>Wingdings</vt:lpstr>
      <vt:lpstr>Wingdings 3</vt:lpstr>
      <vt:lpstr>Wisp</vt:lpstr>
      <vt:lpstr>PowerPoint Presentation</vt:lpstr>
      <vt:lpstr>Index </vt:lpstr>
      <vt:lpstr>Abstract</vt:lpstr>
      <vt:lpstr>Introduction:   </vt:lpstr>
      <vt:lpstr>Literature review:  </vt:lpstr>
      <vt:lpstr>Existing methods: </vt:lpstr>
      <vt:lpstr>PowerPoint Presentation</vt:lpstr>
      <vt:lpstr>Proposed method:</vt:lpstr>
      <vt:lpstr>PowerPoint Presentation</vt:lpstr>
      <vt:lpstr>Advantages of Proposed method: </vt:lpstr>
      <vt:lpstr>Applications:</vt:lpstr>
      <vt:lpstr>Results</vt:lpstr>
      <vt:lpstr>PowerPoint Presentation</vt:lpstr>
      <vt:lpstr>Hardware and Software Requirements: </vt:lpstr>
      <vt:lpstr>CONCLUSION:</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MUNI KALYAN VENKATESH</cp:lastModifiedBy>
  <cp:revision>238</cp:revision>
  <dcterms:created xsi:type="dcterms:W3CDTF">2020-06-29T09:16:21Z</dcterms:created>
  <dcterms:modified xsi:type="dcterms:W3CDTF">2022-10-18T12:11:37Z</dcterms:modified>
</cp:coreProperties>
</file>