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6" r:id="rId2"/>
    <p:sldId id="257" r:id="rId3"/>
    <p:sldId id="258" r:id="rId4"/>
    <p:sldId id="259" r:id="rId5"/>
    <p:sldId id="294" r:id="rId6"/>
    <p:sldId id="282" r:id="rId7"/>
    <p:sldId id="270" r:id="rId8"/>
    <p:sldId id="295" r:id="rId9"/>
    <p:sldId id="296" r:id="rId10"/>
    <p:sldId id="262" r:id="rId11"/>
    <p:sldId id="263" r:id="rId12"/>
    <p:sldId id="297" r:id="rId13"/>
    <p:sldId id="264" r:id="rId14"/>
    <p:sldId id="290" r:id="rId15"/>
    <p:sldId id="273" r:id="rId16"/>
    <p:sldId id="292" r:id="rId17"/>
    <p:sldId id="298" r:id="rId18"/>
    <p:sldId id="299" r:id="rId19"/>
    <p:sldId id="291" r:id="rId20"/>
    <p:sldId id="302" r:id="rId21"/>
    <p:sldId id="280" r:id="rId22"/>
    <p:sldId id="269" r:id="rId23"/>
    <p:sldId id="301"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p:scale>
          <a:sx n="69" d="100"/>
          <a:sy n="69" d="100"/>
        </p:scale>
        <p:origin x="-75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20-07-2021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7/20/2021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x.doi.org/10.1016/j.adhoc.2016.04.005"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DOA </a:t>
            </a:r>
            <a:r>
              <a:rPr lang="en-US" b="1" dirty="0">
                <a:solidFill>
                  <a:schemeClr val="accent2">
                    <a:lumMod val="75000"/>
                  </a:schemeClr>
                </a:solidFill>
                <a:latin typeface="Times New Roman" panose="02020603050405020304" pitchFamily="18" charset="0"/>
                <a:cs typeface="Times New Roman" panose="02020603050405020304" pitchFamily="18" charset="0"/>
              </a:rPr>
              <a:t>ESTIMATION FOR WIDEBAND LFM SIGNALS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WITH A FEW SNAPSHOTS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1.More time to estimate DOA: </a:t>
            </a:r>
            <a:r>
              <a:rPr lang="en-IN" sz="2000" dirty="0">
                <a:latin typeface="Times New Roman" pitchFamily="18" charset="0"/>
                <a:cs typeface="Times New Roman" pitchFamily="18" charset="0"/>
              </a:rPr>
              <a:t>MUSIC algorithm </a:t>
            </a:r>
            <a:r>
              <a:rPr lang="en-US" sz="2000" dirty="0">
                <a:latin typeface="Times New Roman" pitchFamily="18" charset="0"/>
                <a:cs typeface="Times New Roman" pitchFamily="18" charset="0"/>
              </a:rPr>
              <a:t>need for a larger angle range for peak search, coupled with the complexity of the time-frequency transform, it takes a long time to get the DOA estimation of the incoming wave signals. MUSIC also has the problem of large computational </a:t>
            </a:r>
            <a:r>
              <a:rPr lang="en-US" sz="2000" dirty="0" err="1">
                <a:latin typeface="Times New Roman" pitchFamily="18" charset="0"/>
                <a:cs typeface="Times New Roman" pitchFamily="18" charset="0"/>
              </a:rPr>
              <a:t>capacity.,requires</a:t>
            </a:r>
            <a:r>
              <a:rPr lang="en-US" sz="2000" dirty="0">
                <a:latin typeface="Times New Roman" pitchFamily="18" charset="0"/>
                <a:cs typeface="Times New Roman" pitchFamily="18" charset="0"/>
              </a:rPr>
              <a:t> large amount of snapshots,</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2.Accuracy is not Good: The estimation accuracy of ESPRIT algorithm, is not so good</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3.Computational </a:t>
            </a:r>
            <a:r>
              <a:rPr lang="en-US" sz="2000" dirty="0" err="1">
                <a:latin typeface="Times New Roman" pitchFamily="18" charset="0"/>
                <a:cs typeface="Times New Roman" pitchFamily="18" charset="0"/>
              </a:rPr>
              <a:t>Complexity:MUSIC</a:t>
            </a:r>
            <a:r>
              <a:rPr lang="en-US" sz="2000" dirty="0">
                <a:latin typeface="Times New Roman" pitchFamily="18" charset="0"/>
                <a:cs typeface="Times New Roman" pitchFamily="18" charset="0"/>
              </a:rPr>
              <a:t> also has the problem of large computational capacity</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4.These methods is  not able to provide high-angular resolution depending on very low snapshots.</a:t>
            </a:r>
            <a:r>
              <a:rPr lang="en-IN"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r>
              <a:rPr lang="en-US" sz="2000" dirty="0">
                <a:latin typeface="Times New Roman" pitchFamily="18" charset="0"/>
                <a:cs typeface="Times New Roman" pitchFamily="18" charset="0"/>
              </a:rPr>
              <a:t>In</a:t>
            </a:r>
            <a:r>
              <a:rPr lang="en-US" sz="2000" dirty="0"/>
              <a:t> </a:t>
            </a:r>
            <a:r>
              <a:rPr lang="en-US" sz="2000" dirty="0">
                <a:latin typeface="Times New Roman" pitchFamily="18" charset="0"/>
                <a:cs typeface="Times New Roman" pitchFamily="18" charset="0"/>
              </a:rPr>
              <a:t>this paper, a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-MSPICE method is proposed to estimate the DOA for wideband LFM signals using a few snapshots based on the modified SPICE algorithm and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 First, wideband LFM signal was represented as a sine wave with a single frequency in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 domain, so that the time-invariant steering vector can be obtained for the original SPICE algorithm. Then, we improve the original SPICE for higher accuracy and utilize it to estimate the DOA values in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 domain. The accuracy of the SPICE depends on the number of scanning points in the region, but increasing this number for higher accuracy will also dramatically increase the computational complexity. So, we utilize the energy centrobaric modification method to improve the accuracy of SPICE without adding too much computational cost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of proposed  method</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8326" y="1941264"/>
            <a:ext cx="3572374" cy="355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a:fillRect/>
          </a:stretch>
        </p:blipFill>
        <p:spPr>
          <a:xfrm>
            <a:off x="4972916" y="1352982"/>
            <a:ext cx="4309629" cy="4992400"/>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5718464"/>
            <a:ext cx="34671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92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831274" y="1531445"/>
            <a:ext cx="10709562" cy="2231380"/>
          </a:xfrm>
          <a:prstGeom prst="rect">
            <a:avLst/>
          </a:prstGeom>
          <a:noFill/>
        </p:spPr>
        <p:txBody>
          <a:bodyPr wrap="square" rtlCol="0">
            <a:spAutoFit/>
          </a:bodyPr>
          <a:lstStyle/>
          <a:p>
            <a:pPr marL="342900" lvl="0" indent="-342900" defTabSz="457200">
              <a:lnSpc>
                <a:spcPct val="150000"/>
              </a:lnSpc>
              <a:spcBef>
                <a:spcPts val="1000"/>
              </a:spcBef>
              <a:buClr>
                <a:schemeClr val="accent1"/>
              </a:buClr>
              <a:buFont typeface="Wingdings" pitchFamily="2" charset="2"/>
              <a:buChar char="§"/>
            </a:pPr>
            <a:r>
              <a:rPr lang="en-US" sz="1900" dirty="0" smtClean="0">
                <a:solidFill>
                  <a:schemeClr val="tx1">
                    <a:lumMod val="75000"/>
                    <a:lumOff val="25000"/>
                  </a:schemeClr>
                </a:solidFill>
                <a:latin typeface="Times New Roman" pitchFamily="18" charset="0"/>
                <a:cs typeface="Times New Roman" pitchFamily="18" charset="0"/>
              </a:rPr>
              <a:t>Estimate </a:t>
            </a:r>
            <a:r>
              <a:rPr lang="en-US" sz="1900" dirty="0">
                <a:solidFill>
                  <a:schemeClr val="tx1">
                    <a:lumMod val="75000"/>
                    <a:lumOff val="25000"/>
                  </a:schemeClr>
                </a:solidFill>
                <a:latin typeface="Times New Roman" pitchFamily="18" charset="0"/>
                <a:cs typeface="Times New Roman" pitchFamily="18" charset="0"/>
              </a:rPr>
              <a:t>the DOA for wideband LFM signals using a few snapshots </a:t>
            </a:r>
            <a:endParaRPr lang="en-IN" sz="1900" dirty="0">
              <a:solidFill>
                <a:schemeClr val="tx1">
                  <a:lumMod val="75000"/>
                  <a:lumOff val="25000"/>
                </a:schemeClr>
              </a:solidFill>
              <a:latin typeface="Times New Roman" pitchFamily="18" charset="0"/>
              <a:cs typeface="Times New Roman" pitchFamily="18" charset="0"/>
            </a:endParaRPr>
          </a:p>
          <a:p>
            <a:pPr marL="342900" lvl="0" indent="-342900" defTabSz="457200">
              <a:lnSpc>
                <a:spcPct val="150000"/>
              </a:lnSpc>
              <a:spcBef>
                <a:spcPts val="1000"/>
              </a:spcBef>
              <a:buClr>
                <a:schemeClr val="accent1"/>
              </a:buClr>
              <a:buFont typeface="Wingdings" pitchFamily="2" charset="2"/>
              <a:buChar char="§"/>
            </a:pPr>
            <a:r>
              <a:rPr lang="en-US" sz="1900" dirty="0">
                <a:solidFill>
                  <a:schemeClr val="tx1">
                    <a:lumMod val="75000"/>
                    <a:lumOff val="25000"/>
                  </a:schemeClr>
                </a:solidFill>
                <a:latin typeface="Times New Roman" pitchFamily="18" charset="0"/>
                <a:cs typeface="Times New Roman" pitchFamily="18" charset="0"/>
              </a:rPr>
              <a:t>Provide high-angular resolution.</a:t>
            </a:r>
            <a:endParaRPr lang="en-IN" sz="1900" dirty="0">
              <a:solidFill>
                <a:schemeClr val="tx1">
                  <a:lumMod val="75000"/>
                  <a:lumOff val="25000"/>
                </a:schemeClr>
              </a:solidFill>
              <a:latin typeface="Times New Roman" pitchFamily="18" charset="0"/>
              <a:cs typeface="Times New Roman" pitchFamily="18" charset="0"/>
            </a:endParaRPr>
          </a:p>
          <a:p>
            <a:pPr marL="342900" lvl="0" indent="-342900" defTabSz="457200">
              <a:lnSpc>
                <a:spcPct val="150000"/>
              </a:lnSpc>
              <a:spcBef>
                <a:spcPts val="1000"/>
              </a:spcBef>
              <a:buClr>
                <a:schemeClr val="accent1"/>
              </a:buClr>
              <a:buFont typeface="Wingdings" pitchFamily="2" charset="2"/>
              <a:buChar char="§"/>
            </a:pPr>
            <a:r>
              <a:rPr lang="en-US" sz="1900" dirty="0">
                <a:solidFill>
                  <a:schemeClr val="tx1">
                    <a:lumMod val="75000"/>
                    <a:lumOff val="25000"/>
                  </a:schemeClr>
                </a:solidFill>
                <a:latin typeface="Times New Roman" pitchFamily="18" charset="0"/>
                <a:cs typeface="Times New Roman" pitchFamily="18" charset="0"/>
              </a:rPr>
              <a:t>Accuracy is good.</a:t>
            </a:r>
            <a:endParaRPr lang="en-IN" sz="1900" dirty="0">
              <a:solidFill>
                <a:schemeClr val="tx1">
                  <a:lumMod val="75000"/>
                  <a:lumOff val="25000"/>
                </a:schemeClr>
              </a:solidFill>
              <a:latin typeface="Times New Roman" pitchFamily="18" charset="0"/>
              <a:cs typeface="Times New Roman" pitchFamily="18" charset="0"/>
            </a:endParaRPr>
          </a:p>
          <a:p>
            <a:pPr marL="342900" indent="-342900" defTabSz="457200">
              <a:lnSpc>
                <a:spcPct val="150000"/>
              </a:lnSpc>
              <a:spcBef>
                <a:spcPts val="1000"/>
              </a:spcBef>
              <a:buClr>
                <a:schemeClr val="accent1"/>
              </a:buClr>
              <a:buFont typeface="Wingdings" pitchFamily="2" charset="2"/>
              <a:buChar char="§"/>
            </a:pPr>
            <a:r>
              <a:rPr lang="en-US" sz="1900" dirty="0">
                <a:solidFill>
                  <a:schemeClr val="tx1">
                    <a:lumMod val="75000"/>
                    <a:lumOff val="25000"/>
                  </a:schemeClr>
                </a:solidFill>
                <a:latin typeface="Times New Roman" pitchFamily="18" charset="0"/>
                <a:cs typeface="Times New Roman" pitchFamily="18" charset="0"/>
              </a:rPr>
              <a:t>Low complexity</a:t>
            </a:r>
            <a:endParaRPr lang="en-IN"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indent="0">
              <a:lnSpc>
                <a:spcPct val="130000"/>
              </a:lnSpc>
              <a:buNone/>
            </a:pPr>
            <a:endParaRPr lang="en-IN" sz="2100" dirty="0">
              <a:latin typeface="Times New Roman" pitchFamily="18" charset="0"/>
              <a:cs typeface="Times New Roman" pitchFamily="18" charset="0"/>
            </a:endParaRPr>
          </a:p>
          <a:p>
            <a:pPr lvl="0">
              <a:lnSpc>
                <a:spcPct val="130000"/>
              </a:lnSpc>
              <a:buFont typeface="Wingdings" pitchFamily="2" charset="2"/>
              <a:buChar char="§"/>
            </a:pPr>
            <a:r>
              <a:rPr lang="en-US" sz="2100" dirty="0">
                <a:latin typeface="Times New Roman" pitchFamily="18" charset="0"/>
                <a:cs typeface="Times New Roman" pitchFamily="18" charset="0"/>
              </a:rPr>
              <a:t>Information systems.</a:t>
            </a:r>
            <a:endParaRPr lang="en-IN" sz="2100" dirty="0">
              <a:latin typeface="Times New Roman" pitchFamily="18" charset="0"/>
              <a:cs typeface="Times New Roman" pitchFamily="18" charset="0"/>
            </a:endParaRPr>
          </a:p>
          <a:p>
            <a:pPr lvl="0">
              <a:lnSpc>
                <a:spcPct val="130000"/>
              </a:lnSpc>
              <a:buFont typeface="Wingdings" pitchFamily="2" charset="2"/>
              <a:buChar char="§"/>
            </a:pPr>
            <a:r>
              <a:rPr lang="en-US" sz="2100" dirty="0">
                <a:latin typeface="Times New Roman" pitchFamily="18" charset="0"/>
                <a:cs typeface="Times New Roman" pitchFamily="18" charset="0"/>
              </a:rPr>
              <a:t>underwater array processing.</a:t>
            </a:r>
            <a:endParaRPr lang="en-IN" sz="2100" dirty="0">
              <a:latin typeface="Times New Roman" pitchFamily="18" charset="0"/>
              <a:cs typeface="Times New Roman" pitchFamily="18" charset="0"/>
            </a:endParaRPr>
          </a:p>
          <a:p>
            <a:pPr lvl="0">
              <a:lnSpc>
                <a:spcPct val="130000"/>
              </a:lnSpc>
              <a:buFont typeface="Wingdings" pitchFamily="2" charset="2"/>
              <a:buChar char="§"/>
            </a:pPr>
            <a:r>
              <a:rPr lang="en-US" sz="2100" dirty="0">
                <a:latin typeface="Times New Roman" pitchFamily="18" charset="0"/>
                <a:cs typeface="Times New Roman" pitchFamily="18" charset="0"/>
              </a:rPr>
              <a:t>sonar, radar, and wireless communication</a:t>
            </a:r>
            <a:r>
              <a:rPr lang="en-US" dirty="0"/>
              <a:t>.</a:t>
            </a:r>
            <a:endParaRPr lang="en-IN" dirty="0"/>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7" name="TextBox 6"/>
          <p:cNvSpPr txBox="1"/>
          <p:nvPr/>
        </p:nvSpPr>
        <p:spPr>
          <a:xfrm>
            <a:off x="3879273" y="6220691"/>
            <a:ext cx="4779818" cy="461665"/>
          </a:xfrm>
          <a:prstGeom prst="rect">
            <a:avLst/>
          </a:prstGeom>
          <a:noFill/>
        </p:spPr>
        <p:txBody>
          <a:bodyPr wrap="square" rtlCol="0">
            <a:spAutoFit/>
          </a:bodyPr>
          <a:lstStyle/>
          <a:p>
            <a:r>
              <a:rPr lang="en-IN" sz="2400" dirty="0" err="1" smtClean="0"/>
              <a:t>Figure:Input</a:t>
            </a:r>
            <a:r>
              <a:rPr lang="en-IN" sz="2400" dirty="0" smtClean="0"/>
              <a:t> </a:t>
            </a:r>
            <a:r>
              <a:rPr lang="en-IN" sz="2400" dirty="0"/>
              <a:t>Function</a:t>
            </a:r>
          </a:p>
        </p:txBody>
      </p:sp>
      <p:pic>
        <p:nvPicPr>
          <p:cNvPr id="8" name="Content Placeholder 7" descr="Z:\2020-2021\Enquiry\TK10256\Screenshot 2021-07-14 121017.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492053" y="1385454"/>
            <a:ext cx="5554257" cy="4946073"/>
          </a:xfrm>
          <a:prstGeom prst="rect">
            <a:avLst/>
          </a:prstGeom>
          <a:noFill/>
          <a:ln>
            <a:noFill/>
          </a:ln>
        </p:spPr>
      </p:pic>
    </p:spTree>
    <p:extLst>
      <p:ext uri="{BB962C8B-B14F-4D97-AF65-F5344CB8AC3E}">
        <p14:creationId xmlns:p14="http://schemas.microsoft.com/office/powerpoint/2010/main" val="265746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7" name="TextBox 6"/>
          <p:cNvSpPr txBox="1"/>
          <p:nvPr/>
        </p:nvSpPr>
        <p:spPr>
          <a:xfrm>
            <a:off x="3408218" y="5832624"/>
            <a:ext cx="5444836" cy="430887"/>
          </a:xfrm>
          <a:prstGeom prst="rect">
            <a:avLst/>
          </a:prstGeom>
          <a:noFill/>
        </p:spPr>
        <p:txBody>
          <a:bodyPr wrap="square" rtlCol="0">
            <a:spAutoFit/>
          </a:bodyPr>
          <a:lstStyle/>
          <a:p>
            <a:r>
              <a:rPr lang="en-US" sz="2200" dirty="0">
                <a:solidFill>
                  <a:schemeClr val="tx1">
                    <a:lumMod val="75000"/>
                    <a:lumOff val="25000"/>
                  </a:schemeClr>
                </a:solidFill>
                <a:latin typeface="Times New Roman" pitchFamily="18" charset="0"/>
                <a:cs typeface="Times New Roman" pitchFamily="18" charset="0"/>
              </a:rPr>
              <a:t>Figure: Magnitude Response of FRFT</a:t>
            </a:r>
            <a:endParaRPr lang="en-IN" sz="2200" dirty="0">
              <a:solidFill>
                <a:schemeClr val="tx1">
                  <a:lumMod val="75000"/>
                  <a:lumOff val="25000"/>
                </a:schemeClr>
              </a:solidFill>
              <a:latin typeface="Times New Roman" pitchFamily="18" charset="0"/>
              <a:cs typeface="Times New Roman" pitchFamily="18" charset="0"/>
            </a:endParaRPr>
          </a:p>
        </p:txBody>
      </p:sp>
      <p:pic>
        <p:nvPicPr>
          <p:cNvPr id="6" name="Content Placeholder 5" descr="Z:\2020-2021\Enquiry\TK10256\Screenshot 2021-07-14 121126.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838115" y="1662544"/>
            <a:ext cx="6208904" cy="3990109"/>
          </a:xfrm>
          <a:prstGeom prst="rect">
            <a:avLst/>
          </a:prstGeom>
          <a:noFill/>
          <a:ln>
            <a:noFill/>
          </a:ln>
        </p:spPr>
      </p:pic>
    </p:spTree>
    <p:extLst>
      <p:ext uri="{BB962C8B-B14F-4D97-AF65-F5344CB8AC3E}">
        <p14:creationId xmlns:p14="http://schemas.microsoft.com/office/powerpoint/2010/main" val="307619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7" name="TextBox 6"/>
          <p:cNvSpPr txBox="1"/>
          <p:nvPr/>
        </p:nvSpPr>
        <p:spPr>
          <a:xfrm>
            <a:off x="3879273" y="6220691"/>
            <a:ext cx="4779818" cy="430887"/>
          </a:xfrm>
          <a:prstGeom prst="rect">
            <a:avLst/>
          </a:prstGeom>
          <a:noFill/>
        </p:spPr>
        <p:txBody>
          <a:bodyPr wrap="square" rtlCol="0">
            <a:spAutoFit/>
          </a:bodyPr>
          <a:lstStyle/>
          <a:p>
            <a:r>
              <a:rPr lang="en-US" sz="2200" dirty="0" err="1">
                <a:solidFill>
                  <a:schemeClr val="tx1">
                    <a:lumMod val="75000"/>
                    <a:lumOff val="25000"/>
                  </a:schemeClr>
                </a:solidFill>
                <a:latin typeface="Times New Roman" pitchFamily="18" charset="0"/>
                <a:cs typeface="Times New Roman" pitchFamily="18" charset="0"/>
              </a:rPr>
              <a:t>Figure:Angular</a:t>
            </a:r>
            <a:r>
              <a:rPr lang="en-US" sz="2200" dirty="0">
                <a:solidFill>
                  <a:schemeClr val="tx1">
                    <a:lumMod val="75000"/>
                    <a:lumOff val="25000"/>
                  </a:schemeClr>
                </a:solidFill>
                <a:latin typeface="Times New Roman" pitchFamily="18" charset="0"/>
                <a:cs typeface="Times New Roman" pitchFamily="18" charset="0"/>
              </a:rPr>
              <a:t> Spectrum</a:t>
            </a:r>
            <a:endParaRPr lang="en-IN" sz="2200" dirty="0">
              <a:solidFill>
                <a:schemeClr val="tx1">
                  <a:lumMod val="75000"/>
                  <a:lumOff val="25000"/>
                </a:schemeClr>
              </a:solidFill>
              <a:latin typeface="Times New Roman" pitchFamily="18" charset="0"/>
              <a:cs typeface="Times New Roman" pitchFamily="18" charset="0"/>
            </a:endParaRPr>
          </a:p>
        </p:txBody>
      </p:sp>
      <p:pic>
        <p:nvPicPr>
          <p:cNvPr id="6" name="Content Placeholder 5" descr="Z:\2020-2021\Enquiry\TK10256\Screenshot 2021-07-14 121115.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58442" y="1648690"/>
            <a:ext cx="6430140" cy="3796145"/>
          </a:xfrm>
          <a:prstGeom prst="rect">
            <a:avLst/>
          </a:prstGeom>
          <a:noFill/>
          <a:ln>
            <a:noFill/>
          </a:ln>
        </p:spPr>
      </p:pic>
    </p:spTree>
    <p:extLst>
      <p:ext uri="{BB962C8B-B14F-4D97-AF65-F5344CB8AC3E}">
        <p14:creationId xmlns:p14="http://schemas.microsoft.com/office/powerpoint/2010/main" val="307619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6" name="Rectangle 5"/>
          <p:cNvSpPr/>
          <p:nvPr/>
        </p:nvSpPr>
        <p:spPr>
          <a:xfrm>
            <a:off x="5425901" y="6098370"/>
            <a:ext cx="1838966" cy="430887"/>
          </a:xfrm>
          <a:prstGeom prst="rect">
            <a:avLst/>
          </a:prstGeom>
        </p:spPr>
        <p:txBody>
          <a:bodyPr wrap="none">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a:t>
            </a:r>
            <a:r>
              <a:rPr lang="en-US" sz="2200" dirty="0" smtClean="0">
                <a:solidFill>
                  <a:schemeClr val="tx1">
                    <a:lumMod val="75000"/>
                    <a:lumOff val="25000"/>
                  </a:schemeClr>
                </a:solidFill>
                <a:latin typeface="Times New Roman" pitchFamily="18" charset="0"/>
                <a:cs typeface="Times New Roman" pitchFamily="18" charset="0"/>
              </a:rPr>
              <a:t>:RMSE</a:t>
            </a:r>
            <a:endParaRPr lang="en-IN" sz="2200" dirty="0">
              <a:solidFill>
                <a:schemeClr val="tx1">
                  <a:lumMod val="75000"/>
                  <a:lumOff val="25000"/>
                </a:schemeClr>
              </a:solidFill>
              <a:latin typeface="Times New Roman" pitchFamily="18" charset="0"/>
              <a:cs typeface="Times New Roman" pitchFamily="18" charset="0"/>
            </a:endParaRPr>
          </a:p>
        </p:txBody>
      </p:sp>
      <p:pic>
        <p:nvPicPr>
          <p:cNvPr id="7" name="Picture 6" descr="Z:\2020-2021\Enquiry\TK10256\Screenshot 2021-07-14 121102.png"/>
          <p:cNvPicPr/>
          <p:nvPr/>
        </p:nvPicPr>
        <p:blipFill>
          <a:blip r:embed="rId2">
            <a:extLst>
              <a:ext uri="{28A0092B-C50C-407E-A947-70E740481C1C}">
                <a14:useLocalDpi xmlns:a14="http://schemas.microsoft.com/office/drawing/2010/main" val="0"/>
              </a:ext>
            </a:extLst>
          </a:blip>
          <a:srcRect/>
          <a:stretch>
            <a:fillRect/>
          </a:stretch>
        </p:blipFill>
        <p:spPr bwMode="auto">
          <a:xfrm>
            <a:off x="3686952" y="1190095"/>
            <a:ext cx="5658355" cy="4908275"/>
          </a:xfrm>
          <a:prstGeom prst="rect">
            <a:avLst/>
          </a:prstGeom>
          <a:noFill/>
          <a:ln>
            <a:noFill/>
          </a:ln>
        </p:spPr>
      </p:pic>
    </p:spTree>
    <p:extLst>
      <p:ext uri="{BB962C8B-B14F-4D97-AF65-F5344CB8AC3E}">
        <p14:creationId xmlns:p14="http://schemas.microsoft.com/office/powerpoint/2010/main" val="33572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772400" y="4835236"/>
            <a:ext cx="3158836" cy="1075986"/>
          </a:xfrm>
        </p:spPr>
        <p:txBody>
          <a:bodyPr/>
          <a:lstStyle/>
          <a:p>
            <a:r>
              <a:rPr lang="en-US" dirty="0" smtClean="0"/>
              <a:t>Modified code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7" y="474086"/>
            <a:ext cx="6288664" cy="562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40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marL="0" indent="0" algn="just">
              <a:lnSpc>
                <a:spcPct val="150000"/>
              </a:lnSpc>
              <a:buNone/>
            </a:pPr>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presented a </a:t>
            </a:r>
            <a:r>
              <a:rPr lang="en-US" sz="2200" dirty="0" err="1">
                <a:latin typeface="Times New Roman" pitchFamily="18" charset="0"/>
                <a:cs typeface="Times New Roman" pitchFamily="18" charset="0"/>
              </a:rPr>
              <a:t>FrFT</a:t>
            </a:r>
            <a:r>
              <a:rPr lang="en-US" sz="2200" dirty="0">
                <a:latin typeface="Times New Roman" pitchFamily="18" charset="0"/>
                <a:cs typeface="Times New Roman" pitchFamily="18" charset="0"/>
              </a:rPr>
              <a:t>-MSPICE method for the DOA estimation of wideband LFM signal. We extend the SPICE algorithm in </a:t>
            </a:r>
            <a:r>
              <a:rPr lang="en-US" sz="2200" dirty="0" err="1">
                <a:latin typeface="Times New Roman" pitchFamily="18" charset="0"/>
                <a:cs typeface="Times New Roman" pitchFamily="18" charset="0"/>
              </a:rPr>
              <a:t>FrFT</a:t>
            </a:r>
            <a:r>
              <a:rPr lang="en-US" sz="2200" dirty="0">
                <a:latin typeface="Times New Roman" pitchFamily="18" charset="0"/>
                <a:cs typeface="Times New Roman" pitchFamily="18" charset="0"/>
              </a:rPr>
              <a:t> domain so that the DOA of wideband LFM signals can be estimated with a few snapshots. The proposed method has high angular resolution and low </a:t>
            </a:r>
            <a:r>
              <a:rPr lang="en-US" sz="2200" dirty="0" err="1">
                <a:latin typeface="Times New Roman" pitchFamily="18" charset="0"/>
                <a:cs typeface="Times New Roman" pitchFamily="18" charset="0"/>
              </a:rPr>
              <a:t>sidelobe</a:t>
            </a:r>
            <a:r>
              <a:rPr lang="en-US" sz="2200" dirty="0">
                <a:latin typeface="Times New Roman" pitchFamily="18" charset="0"/>
                <a:cs typeface="Times New Roman" pitchFamily="18" charset="0"/>
              </a:rPr>
              <a:t> levels. We also utilize the energy centrobaric modification method in order to increase the accuracy of the SPICE algorithm without imposing too much additional computational burden. The simulation results have demonstrated the effectiveness of the proposed method.</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997526"/>
            <a:ext cx="10612580" cy="4752111"/>
          </a:xfrm>
        </p:spPr>
        <p:txBody>
          <a:bodyPr>
            <a:noAutofit/>
          </a:bodyPr>
          <a:lstStyle/>
          <a:p>
            <a:pPr>
              <a:lnSpc>
                <a:spcPct val="150000"/>
              </a:lnSpc>
            </a:pPr>
            <a:r>
              <a:rPr lang="en-IN" sz="2200" dirty="0">
                <a:latin typeface="Times New Roman" pitchFamily="18" charset="0"/>
                <a:cs typeface="Times New Roman" pitchFamily="18" charset="0"/>
              </a:rPr>
              <a:t>[1] </a:t>
            </a:r>
            <a:r>
              <a:rPr lang="en-US" sz="2200" dirty="0">
                <a:latin typeface="Times New Roman" pitchFamily="18" charset="0"/>
                <a:cs typeface="Times New Roman" pitchFamily="18" charset="0"/>
              </a:rPr>
              <a:t>X Liu, Z Li, P Yang et al., Information-centric mobile ad hoc networks and content routing: a survey. Ad Hoc </a:t>
            </a:r>
            <a:r>
              <a:rPr lang="en-US" sz="2200" dirty="0" err="1">
                <a:latin typeface="Times New Roman" pitchFamily="18" charset="0"/>
                <a:cs typeface="Times New Roman" pitchFamily="18" charset="0"/>
              </a:rPr>
              <a:t>Netw</a:t>
            </a:r>
            <a:r>
              <a:rPr lang="en-US" sz="2200" dirty="0">
                <a:latin typeface="Times New Roman" pitchFamily="18" charset="0"/>
                <a:cs typeface="Times New Roman" pitchFamily="18" charset="0"/>
              </a:rPr>
              <a:t>. (2016). </a:t>
            </a:r>
            <a:r>
              <a:rPr lang="en-US" sz="2200" dirty="0">
                <a:latin typeface="Times New Roman" pitchFamily="18" charset="0"/>
                <a:cs typeface="Times New Roman" pitchFamily="18" charset="0"/>
                <a:hlinkClick r:id="rId2"/>
              </a:rPr>
              <a:t>http://dx.doi.org/10.1016/j.adhoc.2016.04.005</a:t>
            </a:r>
            <a:r>
              <a:rPr lang="en-IN" sz="2200" dirty="0">
                <a:latin typeface="Times New Roman" pitchFamily="18" charset="0"/>
                <a:cs typeface="Times New Roman" pitchFamily="18" charset="0"/>
              </a:rPr>
              <a:t>.</a:t>
            </a:r>
          </a:p>
          <a:p>
            <a:pPr>
              <a:lnSpc>
                <a:spcPct val="150000"/>
              </a:lnSpc>
            </a:pPr>
            <a:r>
              <a:rPr lang="en-IN" sz="2200" dirty="0">
                <a:latin typeface="Times New Roman" pitchFamily="18" charset="0"/>
                <a:cs typeface="Times New Roman" pitchFamily="18" charset="0"/>
              </a:rPr>
              <a:t>[2] </a:t>
            </a:r>
            <a:r>
              <a:rPr lang="en-IN" sz="2200" dirty="0" err="1">
                <a:latin typeface="Times New Roman" pitchFamily="18" charset="0"/>
                <a:cs typeface="Times New Roman" pitchFamily="18" charset="0"/>
              </a:rPr>
              <a:t>Deliang</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Liu,Xiwei</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Guo,Peng</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He,Shen</a:t>
            </a:r>
            <a:r>
              <a:rPr lang="en-IN" sz="2200" dirty="0">
                <a:latin typeface="Times New Roman" pitchFamily="18" charset="0"/>
                <a:cs typeface="Times New Roman" pitchFamily="18" charset="0"/>
              </a:rPr>
              <a:t> Zhao</a:t>
            </a:r>
          </a:p>
          <a:p>
            <a:pPr>
              <a:lnSpc>
                <a:spcPct val="150000"/>
              </a:lnSpc>
            </a:pPr>
            <a:r>
              <a:rPr lang="en-US" sz="2200" dirty="0">
                <a:latin typeface="Times New Roman" pitchFamily="18" charset="0"/>
                <a:cs typeface="Times New Roman" pitchFamily="18" charset="0"/>
              </a:rPr>
              <a:t>[3] N Ma, JT </a:t>
            </a:r>
            <a:r>
              <a:rPr lang="en-US" sz="2200" dirty="0" err="1">
                <a:latin typeface="Times New Roman" pitchFamily="18" charset="0"/>
                <a:cs typeface="Times New Roman" pitchFamily="18" charset="0"/>
              </a:rPr>
              <a:t>Goh</a:t>
            </a:r>
            <a:r>
              <a:rPr lang="en-US" sz="2200" dirty="0">
                <a:latin typeface="Times New Roman" pitchFamily="18" charset="0"/>
                <a:cs typeface="Times New Roman" pitchFamily="18" charset="0"/>
              </a:rPr>
              <a:t>, Ambiguity-function-based techniques to estimate DOA of broadband chirp signals. IEEE Trans. Signal Process. 54(5), 1826–1839 (2006)</a:t>
            </a:r>
            <a:endParaRPr lang="en-IN" sz="2200" dirty="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[4] P </a:t>
            </a:r>
            <a:r>
              <a:rPr lang="en-US" sz="2200" dirty="0" err="1">
                <a:latin typeface="Times New Roman" pitchFamily="18" charset="0"/>
                <a:cs typeface="Times New Roman" pitchFamily="18" charset="0"/>
              </a:rPr>
              <a:t>Stoica</a:t>
            </a:r>
            <a:r>
              <a:rPr lang="en-US" sz="2200" dirty="0">
                <a:latin typeface="Times New Roman" pitchFamily="18" charset="0"/>
                <a:cs typeface="Times New Roman" pitchFamily="18" charset="0"/>
              </a:rPr>
              <a:t>, P </a:t>
            </a:r>
            <a:r>
              <a:rPr lang="en-US" sz="2200" dirty="0" err="1">
                <a:latin typeface="Times New Roman" pitchFamily="18" charset="0"/>
                <a:cs typeface="Times New Roman" pitchFamily="18" charset="0"/>
              </a:rPr>
              <a:t>Babu</a:t>
            </a:r>
            <a:r>
              <a:rPr lang="en-US" sz="2200" dirty="0">
                <a:latin typeface="Times New Roman" pitchFamily="18" charset="0"/>
                <a:cs typeface="Times New Roman" pitchFamily="18" charset="0"/>
              </a:rPr>
              <a:t>, J Li, New method of sparse parameter estimation in separable models and its use for spectral analysis of irregularly sampled data. IEEE Trans. Signal Process. 59(1), 35–46 (2011)</a:t>
            </a:r>
            <a:endParaRPr lang="en-IN" sz="2200" dirty="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[5] Z Chen, J Li, P </a:t>
            </a:r>
            <a:r>
              <a:rPr lang="en-US" sz="2200" dirty="0" err="1">
                <a:latin typeface="Times New Roman" pitchFamily="18" charset="0"/>
                <a:cs typeface="Times New Roman" pitchFamily="18" charset="0"/>
              </a:rPr>
              <a:t>Stoica</a:t>
            </a:r>
            <a:r>
              <a:rPr lang="en-US" sz="2200" dirty="0">
                <a:latin typeface="Times New Roman" pitchFamily="18" charset="0"/>
                <a:cs typeface="Times New Roman" pitchFamily="18" charset="0"/>
              </a:rPr>
              <a:t>, KW Lo, Iterative adaptive approach for wide-band active sonar array processing. in Proc. IEEE OCEANS (Sydney, 2010), pp. 1–10</a:t>
            </a:r>
            <a:endParaRPr lang="en-IN" sz="2200" dirty="0">
              <a:latin typeface="Times New Roman" pitchFamily="18" charset="0"/>
              <a:cs typeface="Times New Roman" pitchFamily="18" charset="0"/>
            </a:endParaRPr>
          </a:p>
        </p:txBody>
      </p:sp>
      <p:pic>
        <p:nvPicPr>
          <p:cNvPr id="7" name="Picture 6"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655" y="0"/>
            <a:ext cx="5971309" cy="706582"/>
          </a:xfrm>
        </p:spPr>
        <p:txBody>
          <a:bodyPr>
            <a:noAutofit/>
          </a:bodyPr>
          <a:lstStyle/>
          <a:p>
            <a:pPr marL="342900" indent="-342900">
              <a:spcBef>
                <a:spcPts val="1000"/>
              </a:spcBef>
              <a:buClr>
                <a:schemeClr val="accent1"/>
              </a:buClr>
              <a:buFont typeface="Wingdings 3" charset="2"/>
              <a:buChar char=""/>
            </a:pPr>
            <a:r>
              <a:rPr lang="en-US" sz="2800" dirty="0" smtClean="0">
                <a:solidFill>
                  <a:schemeClr val="tx1">
                    <a:lumMod val="75000"/>
                    <a:lumOff val="25000"/>
                  </a:schemeClr>
                </a:solidFill>
                <a:latin typeface="Times New Roman" pitchFamily="18" charset="0"/>
                <a:ea typeface="+mn-ea"/>
                <a:cs typeface="Times New Roman" pitchFamily="18" charset="0"/>
              </a:rPr>
              <a:t>FAQS</a:t>
            </a:r>
            <a:r>
              <a:rPr lang="en-US" sz="2800" dirty="0" smtClean="0">
                <a:solidFill>
                  <a:schemeClr val="tx1">
                    <a:lumMod val="75000"/>
                    <a:lumOff val="25000"/>
                  </a:schemeClr>
                </a:solidFill>
                <a:latin typeface="Times New Roman" pitchFamily="18" charset="0"/>
                <a:ea typeface="+mn-ea"/>
                <a:cs typeface="Times New Roman" pitchFamily="18" charset="0"/>
                <a:sym typeface="Wingdings" pitchFamily="2" charset="2"/>
              </a:rPr>
              <a:t>(for student reference)</a:t>
            </a:r>
            <a:endParaRPr lang="en-IN" sz="2800" dirty="0">
              <a:solidFill>
                <a:schemeClr val="tx1">
                  <a:lumMod val="75000"/>
                  <a:lumOff val="25000"/>
                </a:schemeClr>
              </a:solidFill>
              <a:latin typeface="Times New Roman" pitchFamily="18" charset="0"/>
              <a:ea typeface="+mn-ea"/>
              <a:cs typeface="Times New Roman" pitchFamily="18" charset="0"/>
            </a:endParaRPr>
          </a:p>
        </p:txBody>
      </p:sp>
      <p:sp>
        <p:nvSpPr>
          <p:cNvPr id="3" name="Content Placeholder 2"/>
          <p:cNvSpPr>
            <a:spLocks noGrp="1"/>
          </p:cNvSpPr>
          <p:nvPr>
            <p:ph idx="1"/>
          </p:nvPr>
        </p:nvSpPr>
        <p:spPr>
          <a:xfrm>
            <a:off x="1302327" y="360219"/>
            <a:ext cx="10584873" cy="5777346"/>
          </a:xfrm>
        </p:spPr>
        <p:txBody>
          <a:bodyPr>
            <a:noAutofit/>
          </a:bodyPr>
          <a:lstStyle/>
          <a:p>
            <a:pPr algn="just"/>
            <a:r>
              <a:rPr lang="en-US" sz="1600" dirty="0" smtClean="0">
                <a:latin typeface="Times New Roman" pitchFamily="18" charset="0"/>
                <a:cs typeface="Times New Roman" pitchFamily="18" charset="0"/>
              </a:rPr>
              <a:t>Steering </a:t>
            </a:r>
            <a:r>
              <a:rPr lang="en-US" sz="1600" dirty="0">
                <a:latin typeface="Times New Roman" pitchFamily="18" charset="0"/>
                <a:cs typeface="Times New Roman" pitchFamily="18" charset="0"/>
              </a:rPr>
              <a:t>matrix: The steering matrix is a precise mathematical description of how the antenna array should use each individual element to select a spatial path for the transmission</a:t>
            </a:r>
          </a:p>
          <a:p>
            <a:pPr algn="just"/>
            <a:r>
              <a:rPr lang="en-US" sz="1600" dirty="0">
                <a:latin typeface="Times New Roman" pitchFamily="18" charset="0"/>
                <a:cs typeface="Times New Roman" pitchFamily="18" charset="0"/>
              </a:rPr>
              <a:t>Why we go for the ULA (uniform linear array)?:</a:t>
            </a:r>
          </a:p>
          <a:p>
            <a:pPr algn="just"/>
            <a:r>
              <a:rPr lang="en-US" sz="1600" dirty="0">
                <a:latin typeface="Times New Roman" pitchFamily="18" charset="0"/>
                <a:cs typeface="Times New Roman" pitchFamily="18" charset="0"/>
              </a:rPr>
              <a:t>By using the single antenna for DOA estimation, beam width of the primary lobe get more extensive and appropriate resolution is not acquired, I f we attempt to expand the resolution, physical size of antenna is also increased yet it is not a practical approach. To overcome this issue , ULA is considered for DOA estimation. ULA  is an array comprise of equally spaced antenna of generally same amplitude therefore antenna  array is more effective over the single antenna in signal reception and parameter estimation</a:t>
            </a:r>
            <a:r>
              <a:rPr lang="en-US" sz="1600" dirty="0" smtClean="0">
                <a:latin typeface="Times New Roman" pitchFamily="18" charset="0"/>
                <a:cs typeface="Times New Roman" pitchFamily="18" charset="0"/>
              </a:rPr>
              <a:t>.</a:t>
            </a:r>
          </a:p>
          <a:p>
            <a:pPr algn="just"/>
            <a:r>
              <a:rPr lang="en-IN" sz="1600" dirty="0">
                <a:latin typeface="Times New Roman" pitchFamily="18" charset="0"/>
                <a:cs typeface="Times New Roman" pitchFamily="18" charset="0"/>
              </a:rPr>
              <a:t>Direction of Arrival (DOA) algorithms are used for estimation of a number of incident plane waves on the antenna array and their incidence angles.</a:t>
            </a:r>
          </a:p>
          <a:p>
            <a:pPr algn="just"/>
            <a:r>
              <a:rPr lang="en-IN" sz="1600" dirty="0">
                <a:latin typeface="Times New Roman" pitchFamily="18" charset="0"/>
                <a:cs typeface="Times New Roman" pitchFamily="18" charset="0"/>
              </a:rPr>
              <a:t>Direction-of-arrival (DOA) estimation refers to the process of retrieving the direction information of several electromagnetic waves/sources from the outputs of a number of receiving antennas that form a sensor array.</a:t>
            </a:r>
          </a:p>
          <a:p>
            <a:pPr algn="just"/>
            <a:r>
              <a:rPr lang="en-IN" sz="1600" dirty="0">
                <a:latin typeface="Times New Roman" pitchFamily="18" charset="0"/>
                <a:cs typeface="Times New Roman" pitchFamily="18" charset="0"/>
              </a:rPr>
              <a:t>In signal processing, direction of arrival (DOA) denotes the direction from which usually a propagating wave arrives at a point, where usually a set of sensors are located. These set of sensors forms what is called a sensor array. Often there is the associated technique of </a:t>
            </a:r>
            <a:r>
              <a:rPr lang="en-IN" sz="1600" dirty="0" err="1">
                <a:latin typeface="Times New Roman" pitchFamily="18" charset="0"/>
                <a:cs typeface="Times New Roman" pitchFamily="18" charset="0"/>
              </a:rPr>
              <a:t>beamforming</a:t>
            </a:r>
            <a:r>
              <a:rPr lang="en-IN" sz="1600" dirty="0">
                <a:latin typeface="Times New Roman" pitchFamily="18" charset="0"/>
                <a:cs typeface="Times New Roman" pitchFamily="18" charset="0"/>
              </a:rPr>
              <a:t> which is estimating the signal from a given direction</a:t>
            </a:r>
          </a:p>
          <a:p>
            <a:pPr algn="just"/>
            <a:r>
              <a:rPr lang="en-IN" sz="1600" dirty="0">
                <a:latin typeface="Times New Roman" pitchFamily="18" charset="0"/>
                <a:cs typeface="Times New Roman" pitchFamily="18" charset="0"/>
              </a:rPr>
              <a:t>A sensor array is a group of sensors, usually deployed in a certain geometry pattern, used for collecting and processing electromagnetic or acoustic signals </a:t>
            </a:r>
          </a:p>
          <a:p>
            <a:pPr algn="just"/>
            <a:r>
              <a:rPr lang="en-IN" sz="1600" dirty="0">
                <a:latin typeface="Times New Roman" pitchFamily="18" charset="0"/>
                <a:cs typeface="Times New Roman" pitchFamily="18" charset="0"/>
              </a:rPr>
              <a:t>Fundamental parameters of linear frequency modulation (LFM) signals, i.e., the initial frequency and Chirp rate</a:t>
            </a:r>
          </a:p>
          <a:p>
            <a:pPr algn="just"/>
            <a:r>
              <a:rPr lang="en-IN" sz="1600" dirty="0">
                <a:latin typeface="Times New Roman" pitchFamily="18" charset="0"/>
                <a:cs typeface="Times New Roman" pitchFamily="18" charset="0"/>
              </a:rPr>
              <a:t>Snapshots are no of samples in TD which aids in DOA estimation.</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90190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634" y="371394"/>
            <a:ext cx="3524742" cy="322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30982" y="556690"/>
            <a:ext cx="6096000" cy="4801314"/>
          </a:xfrm>
          <a:prstGeom prst="rect">
            <a:avLst/>
          </a:prstGeom>
        </p:spPr>
        <p:txBody>
          <a:bodyPr>
            <a:spAutoFit/>
          </a:bodyPr>
          <a:lstStyle/>
          <a:p>
            <a:r>
              <a:rPr lang="en-IN" dirty="0"/>
              <a:t>T HE resolution of a </a:t>
            </a:r>
            <a:r>
              <a:rPr lang="en-IN" dirty="0" err="1"/>
              <a:t>beamformer</a:t>
            </a:r>
            <a:r>
              <a:rPr lang="en-IN" dirty="0"/>
              <a:t> represents its capability to separate two incoming plane waves arriving at different angles accurately, thus assessing how well sources can be distinguished</a:t>
            </a:r>
            <a:r>
              <a:rPr lang="en-IN" dirty="0" smtClean="0"/>
              <a:t>.</a:t>
            </a:r>
            <a:endParaRPr lang="en-US" dirty="0" smtClean="0"/>
          </a:p>
          <a:p>
            <a:r>
              <a:rPr lang="en-IN" dirty="0"/>
              <a:t>Angular resolution refers to the ability to see objects that are close </a:t>
            </a:r>
            <a:r>
              <a:rPr lang="en-IN" dirty="0" smtClean="0"/>
              <a:t>together</a:t>
            </a:r>
            <a:r>
              <a:rPr lang="en-IN" dirty="0" smtClean="0"/>
              <a:t>.</a:t>
            </a:r>
            <a:endParaRPr lang="en-US" dirty="0" smtClean="0"/>
          </a:p>
          <a:p>
            <a:r>
              <a:rPr lang="en-US" dirty="0" smtClean="0"/>
              <a:t>Covariance  talks about the direction of  the relationship between the two variables.</a:t>
            </a:r>
          </a:p>
          <a:p>
            <a:endParaRPr lang="en-US" dirty="0"/>
          </a:p>
          <a:p>
            <a:r>
              <a:rPr lang="en-US" dirty="0" smtClean="0"/>
              <a:t>Red line is SPICE Algorithm</a:t>
            </a:r>
          </a:p>
          <a:p>
            <a:r>
              <a:rPr lang="en-US" dirty="0"/>
              <a:t> </a:t>
            </a:r>
            <a:r>
              <a:rPr lang="en-US" dirty="0" smtClean="0"/>
              <a:t>blue line is </a:t>
            </a:r>
            <a:r>
              <a:rPr lang="en-US" dirty="0" err="1" smtClean="0"/>
              <a:t>MSpice</a:t>
            </a:r>
            <a:r>
              <a:rPr lang="en-US" dirty="0" smtClean="0"/>
              <a:t> algorithm</a:t>
            </a:r>
          </a:p>
          <a:p>
            <a:r>
              <a:rPr lang="en-US" dirty="0" smtClean="0"/>
              <a:t>Yellow  line is the modification done by varying </a:t>
            </a:r>
            <a:r>
              <a:rPr lang="en-IN" dirty="0" err="1" smtClean="0"/>
              <a:t>element_positions</a:t>
            </a:r>
            <a:r>
              <a:rPr lang="en-IN" dirty="0"/>
              <a:t> </a:t>
            </a:r>
            <a:r>
              <a:rPr lang="en-IN" dirty="0" smtClean="0"/>
              <a:t> </a:t>
            </a:r>
            <a:r>
              <a:rPr lang="en-US" dirty="0" smtClean="0"/>
              <a:t>parameter in </a:t>
            </a:r>
            <a:r>
              <a:rPr lang="en-IN" dirty="0"/>
              <a:t>linear </a:t>
            </a:r>
            <a:r>
              <a:rPr lang="en-IN" dirty="0" smtClean="0"/>
              <a:t>array.(as said by you sir to vary any parameter),I think  its better to say </a:t>
            </a:r>
            <a:r>
              <a:rPr lang="en-IN" dirty="0" smtClean="0"/>
              <a:t> </a:t>
            </a:r>
            <a:r>
              <a:rPr lang="en-IN" dirty="0" smtClean="0"/>
              <a:t>extension of </a:t>
            </a:r>
            <a:r>
              <a:rPr lang="en-IN" dirty="0" err="1" smtClean="0"/>
              <a:t>Mspice</a:t>
            </a:r>
            <a:r>
              <a:rPr lang="en-IN" dirty="0" smtClean="0"/>
              <a:t> algorithm ,sir its just my suggestion.</a:t>
            </a:r>
            <a:endParaRPr lang="en-US" dirty="0" smtClean="0"/>
          </a:p>
          <a:p>
            <a:endParaRPr lang="en-IN"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944" y="3624612"/>
            <a:ext cx="3616038" cy="32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22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031673"/>
          </a:xfrm>
        </p:spPr>
        <p:txBody>
          <a:bodyPr>
            <a:noAutofit/>
          </a:bodyPr>
          <a:lstStyle/>
          <a:p>
            <a:pPr algn="just">
              <a:lnSpc>
                <a:spcPct val="210000"/>
              </a:lnSpc>
            </a:pPr>
            <a:r>
              <a:rPr lang="en-IN" dirty="0">
                <a:latin typeface="Times New Roman" pitchFamily="18" charset="0"/>
                <a:cs typeface="Times New Roman" pitchFamily="18" charset="0"/>
              </a:rPr>
              <a:t>The wideband linear frequency modulation (LFM) signals are widely used in information systems. The conventional direction-of arrival (DOA) estimation algorithms of LFM signals rely on a large number of snapshots, some of which are not reliable in numerous practical applications such as underwater array processing. To solve the above problem, we present a modified sparse iterative covariance (MSPICE)-based estimation method in fractional Fourier transform (</a:t>
            </a:r>
            <a:r>
              <a:rPr lang="en-IN" dirty="0" err="1">
                <a:latin typeface="Times New Roman" pitchFamily="18" charset="0"/>
                <a:cs typeface="Times New Roman" pitchFamily="18" charset="0"/>
              </a:rPr>
              <a:t>FrFT</a:t>
            </a:r>
            <a:r>
              <a:rPr lang="en-IN" dirty="0">
                <a:latin typeface="Times New Roman" pitchFamily="18" charset="0"/>
                <a:cs typeface="Times New Roman" pitchFamily="18" charset="0"/>
              </a:rPr>
              <a:t>) domain to estimate the DOA of wideband LFM signals. First, we extend the original SPICE algorithm in </a:t>
            </a:r>
            <a:r>
              <a:rPr lang="en-IN" dirty="0" err="1">
                <a:latin typeface="Times New Roman" pitchFamily="18" charset="0"/>
                <a:cs typeface="Times New Roman" pitchFamily="18" charset="0"/>
              </a:rPr>
              <a:t>FrFT</a:t>
            </a:r>
            <a:r>
              <a:rPr lang="en-IN" dirty="0">
                <a:latin typeface="Times New Roman" pitchFamily="18" charset="0"/>
                <a:cs typeface="Times New Roman" pitchFamily="18" charset="0"/>
              </a:rPr>
              <a:t> domain with a specific transform order for wideband LFM signals. Then, we utilize the energy centrobaric modification method to make the original SPICE more accurate without adding more computational complexity. The simulation results demonstrate the effectiveness of the proposed method..</a:t>
            </a:r>
          </a:p>
          <a:p>
            <a:pPr algn="just"/>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nSpc>
                <a:spcPct val="150000"/>
              </a:lnSpc>
            </a:pPr>
            <a:r>
              <a:rPr lang="en-US" dirty="0">
                <a:latin typeface="Times New Roman" pitchFamily="18" charset="0"/>
                <a:cs typeface="Times New Roman" pitchFamily="18" charset="0"/>
              </a:rPr>
              <a:t>DOA estimation arises an important problem in a number of fields including sonar, radar, and wireless communication in recent years . The classical delay-</a:t>
            </a:r>
            <a:r>
              <a:rPr lang="en-US" dirty="0" err="1">
                <a:latin typeface="Times New Roman" pitchFamily="18" charset="0"/>
                <a:cs typeface="Times New Roman" pitchFamily="18" charset="0"/>
              </a:rPr>
              <a:t>andsum</a:t>
            </a:r>
            <a:r>
              <a:rPr lang="en-US" dirty="0">
                <a:latin typeface="Times New Roman" pitchFamily="18" charset="0"/>
                <a:cs typeface="Times New Roman" pitchFamily="18" charset="0"/>
              </a:rPr>
              <a:t> (DAS) method suffers from low resolution and high </a:t>
            </a:r>
            <a:r>
              <a:rPr lang="en-US" dirty="0" err="1">
                <a:latin typeface="Times New Roman" pitchFamily="18" charset="0"/>
                <a:cs typeface="Times New Roman" pitchFamily="18" charset="0"/>
              </a:rPr>
              <a:t>sidelobe</a:t>
            </a:r>
            <a:r>
              <a:rPr lang="en-US" dirty="0">
                <a:latin typeface="Times New Roman" pitchFamily="18" charset="0"/>
                <a:cs typeface="Times New Roman" pitchFamily="18" charset="0"/>
              </a:rPr>
              <a:t> levels, while the well-known multiple signal classification (MUSIC) method, which requires a large amount of snapshots, provides super-resolution DOA estimation for narrowband uncorrelated signals . Furthermore, the wideband LFM signal, which is an important class of non-stationary signals, has been widely used in the abovementioned information systems. So many DOA estimation approaches have been proposed for them, such as MUSIC method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 Estimating </a:t>
            </a:r>
            <a:r>
              <a:rPr lang="fr-FR" dirty="0">
                <a:latin typeface="Times New Roman" pitchFamily="18" charset="0"/>
                <a:cs typeface="Times New Roman" pitchFamily="18" charset="0"/>
              </a:rPr>
              <a:t>signal </a:t>
            </a:r>
            <a:r>
              <a:rPr lang="fr-FR" dirty="0" err="1">
                <a:latin typeface="Times New Roman" pitchFamily="18" charset="0"/>
                <a:cs typeface="Times New Roman" pitchFamily="18" charset="0"/>
              </a:rPr>
              <a:t>parameters</a:t>
            </a:r>
            <a:r>
              <a:rPr lang="fr-FR" dirty="0">
                <a:latin typeface="Times New Roman" pitchFamily="18" charset="0"/>
                <a:cs typeface="Times New Roman" pitchFamily="18" charset="0"/>
              </a:rPr>
              <a:t> via </a:t>
            </a:r>
            <a:r>
              <a:rPr lang="fr-FR" dirty="0" err="1">
                <a:latin typeface="Times New Roman" pitchFamily="18" charset="0"/>
                <a:cs typeface="Times New Roman" pitchFamily="18" charset="0"/>
              </a:rPr>
              <a:t>rotational</a:t>
            </a:r>
            <a:r>
              <a:rPr lang="fr-FR" dirty="0">
                <a:latin typeface="Times New Roman" pitchFamily="18" charset="0"/>
                <a:cs typeface="Times New Roman" pitchFamily="18" charset="0"/>
              </a:rPr>
              <a:t> invariance techniques </a:t>
            </a:r>
            <a:r>
              <a:rPr lang="en-US" dirty="0">
                <a:latin typeface="Times New Roman" pitchFamily="18" charset="0"/>
                <a:cs typeface="Times New Roman" pitchFamily="18" charset="0"/>
              </a:rPr>
              <a:t>(ESPRIT)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and </a:t>
            </a:r>
            <a:r>
              <a:rPr lang="en-US" dirty="0" err="1">
                <a:latin typeface="Times New Roman" pitchFamily="18" charset="0"/>
                <a:cs typeface="Times New Roman" pitchFamily="18" charset="0"/>
              </a:rPr>
              <a:t>ambiguityfunction</a:t>
            </a:r>
            <a:r>
              <a:rPr lang="en-US" dirty="0">
                <a:latin typeface="Times New Roman" pitchFamily="18" charset="0"/>
                <a:cs typeface="Times New Roman" pitchFamily="18" charset="0"/>
              </a:rPr>
              <a:t>- based techniques , etc. However, none of these methods is able to provide high-angular resolution depending on very low snapshots which is the case when the environment being sensed by the array is stationary for a short duration of time</a:t>
            </a:r>
            <a:r>
              <a:rPr lang="en-US" dirty="0" smtClean="0">
                <a:latin typeface="Times New Roman" pitchFamily="18" charset="0"/>
                <a:cs typeface="Times New Roman" pitchFamily="18" charset="0"/>
              </a:rPr>
              <a:t>.</a:t>
            </a:r>
          </a:p>
          <a:p>
            <a:pPr>
              <a:lnSpc>
                <a:spcPct val="150000"/>
              </a:lnSpc>
            </a:pP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-MSPICE method is proposed to estimate the DOA for wideband LFM signals using a few snapshots based on the modified SPICE algorithm and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First, wideband LFM signal was represented as a sine wave with a single frequency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so that the time-invariant steering vector can be obtained for the original SPICE algorithm. Then, we improve the original SPICE for higher accuracy and utilize it to estimate the DOA values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The accuracy of the SPICE depends on the number of scanning points in the region, but increasing this number for higher accuracy will also dramatically increase the </a:t>
            </a:r>
            <a:r>
              <a:rPr lang="en-US" dirty="0" err="1">
                <a:latin typeface="Times New Roman" pitchFamily="18" charset="0"/>
                <a:cs typeface="Times New Roman" pitchFamily="18" charset="0"/>
              </a:rPr>
              <a:t>computationalcomplexity</a:t>
            </a:r>
            <a:r>
              <a:rPr lang="en-US" dirty="0">
                <a:latin typeface="Times New Roman" pitchFamily="18" charset="0"/>
                <a:cs typeface="Times New Roman" pitchFamily="18" charset="0"/>
              </a:rPr>
              <a:t>. So, we utilize the energy centrobaric modification method to improve the accuracy of SPICE without adding too much computational cost.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2350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6452070"/>
              </p:ext>
            </p:extLst>
          </p:nvPr>
        </p:nvGraphicFramePr>
        <p:xfrm>
          <a:off x="679294" y="1139606"/>
          <a:ext cx="10877630" cy="5596263"/>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da-DK" sz="1400" kern="1200" dirty="0" smtClean="0">
                          <a:solidFill>
                            <a:schemeClr val="tx1"/>
                          </a:solidFill>
                          <a:effectLst/>
                          <a:latin typeface="Times New Roman" pitchFamily="18" charset="0"/>
                          <a:ea typeface="+mn-ea"/>
                          <a:cs typeface="Times New Roman" pitchFamily="18" charset="0"/>
                        </a:rPr>
                        <a:t>Ad Hoc Netw. (2016). http://dx.doi.org/10.1016/j.</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adhoc.2016.04.005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X Liu, Z Li, P Yang et al.,</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Information-centric mobile ad hoc networks and</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content routing: a survey.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t>
                      </a:r>
                      <a:r>
                        <a:rPr lang="en-IN" sz="1400" kern="1200" dirty="0" err="1" smtClean="0">
                          <a:solidFill>
                            <a:schemeClr val="tx1"/>
                          </a:solidFill>
                          <a:effectLst/>
                          <a:latin typeface="Times New Roman" pitchFamily="18" charset="0"/>
                          <a:ea typeface="+mn-ea"/>
                          <a:cs typeface="Times New Roman" pitchFamily="18" charset="0"/>
                        </a:rPr>
                        <a:t>abouttime</a:t>
                      </a:r>
                      <a:r>
                        <a:rPr lang="en-IN" sz="1400" kern="1200" dirty="0" smtClean="0">
                          <a:solidFill>
                            <a:schemeClr val="tx1"/>
                          </a:solidFill>
                          <a:effectLst/>
                          <a:latin typeface="Times New Roman" pitchFamily="18" charset="0"/>
                          <a:ea typeface="+mn-ea"/>
                          <a:cs typeface="Times New Roman" pitchFamily="18" charset="0"/>
                        </a:rPr>
                        <a:t>-frequency analysis method with array process algorithm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Springer Singapore· 2018 </a:t>
                      </a:r>
                    </a:p>
                  </a:txBody>
                  <a:tcPr anchor="ctr"/>
                </a:tc>
                <a:tc>
                  <a:txBody>
                    <a:bodyPr/>
                    <a:lstStyle/>
                    <a:p>
                      <a:pPr marL="0" algn="ctr" defTabSz="457200" rtl="0" eaLnBrk="1" latinLnBrk="0" hangingPunct="1"/>
                      <a:r>
                        <a:rPr lang="en-IN" sz="1400" kern="1200" dirty="0" err="1" smtClean="0">
                          <a:solidFill>
                            <a:schemeClr val="tx1"/>
                          </a:solidFill>
                          <a:effectLst/>
                          <a:latin typeface="Times New Roman" pitchFamily="18" charset="0"/>
                          <a:ea typeface="+mn-ea"/>
                          <a:cs typeface="Times New Roman" pitchFamily="18" charset="0"/>
                        </a:rPr>
                        <a:t>Deliang</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Liu,Xiwei</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Guo,Peng</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He,Shen</a:t>
                      </a:r>
                      <a:r>
                        <a:rPr lang="en-IN" sz="1400" kern="1200" dirty="0" smtClean="0">
                          <a:solidFill>
                            <a:schemeClr val="tx1"/>
                          </a:solidFill>
                          <a:effectLst/>
                          <a:latin typeface="Times New Roman" pitchFamily="18" charset="0"/>
                          <a:ea typeface="+mn-ea"/>
                          <a:cs typeface="Times New Roman" pitchFamily="18" charset="0"/>
                        </a:rPr>
                        <a:t> Zhao</a:t>
                      </a:r>
                      <a:endParaRPr lang="en-IN"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DOA Estimation for Wideband Chirp Signals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 Fractional Fourier Transform (</a:t>
                      </a:r>
                      <a:r>
                        <a:rPr lang="en-IN" sz="1400" kern="1200" dirty="0" err="1" smtClean="0">
                          <a:solidFill>
                            <a:schemeClr val="tx1"/>
                          </a:solidFill>
                          <a:effectLst/>
                          <a:latin typeface="Times New Roman" pitchFamily="18" charset="0"/>
                          <a:ea typeface="+mn-ea"/>
                          <a:cs typeface="Times New Roman" pitchFamily="18" charset="0"/>
                        </a:rPr>
                        <a:t>FrFT</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Signal Process. 54(5), 1826–1839 (2006)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N Ma, JT </a:t>
                      </a:r>
                      <a:r>
                        <a:rPr lang="en-IN" sz="1400" kern="1200" dirty="0" err="1" smtClean="0">
                          <a:solidFill>
                            <a:schemeClr val="tx1"/>
                          </a:solidFill>
                          <a:effectLst/>
                          <a:latin typeface="Times New Roman" pitchFamily="18" charset="0"/>
                          <a:ea typeface="+mn-ea"/>
                          <a:cs typeface="Times New Roman" pitchFamily="18" charset="0"/>
                        </a:rPr>
                        <a:t>Goh</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Ambiguity-function-based techniques to estimate DOA of</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broadband chirp signals.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incoherent broadband chirp DOA estimation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Signal Process. 59(1), 35–46 (2011)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P Stoica, P Babu, J Li,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“New method of sparse parameter estimation in separable models and its use for spectral analysis of irregularly sampled</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data.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The SPICE (</a:t>
                      </a:r>
                      <a:r>
                        <a:rPr lang="en-IN" sz="1400" kern="1200" dirty="0" err="1" smtClean="0">
                          <a:solidFill>
                            <a:schemeClr val="tx1"/>
                          </a:solidFill>
                          <a:effectLst/>
                          <a:latin typeface="Times New Roman" pitchFamily="18" charset="0"/>
                          <a:ea typeface="+mn-ea"/>
                          <a:cs typeface="Times New Roman" pitchFamily="18" charset="0"/>
                        </a:rPr>
                        <a:t>semiparametric</a:t>
                      </a:r>
                      <a:r>
                        <a:rPr lang="en-IN" sz="1400" kern="1200" dirty="0" smtClean="0">
                          <a:solidFill>
                            <a:schemeClr val="tx1"/>
                          </a:solidFill>
                          <a:effectLst/>
                          <a:latin typeface="Times New Roman" pitchFamily="18" charset="0"/>
                          <a:ea typeface="+mn-ea"/>
                          <a:cs typeface="Times New Roman" pitchFamily="18" charset="0"/>
                        </a:rPr>
                        <a:t>/sparse iterative </a:t>
                      </a:r>
                      <a:r>
                        <a:rPr lang="en-IN" sz="1400" kern="1200" dirty="0" err="1" smtClean="0">
                          <a:solidFill>
                            <a:schemeClr val="tx1"/>
                          </a:solidFill>
                          <a:effectLst/>
                          <a:latin typeface="Times New Roman" pitchFamily="18" charset="0"/>
                          <a:ea typeface="+mn-ea"/>
                          <a:cs typeface="Times New Roman" pitchFamily="18" charset="0"/>
                        </a:rPr>
                        <a:t>covariancebased</a:t>
                      </a:r>
                      <a:r>
                        <a:rPr lang="en-IN" sz="1400" kern="1200" dirty="0" smtClean="0">
                          <a:solidFill>
                            <a:schemeClr val="tx1"/>
                          </a:solidFill>
                          <a:effectLst/>
                          <a:latin typeface="Times New Roman" pitchFamily="18" charset="0"/>
                          <a:ea typeface="+mn-ea"/>
                          <a:cs typeface="Times New Roman" pitchFamily="18" charset="0"/>
                        </a:rPr>
                        <a:t> estimation) method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 Proc. IEEE OCEANS (Sydney, 2010), pp. 1–10</a:t>
                      </a:r>
                      <a:r>
                        <a:rPr lang="nl-NL"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Z Chen, J Li, P </a:t>
                      </a:r>
                      <a:r>
                        <a:rPr lang="en-IN" sz="1400" kern="1200" dirty="0" err="1" smtClean="0">
                          <a:solidFill>
                            <a:schemeClr val="tx1"/>
                          </a:solidFill>
                          <a:effectLst/>
                          <a:latin typeface="Times New Roman" pitchFamily="18" charset="0"/>
                          <a:ea typeface="+mn-ea"/>
                          <a:cs typeface="Times New Roman" pitchFamily="18" charset="0"/>
                        </a:rPr>
                        <a:t>Stoica</a:t>
                      </a:r>
                      <a:r>
                        <a:rPr lang="en-IN" sz="1400" kern="1200" dirty="0" smtClean="0">
                          <a:solidFill>
                            <a:schemeClr val="tx1"/>
                          </a:solidFill>
                          <a:effectLst/>
                          <a:latin typeface="Times New Roman" pitchFamily="18" charset="0"/>
                          <a:ea typeface="+mn-ea"/>
                          <a:cs typeface="Times New Roman" pitchFamily="18" charset="0"/>
                        </a:rPr>
                        <a:t>, KW Lo: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Iterative adaptive approach for wide-band</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active sonar array processing.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studied about the superior performance of IAA over the CBF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a:lnSpc>
                <a:spcPct val="150000"/>
              </a:lnSpc>
              <a:buFont typeface="Wingdings" pitchFamily="2" charset="2"/>
              <a:buChar char="§"/>
            </a:pPr>
            <a:r>
              <a:rPr lang="en-IN" sz="2000" dirty="0">
                <a:latin typeface="Times New Roman" pitchFamily="18" charset="0"/>
                <a:cs typeface="Times New Roman" pitchFamily="18" charset="0"/>
              </a:rPr>
              <a:t>IAA (Iterative Adaptive Approach (IAA) is a nonparametric adaptive algorithm recently proposed for array processing </a:t>
            </a:r>
            <a:r>
              <a:rPr lang="en-IN" sz="2000" dirty="0" err="1">
                <a:latin typeface="Times New Roman" pitchFamily="18" charset="0"/>
                <a:cs typeface="Times New Roman" pitchFamily="18" charset="0"/>
              </a:rPr>
              <a:t>applications.The</a:t>
            </a:r>
            <a:r>
              <a:rPr lang="en-IN" sz="2000" dirty="0">
                <a:latin typeface="Times New Roman" pitchFamily="18" charset="0"/>
                <a:cs typeface="Times New Roman" pitchFamily="18" charset="0"/>
              </a:rPr>
              <a:t> Iterative Adaptive Approach is a spectral estimation technique that is based on a weighted least squares minimization. The method was originally proposed for source localization, but has found other applications in imaging, pulse compression, and missing data estimation </a:t>
            </a:r>
            <a:r>
              <a:rPr lang="en-IN" sz="2000" dirty="0"/>
              <a:t>.</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8" name="Picture 7"/>
          <p:cNvPicPr/>
          <p:nvPr/>
        </p:nvPicPr>
        <p:blipFill>
          <a:blip r:embed="rId3"/>
          <a:stretch>
            <a:fillRect/>
          </a:stretch>
        </p:blipFill>
        <p:spPr>
          <a:xfrm>
            <a:off x="3574473" y="2978727"/>
            <a:ext cx="4765963" cy="3879273"/>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a:xfrm>
            <a:off x="2589212" y="1427018"/>
            <a:ext cx="8915400" cy="4484204"/>
          </a:xfrm>
        </p:spPr>
        <p:txBody>
          <a:bodyPr/>
          <a:lstStyle/>
          <a:p>
            <a:r>
              <a:rPr lang="en-IN" sz="2000" dirty="0">
                <a:latin typeface="Times New Roman" pitchFamily="18" charset="0"/>
                <a:cs typeface="Times New Roman" pitchFamily="18" charset="0"/>
              </a:rPr>
              <a:t>MUSIC ALGORITHM (</a:t>
            </a:r>
            <a:r>
              <a:rPr lang="en-IN" sz="2000" dirty="0" err="1">
                <a:latin typeface="Times New Roman" pitchFamily="18" charset="0"/>
                <a:cs typeface="Times New Roman" pitchFamily="18" charset="0"/>
              </a:rPr>
              <a:t>MUltiple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SIgnal</a:t>
            </a:r>
            <a:r>
              <a:rPr lang="en-IN" sz="2000" dirty="0">
                <a:latin typeface="Times New Roman" pitchFamily="18" charset="0"/>
                <a:cs typeface="Times New Roman" pitchFamily="18" charset="0"/>
              </a:rPr>
              <a:t> Classification algorithm)</a:t>
            </a:r>
          </a:p>
          <a:p>
            <a:r>
              <a:rPr lang="en-US" sz="2000" dirty="0">
                <a:latin typeface="Times New Roman" pitchFamily="18" charset="0"/>
                <a:cs typeface="Times New Roman" pitchFamily="18" charset="0"/>
              </a:rPr>
              <a:t>The MUSIC algorithm is another classic DOA estimation technique with high resolution. Its output is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where </a:t>
            </a:r>
            <a:r>
              <a:rPr lang="en-US" sz="2000" dirty="0">
                <a:latin typeface="Times New Roman" pitchFamily="18" charset="0"/>
                <a:cs typeface="Times New Roman" pitchFamily="18" charset="0"/>
              </a:rPr>
              <a:t>Un is the noise subspace spanned by P eigen-vectors corresponding to noise components,</a:t>
            </a:r>
            <a:r>
              <a:rPr lang="en-IN" sz="2000" dirty="0">
                <a:latin typeface="Times New Roman" pitchFamily="18" charset="0"/>
                <a:cs typeface="Times New Roman" pitchFamily="18" charset="0"/>
              </a:rPr>
              <a:t> Unlike the MVDR  algorithm ,the MUSIC algorithm  does not require N&gt;=2M </a:t>
            </a:r>
            <a:r>
              <a:rPr lang="en-US" sz="2000" dirty="0">
                <a:latin typeface="Times New Roman" pitchFamily="18" charset="0"/>
                <a:cs typeface="Times New Roman" pitchFamily="18" charset="0"/>
              </a:rPr>
              <a:t>signal snapshots to estimate the spatial covariance matrix R. The number of snapshots N just needs to be equal to or larger than the number of signal sources (M-P).</a:t>
            </a:r>
            <a:endParaRPr lang="en-IN" sz="2000" dirty="0">
              <a:latin typeface="Times New Roman" pitchFamily="18" charset="0"/>
              <a:cs typeface="Times New Roman" pitchFamily="18" charset="0"/>
            </a:endParaRPr>
          </a:p>
          <a:p>
            <a:endParaRPr lang="en-IN" dirty="0"/>
          </a:p>
        </p:txBody>
      </p:sp>
      <p:pic>
        <p:nvPicPr>
          <p:cNvPr id="4" name="Picture 3"/>
          <p:cNvPicPr/>
          <p:nvPr/>
        </p:nvPicPr>
        <p:blipFill>
          <a:blip r:embed="rId2"/>
          <a:stretch>
            <a:fillRect/>
          </a:stretch>
        </p:blipFill>
        <p:spPr>
          <a:xfrm>
            <a:off x="3590463" y="4615439"/>
            <a:ext cx="5731510" cy="2060575"/>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323" y="2272145"/>
            <a:ext cx="4302560" cy="78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97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a:xfrm>
            <a:off x="1828800" y="1385455"/>
            <a:ext cx="9675812" cy="4525767"/>
          </a:xfrm>
        </p:spPr>
        <p:txBody>
          <a:bodyPr>
            <a:normAutofit/>
          </a:bodyPr>
          <a:lstStyle/>
          <a:p>
            <a:r>
              <a:rPr lang="en-IN" sz="2000" dirty="0">
                <a:latin typeface="Times New Roman" pitchFamily="18" charset="0"/>
                <a:cs typeface="Times New Roman" pitchFamily="18" charset="0"/>
              </a:rPr>
              <a:t>Conventional ESPRIT Method: The ESPRIT operates under an array of antennas with M elements, divided into sensor doublets. Each sensor is distant d from its respective pair and each doublet is distant ∆ from one another. The doublets can be separated to form 2 sub arrays with m elements in each. The distance d may be different from ∆, which makes it quite dynamic in cases of non-uniform arrays. However, the most commonly used antenna arrays possess sensors uniformly </a:t>
            </a:r>
            <a:r>
              <a:rPr lang="en-IN" sz="2000" dirty="0" smtClean="0">
                <a:latin typeface="Times New Roman" pitchFamily="18" charset="0"/>
                <a:cs typeface="Times New Roman" pitchFamily="18" charset="0"/>
              </a:rPr>
              <a:t>spaced. </a:t>
            </a:r>
            <a:endParaRPr lang="en-IN" sz="20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3230244" y="3924820"/>
            <a:ext cx="6523355" cy="2780780"/>
          </a:xfrm>
          <a:prstGeom prst="rect">
            <a:avLst/>
          </a:prstGeom>
        </p:spPr>
      </p:pic>
    </p:spTree>
    <p:extLst>
      <p:ext uri="{BB962C8B-B14F-4D97-AF65-F5344CB8AC3E}">
        <p14:creationId xmlns:p14="http://schemas.microsoft.com/office/powerpoint/2010/main" val="10091721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2181</TotalTime>
  <Words>1574</Words>
  <Application>Microsoft Office PowerPoint</Application>
  <PresentationFormat>Custom</PresentationFormat>
  <Paragraphs>141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PowerPoint Presentation</vt:lpstr>
      <vt:lpstr>Index </vt:lpstr>
      <vt:lpstr>Abstract</vt:lpstr>
      <vt:lpstr>Introduction:   </vt:lpstr>
      <vt:lpstr>Cont…</vt:lpstr>
      <vt:lpstr>Literature review:  </vt:lpstr>
      <vt:lpstr>Existing method: </vt:lpstr>
      <vt:lpstr>Cont..</vt:lpstr>
      <vt:lpstr>Cont..</vt:lpstr>
      <vt:lpstr>PowerPoint Presentation</vt:lpstr>
      <vt:lpstr>Proposed method:</vt:lpstr>
      <vt:lpstr>Algorithm of proposed  method</vt:lpstr>
      <vt:lpstr>Advantages of Proposed method: </vt:lpstr>
      <vt:lpstr>Applications:</vt:lpstr>
      <vt:lpstr>Hardware and Software Requirements: </vt:lpstr>
      <vt:lpstr>Results and Discussions:</vt:lpstr>
      <vt:lpstr>Results and Discussions:</vt:lpstr>
      <vt:lpstr>Results and Discussions:</vt:lpstr>
      <vt:lpstr>Results and Discussions:</vt:lpstr>
      <vt:lpstr>PowerPoint Presentation</vt:lpstr>
      <vt:lpstr>CONCLUSION:</vt:lpstr>
      <vt:lpstr>References: </vt:lpstr>
      <vt:lpstr>FAQS(for student 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 SUJANA SHAIK</cp:lastModifiedBy>
  <cp:revision>351</cp:revision>
  <dcterms:created xsi:type="dcterms:W3CDTF">2020-06-29T09:16:21Z</dcterms:created>
  <dcterms:modified xsi:type="dcterms:W3CDTF">2021-07-20T04:35:25Z</dcterms:modified>
</cp:coreProperties>
</file>