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1"/>
  </p:notesMasterIdLst>
  <p:sldIdLst>
    <p:sldId id="256" r:id="rId2"/>
    <p:sldId id="257" r:id="rId3"/>
    <p:sldId id="258" r:id="rId4"/>
    <p:sldId id="259" r:id="rId5"/>
    <p:sldId id="282" r:id="rId6"/>
    <p:sldId id="270" r:id="rId7"/>
    <p:sldId id="297" r:id="rId8"/>
    <p:sldId id="262" r:id="rId9"/>
    <p:sldId id="263" r:id="rId10"/>
    <p:sldId id="296" r:id="rId11"/>
    <p:sldId id="264" r:id="rId12"/>
    <p:sldId id="290" r:id="rId13"/>
    <p:sldId id="273" r:id="rId14"/>
    <p:sldId id="291" r:id="rId15"/>
    <p:sldId id="295" r:id="rId16"/>
    <p:sldId id="292" r:id="rId17"/>
    <p:sldId id="293" r:id="rId18"/>
    <p:sldId id="294"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07" autoAdjust="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17-04-2023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B33EC5-9122-4D49-9407-1F962B9517FF}" type="slidenum">
              <a:rPr lang="en-IN" smtClean="0"/>
              <a:t>1</a:t>
            </a:fld>
            <a:endParaRPr lang="en-IN"/>
          </a:p>
        </p:txBody>
      </p:sp>
    </p:spTree>
    <p:extLst>
      <p:ext uri="{BB962C8B-B14F-4D97-AF65-F5344CB8AC3E}">
        <p14:creationId xmlns:p14="http://schemas.microsoft.com/office/powerpoint/2010/main" val="1354471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4/17/2023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423780"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Development of a New Biometric Authentication </a:t>
            </a:r>
          </a:p>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Approach Based on Electrocardiogram Signals</a:t>
            </a:r>
            <a:endParaRPr lang="en-US" altLang="en-US"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COMMUNICATION</a:t>
            </a:r>
          </a:p>
        </p:txBody>
      </p:sp>
      <p:pic>
        <p:nvPicPr>
          <p:cNvPr id="21" name="Picture 20" descr="takeoff-logo-new.png"/>
          <p:cNvPicPr/>
          <p:nvPr/>
        </p:nvPicPr>
        <p:blipFill>
          <a:blip r:embed="rId3"/>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6485" y="1163782"/>
            <a:ext cx="9907588" cy="5029200"/>
          </a:xfrm>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EMD is a decomposition technique that allows to represent a signal through the sum of functions derived from the latter, called Intrinsic Mode Function (IMF). The individual IMFs are obtained through a sifting operation. This is an iterative operation. The basic steps to achieve decomposition in IMF are: a. Identify local extremes. Especially, the maximum and minimum local values of the signal must be evaluated separately. b. Evaluate the upper and lower envelope of the signal through the application of a cubic spline EMD Low Pass Filter High Pass Filter Derivative Pass Filter 2019 Fifth International Conference on Advances in Biomedical Engineering (ICABME) 978-1-7281-2314-1/19/$31.00 ©2019 IEEE interpolation function of the data obtained in the previous point. c. Compute the mean envelope, obtaining m. Then subtract the mean from the input signal. d. Evaluate a term condition. If this is respected, then the difference between the input signal and m is the IMF and the next one is evaluated considering as a signal the difference between the input one and the IMF obtained. Otherwise, the process on the residual is repeated.</a:t>
            </a:r>
          </a:p>
          <a:p>
            <a:endParaRPr lang="en-US" dirty="0"/>
          </a:p>
          <a:p>
            <a:endParaRPr lang="en-IN" dirty="0"/>
          </a:p>
        </p:txBody>
      </p:sp>
    </p:spTree>
    <p:extLst>
      <p:ext uri="{BB962C8B-B14F-4D97-AF65-F5344CB8AC3E}">
        <p14:creationId xmlns:p14="http://schemas.microsoft.com/office/powerpoint/2010/main" val="3959733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975921" y="1108363"/>
            <a:ext cx="10709562" cy="2605842"/>
          </a:xfrm>
          <a:prstGeom prst="rect">
            <a:avLst/>
          </a:prstGeom>
          <a:noFill/>
        </p:spPr>
        <p:txBody>
          <a:bodyPr wrap="square" rtlCol="0">
            <a:spAutoFit/>
          </a:bodyPr>
          <a:lstStyle/>
          <a:p>
            <a:pPr marL="342900" indent="-342900" defTabSz="457200">
              <a:lnSpc>
                <a:spcPct val="130000"/>
              </a:lnSpc>
              <a:spcBef>
                <a:spcPts val="1000"/>
              </a:spcBef>
              <a:buClr>
                <a:schemeClr val="accent1"/>
              </a:buClr>
              <a:buFont typeface="Wingdings" pitchFamily="2" charset="2"/>
              <a:buChar char="§"/>
            </a:pPr>
            <a:r>
              <a:rPr lang="en-IN" sz="2000" b="0" i="0" dirty="0">
                <a:solidFill>
                  <a:srgbClr val="374151"/>
                </a:solidFill>
                <a:effectLst/>
                <a:latin typeface="Söhne"/>
              </a:rPr>
              <a:t>High </a:t>
            </a:r>
            <a:r>
              <a:rPr lang="en-IN" sz="2000" b="0" i="0" dirty="0" smtClean="0">
                <a:solidFill>
                  <a:srgbClr val="374151"/>
                </a:solidFill>
                <a:effectLst/>
                <a:latin typeface="Söhne"/>
              </a:rPr>
              <a:t>accuracy than the previous method</a:t>
            </a:r>
            <a:endParaRPr lang="en-IN" sz="2000" b="0" i="0" dirty="0">
              <a:solidFill>
                <a:srgbClr val="374151"/>
              </a:solidFill>
              <a:effectLst/>
              <a:latin typeface="Söhne"/>
            </a:endParaRPr>
          </a:p>
          <a:p>
            <a:pPr marL="342900" indent="-342900" defTabSz="457200">
              <a:lnSpc>
                <a:spcPct val="130000"/>
              </a:lnSpc>
              <a:spcBef>
                <a:spcPts val="1000"/>
              </a:spcBef>
              <a:buClr>
                <a:schemeClr val="accent1"/>
              </a:buClr>
              <a:buFont typeface="Wingdings" pitchFamily="2" charset="2"/>
              <a:buChar char="§"/>
            </a:pPr>
            <a:r>
              <a:rPr lang="en-IN" sz="2000" b="0" i="0" dirty="0">
                <a:solidFill>
                  <a:srgbClr val="374151"/>
                </a:solidFill>
                <a:effectLst/>
                <a:latin typeface="Söhne"/>
              </a:rPr>
              <a:t>Continuous authentication</a:t>
            </a:r>
          </a:p>
          <a:p>
            <a:pPr marL="342900" indent="-342900" defTabSz="457200">
              <a:lnSpc>
                <a:spcPct val="130000"/>
              </a:lnSpc>
              <a:spcBef>
                <a:spcPts val="1000"/>
              </a:spcBef>
              <a:buClr>
                <a:schemeClr val="accent1"/>
              </a:buClr>
              <a:buFont typeface="Wingdings" pitchFamily="2" charset="2"/>
              <a:buChar char="§"/>
            </a:pPr>
            <a:r>
              <a:rPr lang="en-IN" sz="2000" b="0" i="0" dirty="0">
                <a:solidFill>
                  <a:srgbClr val="374151"/>
                </a:solidFill>
                <a:effectLst/>
                <a:latin typeface="Söhne"/>
              </a:rPr>
              <a:t>Health monitoring</a:t>
            </a:r>
            <a:endParaRPr lang="en-IN" sz="2000" dirty="0">
              <a:solidFill>
                <a:srgbClr val="374151"/>
              </a:solidFill>
              <a:latin typeface="Söhne"/>
            </a:endParaRPr>
          </a:p>
          <a:p>
            <a:pPr marL="342900" indent="-342900" defTabSz="457200">
              <a:lnSpc>
                <a:spcPct val="130000"/>
              </a:lnSpc>
              <a:spcBef>
                <a:spcPts val="1000"/>
              </a:spcBef>
              <a:buClr>
                <a:schemeClr val="accent1"/>
              </a:buClr>
              <a:buFont typeface="Wingdings" pitchFamily="2" charset="2"/>
              <a:buChar char="§"/>
            </a:pPr>
            <a:r>
              <a:rPr lang="en-IN" sz="2000" b="0" i="0" dirty="0">
                <a:solidFill>
                  <a:srgbClr val="374151"/>
                </a:solidFill>
                <a:effectLst/>
                <a:latin typeface="Söhne"/>
              </a:rPr>
              <a:t>Cost-effective</a:t>
            </a:r>
          </a:p>
          <a:p>
            <a:pPr marL="342900" indent="-342900" defTabSz="457200">
              <a:lnSpc>
                <a:spcPct val="130000"/>
              </a:lnSpc>
              <a:spcBef>
                <a:spcPts val="1000"/>
              </a:spcBef>
              <a:buClr>
                <a:schemeClr val="accent1"/>
              </a:buClr>
              <a:buFont typeface="Wingdings" pitchFamily="2" charset="2"/>
              <a:buChar char="§"/>
            </a:pPr>
            <a:r>
              <a:rPr lang="en-IN" sz="2000" b="0" i="0" dirty="0">
                <a:solidFill>
                  <a:srgbClr val="374151"/>
                </a:solidFill>
                <a:effectLst/>
                <a:latin typeface="Söhne"/>
              </a:rPr>
              <a:t>Non-invasive</a:t>
            </a:r>
            <a:endParaRPr lang="en-US" sz="20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marL="0" defTabSz="914400">
              <a:lnSpc>
                <a:spcPct val="150000"/>
              </a:lnSpc>
            </a:pPr>
            <a:r>
              <a:rPr lang="en-US" sz="1800" dirty="0">
                <a:latin typeface="Times New Roman" pitchFamily="18" charset="0"/>
                <a:cs typeface="Times New Roman" pitchFamily="18" charset="0"/>
              </a:rPr>
              <a:t>1. Applied in DSP applications.</a:t>
            </a:r>
          </a:p>
          <a:p>
            <a:pPr marL="0" defTabSz="914400">
              <a:lnSpc>
                <a:spcPct val="150000"/>
              </a:lnSpc>
            </a:pPr>
            <a:r>
              <a:rPr lang="en-US" sz="1800" dirty="0">
                <a:latin typeface="Times New Roman" pitchFamily="18" charset="0"/>
                <a:cs typeface="Times New Roman" pitchFamily="18" charset="0"/>
              </a:rPr>
              <a:t>2. ECG Peak Detection.</a:t>
            </a:r>
          </a:p>
          <a:p>
            <a:pPr marL="0" defTabSz="914400">
              <a:lnSpc>
                <a:spcPct val="150000"/>
              </a:lnSpc>
            </a:pPr>
            <a:r>
              <a:rPr lang="en-US" sz="1800" dirty="0">
                <a:latin typeface="Times New Roman" pitchFamily="18" charset="0"/>
                <a:cs typeface="Times New Roman" pitchFamily="18" charset="0"/>
              </a:rPr>
              <a:t>3. Bio-Medical Signal Processing.</a:t>
            </a:r>
          </a:p>
          <a:p>
            <a:pPr marL="0" defTabSz="914400">
              <a:lnSpc>
                <a:spcPct val="150000"/>
              </a:lnSpc>
            </a:pPr>
            <a:r>
              <a:rPr lang="en-US" sz="1800" dirty="0">
                <a:latin typeface="Times New Roman" pitchFamily="18" charset="0"/>
                <a:cs typeface="Times New Roman" pitchFamily="18" charset="0"/>
              </a:rPr>
              <a:t>4. Image Processing.</a:t>
            </a:r>
            <a:endParaRPr lang="en-IN" sz="1800" dirty="0">
              <a:latin typeface="Times New Roman" panose="02020603050405020304" pitchFamily="18" charset="0"/>
              <a:cs typeface="Times New Roman" panose="02020603050405020304"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2477675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a:t>
            </a:r>
            <a:endParaRPr lang="en-IN" dirty="0"/>
          </a:p>
        </p:txBody>
      </p:sp>
      <p:pic>
        <p:nvPicPr>
          <p:cNvPr id="7" name="Content Placeholder 6">
            <a:extLst>
              <a:ext uri="{FF2B5EF4-FFF2-40B4-BE49-F238E27FC236}">
                <a16:creationId xmlns:a16="http://schemas.microsoft.com/office/drawing/2014/main" xmlns="" id="{3A0CC14F-620E-629A-5510-6E2269CB958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89213" y="2405261"/>
            <a:ext cx="4313237" cy="3234927"/>
          </a:xfrm>
        </p:spPr>
      </p:pic>
      <p:pic>
        <p:nvPicPr>
          <p:cNvPr id="9" name="Content Placeholder 8">
            <a:extLst>
              <a:ext uri="{FF2B5EF4-FFF2-40B4-BE49-F238E27FC236}">
                <a16:creationId xmlns:a16="http://schemas.microsoft.com/office/drawing/2014/main" xmlns="" id="{C21D1240-6B0E-B057-FCE8-C78A2CBF178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411612"/>
            <a:ext cx="4313238" cy="3234928"/>
          </a:xfrm>
        </p:spPr>
      </p:pic>
    </p:spTree>
    <p:extLst>
      <p:ext uri="{BB962C8B-B14F-4D97-AF65-F5344CB8AC3E}">
        <p14:creationId xmlns:p14="http://schemas.microsoft.com/office/powerpoint/2010/main" val="327144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stretch>
            <a:fillRect/>
          </a:stretch>
        </p:blipFill>
        <p:spPr>
          <a:xfrm>
            <a:off x="3758423" y="1413164"/>
            <a:ext cx="5704232" cy="5163403"/>
          </a:xfrm>
          <a:prstGeom prst="rect">
            <a:avLst/>
          </a:prstGeom>
        </p:spPr>
      </p:pic>
    </p:spTree>
    <p:extLst>
      <p:ext uri="{BB962C8B-B14F-4D97-AF65-F5344CB8AC3E}">
        <p14:creationId xmlns:p14="http://schemas.microsoft.com/office/powerpoint/2010/main" val="1529029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a:t>
            </a:r>
            <a:endParaRPr lang="en-IN" dirty="0"/>
          </a:p>
        </p:txBody>
      </p:sp>
      <p:pic>
        <p:nvPicPr>
          <p:cNvPr id="6" name="Content Placeholder 5">
            <a:extLst>
              <a:ext uri="{FF2B5EF4-FFF2-40B4-BE49-F238E27FC236}">
                <a16:creationId xmlns:a16="http://schemas.microsoft.com/office/drawing/2014/main" xmlns="" id="{9FBC17FE-97EB-BC37-0EDA-31F3D2EC49B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89213" y="2405261"/>
            <a:ext cx="4313237" cy="3234927"/>
          </a:xfrm>
        </p:spPr>
      </p:pic>
      <p:pic>
        <p:nvPicPr>
          <p:cNvPr id="8" name="Content Placeholder 7">
            <a:extLst>
              <a:ext uri="{FF2B5EF4-FFF2-40B4-BE49-F238E27FC236}">
                <a16:creationId xmlns:a16="http://schemas.microsoft.com/office/drawing/2014/main" xmlns="" id="{3033C0EB-24C5-3C2E-CF83-B0931BCB6D8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397324"/>
            <a:ext cx="4313238" cy="3234928"/>
          </a:xfrm>
        </p:spPr>
      </p:pic>
    </p:spTree>
    <p:extLst>
      <p:ext uri="{BB962C8B-B14F-4D97-AF65-F5344CB8AC3E}">
        <p14:creationId xmlns:p14="http://schemas.microsoft.com/office/powerpoint/2010/main" val="3302833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a:t>
            </a:r>
            <a:endParaRPr lang="en-IN" dirty="0"/>
          </a:p>
        </p:txBody>
      </p:sp>
      <p:pic>
        <p:nvPicPr>
          <p:cNvPr id="6" name="Content Placeholder 5">
            <a:extLst>
              <a:ext uri="{FF2B5EF4-FFF2-40B4-BE49-F238E27FC236}">
                <a16:creationId xmlns:a16="http://schemas.microsoft.com/office/drawing/2014/main" xmlns="" id="{10F0EFF6-17FB-C763-6F6D-C46FE40232F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60625" y="2969611"/>
            <a:ext cx="4313238" cy="1649027"/>
          </a:xfrm>
        </p:spPr>
      </p:pic>
      <p:pic>
        <p:nvPicPr>
          <p:cNvPr id="8" name="Content Placeholder 7">
            <a:extLst>
              <a:ext uri="{FF2B5EF4-FFF2-40B4-BE49-F238E27FC236}">
                <a16:creationId xmlns:a16="http://schemas.microsoft.com/office/drawing/2014/main" xmlns="" id="{45A97EC0-03CE-CCBB-6FA8-FA533993C7E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397324"/>
            <a:ext cx="4313238" cy="3234928"/>
          </a:xfrm>
        </p:spPr>
      </p:pic>
    </p:spTree>
    <p:extLst>
      <p:ext uri="{BB962C8B-B14F-4D97-AF65-F5344CB8AC3E}">
        <p14:creationId xmlns:p14="http://schemas.microsoft.com/office/powerpoint/2010/main" val="3492471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a:t>
            </a:r>
            <a:endParaRPr lang="en-IN" dirty="0"/>
          </a:p>
        </p:txBody>
      </p:sp>
      <p:pic>
        <p:nvPicPr>
          <p:cNvPr id="9" name="Content Placeholder 8">
            <a:extLst>
              <a:ext uri="{FF2B5EF4-FFF2-40B4-BE49-F238E27FC236}">
                <a16:creationId xmlns:a16="http://schemas.microsoft.com/office/drawing/2014/main" xmlns="" id="{F84FC3BC-05BF-94DF-4F28-0E1DE2F5892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89213" y="2405261"/>
            <a:ext cx="4313237" cy="3234927"/>
          </a:xfrm>
        </p:spPr>
      </p:pic>
      <p:pic>
        <p:nvPicPr>
          <p:cNvPr id="11" name="Content Placeholder 10">
            <a:extLst>
              <a:ext uri="{FF2B5EF4-FFF2-40B4-BE49-F238E27FC236}">
                <a16:creationId xmlns:a16="http://schemas.microsoft.com/office/drawing/2014/main" xmlns="" id="{8958CC66-D5D0-AE89-B6B7-BE286D0623A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397324"/>
            <a:ext cx="4313238" cy="3234928"/>
          </a:xfrm>
        </p:spPr>
      </p:pic>
    </p:spTree>
    <p:extLst>
      <p:ext uri="{BB962C8B-B14F-4D97-AF65-F5344CB8AC3E}">
        <p14:creationId xmlns:p14="http://schemas.microsoft.com/office/powerpoint/2010/main" val="1395512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67008" y="678874"/>
            <a:ext cx="10612580" cy="6179126"/>
          </a:xfrm>
        </p:spPr>
        <p:txBody>
          <a:bodyPr>
            <a:noAutofit/>
          </a:bodyPr>
          <a:lstStyle/>
          <a:p>
            <a:pPr algn="just">
              <a:lnSpc>
                <a:spcPct val="150000"/>
              </a:lnSpc>
            </a:pPr>
            <a:r>
              <a:rPr lang="en-IN" dirty="0">
                <a:latin typeface="Times New Roman" panose="02020603050405020304" pitchFamily="18" charset="0"/>
                <a:cs typeface="Times New Roman" panose="02020603050405020304" pitchFamily="18" charset="0"/>
              </a:rPr>
              <a:t>[1] Ala Abdulhakim </a:t>
            </a:r>
            <a:r>
              <a:rPr lang="en-IN" dirty="0" err="1">
                <a:latin typeface="Times New Roman" panose="02020603050405020304" pitchFamily="18" charset="0"/>
                <a:cs typeface="Times New Roman" panose="02020603050405020304" pitchFamily="18" charset="0"/>
              </a:rPr>
              <a:t>Alariki</a:t>
            </a:r>
            <a:r>
              <a:rPr lang="en-IN" dirty="0">
                <a:latin typeface="Times New Roman" panose="02020603050405020304" pitchFamily="18" charset="0"/>
                <a:cs typeface="Times New Roman" panose="02020603050405020304" pitchFamily="18" charset="0"/>
              </a:rPr>
              <a:t>, Sayed Mahmoud </a:t>
            </a:r>
            <a:r>
              <a:rPr lang="en-IN" dirty="0" err="1">
                <a:latin typeface="Times New Roman" panose="02020603050405020304" pitchFamily="18" charset="0"/>
                <a:cs typeface="Times New Roman" panose="02020603050405020304" pitchFamily="18" charset="0"/>
              </a:rPr>
              <a:t>Alavy</a:t>
            </a:r>
            <a:r>
              <a:rPr lang="en-IN" dirty="0">
                <a:latin typeface="Times New Roman" panose="02020603050405020304" pitchFamily="18" charset="0"/>
                <a:cs typeface="Times New Roman" panose="02020603050405020304" pitchFamily="18" charset="0"/>
              </a:rPr>
              <a:t>, Mohammad Reza </a:t>
            </a:r>
            <a:r>
              <a:rPr lang="en-IN" dirty="0" err="1">
                <a:latin typeface="Times New Roman" panose="02020603050405020304" pitchFamily="18" charset="0"/>
                <a:cs typeface="Times New Roman" panose="02020603050405020304" pitchFamily="18" charset="0"/>
              </a:rPr>
              <a:t>Yousufi</a:t>
            </a:r>
            <a:r>
              <a:rPr lang="en-IN" dirty="0">
                <a:latin typeface="Times New Roman" panose="02020603050405020304" pitchFamily="18" charset="0"/>
                <a:cs typeface="Times New Roman" panose="02020603050405020304" pitchFamily="18" charset="0"/>
              </a:rPr>
              <a:t>, Mohammad </a:t>
            </a:r>
            <a:r>
              <a:rPr lang="en-IN" dirty="0" err="1">
                <a:latin typeface="Times New Roman" panose="02020603050405020304" pitchFamily="18" charset="0"/>
                <a:cs typeface="Times New Roman" panose="02020603050405020304" pitchFamily="18" charset="0"/>
              </a:rPr>
              <a:t>Tareq</a:t>
            </a:r>
            <a:r>
              <a:rPr lang="en-IN" dirty="0">
                <a:latin typeface="Times New Roman" panose="02020603050405020304" pitchFamily="18" charset="0"/>
                <a:cs typeface="Times New Roman" panose="02020603050405020304" pitchFamily="18" charset="0"/>
              </a:rPr>
              <a:t> Aziz and Christine Murray, A Review Study of Heartbeat Biometric Authentication, Volume 13, Number 8, August 2018 </a:t>
            </a:r>
          </a:p>
          <a:p>
            <a:pPr algn="just">
              <a:lnSpc>
                <a:spcPct val="150000"/>
              </a:lnSpc>
            </a:pPr>
            <a:r>
              <a:rPr lang="en-IN" dirty="0">
                <a:latin typeface="Times New Roman" panose="02020603050405020304" pitchFamily="18" charset="0"/>
                <a:cs typeface="Times New Roman" panose="02020603050405020304" pitchFamily="18" charset="0"/>
              </a:rPr>
              <a:t>[2] Kiran </a:t>
            </a:r>
            <a:r>
              <a:rPr lang="en-IN" dirty="0" err="1">
                <a:latin typeface="Times New Roman" panose="02020603050405020304" pitchFamily="18" charset="0"/>
                <a:cs typeface="Times New Roman" panose="02020603050405020304" pitchFamily="18" charset="0"/>
              </a:rPr>
              <a:t>KumarPatro</a:t>
            </a:r>
            <a:r>
              <a:rPr lang="en-IN" dirty="0">
                <a:latin typeface="Times New Roman" panose="02020603050405020304" pitchFamily="18" charset="0"/>
                <a:cs typeface="Times New Roman" panose="02020603050405020304" pitchFamily="18" charset="0"/>
              </a:rPr>
              <a:t> and P. </a:t>
            </a:r>
            <a:r>
              <a:rPr lang="en-IN" dirty="0" err="1">
                <a:latin typeface="Times New Roman" panose="02020603050405020304" pitchFamily="18" charset="0"/>
                <a:cs typeface="Times New Roman" panose="02020603050405020304" pitchFamily="18" charset="0"/>
              </a:rPr>
              <a:t>RajeshKumar</a:t>
            </a:r>
            <a:r>
              <a:rPr lang="en-IN" dirty="0">
                <a:latin typeface="Times New Roman" panose="02020603050405020304" pitchFamily="18" charset="0"/>
                <a:cs typeface="Times New Roman" panose="02020603050405020304" pitchFamily="18" charset="0"/>
              </a:rPr>
              <a:t>, Effective Feature Extraction of ECG for Biometric Application, Procedia Computer Science, Volume 115, 2017, Pages 296-306 </a:t>
            </a:r>
          </a:p>
          <a:p>
            <a:pPr algn="just">
              <a:lnSpc>
                <a:spcPct val="150000"/>
              </a:lnSpc>
            </a:pPr>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Gaganpreet</a:t>
            </a:r>
            <a:r>
              <a:rPr lang="en-IN" dirty="0">
                <a:latin typeface="Times New Roman" panose="02020603050405020304" pitchFamily="18" charset="0"/>
                <a:cs typeface="Times New Roman" panose="02020603050405020304" pitchFamily="18" charset="0"/>
              </a:rPr>
              <a:t> Kaur,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Dheerendra</a:t>
            </a:r>
            <a:r>
              <a:rPr lang="en-IN" dirty="0">
                <a:latin typeface="Times New Roman" panose="02020603050405020304" pitchFamily="18" charset="0"/>
                <a:cs typeface="Times New Roman" panose="02020603050405020304" pitchFamily="18" charset="0"/>
              </a:rPr>
              <a:t> Singh and </a:t>
            </a:r>
            <a:r>
              <a:rPr lang="en-IN" dirty="0" err="1">
                <a:latin typeface="Times New Roman" panose="02020603050405020304" pitchFamily="18" charset="0"/>
                <a:cs typeface="Times New Roman" panose="02020603050405020304" pitchFamily="18" charset="0"/>
              </a:rPr>
              <a:t>Simranjeet</a:t>
            </a:r>
            <a:r>
              <a:rPr lang="en-IN" dirty="0">
                <a:latin typeface="Times New Roman" panose="02020603050405020304" pitchFamily="18" charset="0"/>
                <a:cs typeface="Times New Roman" panose="02020603050405020304" pitchFamily="18" charset="0"/>
              </a:rPr>
              <a:t> Kaur, Electrocardiogram (ECG) as a Biometric Characteristic: A Review, International Journal of Emerging Research in Management &amp;Technology ISSN: 2278-9359 (Volume-4, Issue-5) </a:t>
            </a:r>
          </a:p>
          <a:p>
            <a:pPr algn="just">
              <a:lnSpc>
                <a:spcPct val="150000"/>
              </a:lnSpc>
            </a:pPr>
            <a:r>
              <a:rPr lang="en-IN" dirty="0">
                <a:latin typeface="Times New Roman" panose="02020603050405020304" pitchFamily="18" charset="0"/>
                <a:cs typeface="Times New Roman" panose="02020603050405020304" pitchFamily="18" charset="0"/>
              </a:rPr>
              <a:t>[4] Rupert </a:t>
            </a:r>
            <a:r>
              <a:rPr lang="en-IN" dirty="0" err="1">
                <a:latin typeface="Times New Roman" panose="02020603050405020304" pitchFamily="18" charset="0"/>
                <a:cs typeface="Times New Roman" panose="02020603050405020304" pitchFamily="18" charset="0"/>
              </a:rPr>
              <a:t>Faltermeier</a:t>
            </a:r>
            <a:r>
              <a:rPr lang="en-IN" dirty="0">
                <a:latin typeface="Times New Roman" panose="02020603050405020304" pitchFamily="18" charset="0"/>
                <a:cs typeface="Times New Roman" panose="02020603050405020304" pitchFamily="18" charset="0"/>
              </a:rPr>
              <a:t>, Ingo R. Keck, Ana Maria Tomé and Carlos G. </a:t>
            </a:r>
            <a:r>
              <a:rPr lang="en-IN" dirty="0" err="1">
                <a:latin typeface="Times New Roman" panose="02020603050405020304" pitchFamily="18" charset="0"/>
                <a:cs typeface="Times New Roman" panose="02020603050405020304" pitchFamily="18" charset="0"/>
              </a:rPr>
              <a:t>Puntonet</a:t>
            </a:r>
            <a:r>
              <a:rPr lang="en-IN" dirty="0">
                <a:latin typeface="Times New Roman" panose="02020603050405020304" pitchFamily="18" charset="0"/>
                <a:cs typeface="Times New Roman" panose="02020603050405020304" pitchFamily="18" charset="0"/>
              </a:rPr>
              <a:t>, Empirical Mode Decomposition - An Introduction, July 2010, DOI: 10.1109/IJCNN.2010.5596829</a:t>
            </a:r>
          </a:p>
          <a:p>
            <a:pPr algn="just">
              <a:lnSpc>
                <a:spcPct val="150000"/>
              </a:lnSpc>
            </a:pPr>
            <a:r>
              <a:rPr lang="en-IN" dirty="0">
                <a:latin typeface="Times New Roman" panose="02020603050405020304" pitchFamily="18" charset="0"/>
                <a:cs typeface="Times New Roman" panose="02020603050405020304" pitchFamily="18" charset="0"/>
              </a:rPr>
              <a:t> [5] Shweta H. </a:t>
            </a:r>
            <a:r>
              <a:rPr lang="en-IN" dirty="0" err="1">
                <a:latin typeface="Times New Roman" panose="02020603050405020304" pitchFamily="18" charset="0"/>
                <a:cs typeface="Times New Roman" panose="02020603050405020304" pitchFamily="18" charset="0"/>
              </a:rPr>
              <a:t>Jambukia</a:t>
            </a:r>
            <a:r>
              <a:rPr lang="en-IN" dirty="0">
                <a:latin typeface="Times New Roman" panose="02020603050405020304" pitchFamily="18" charset="0"/>
                <a:cs typeface="Times New Roman" panose="02020603050405020304" pitchFamily="18" charset="0"/>
              </a:rPr>
              <a:t>, Vipul K. </a:t>
            </a:r>
            <a:r>
              <a:rPr lang="en-IN" dirty="0" err="1">
                <a:latin typeface="Times New Roman" panose="02020603050405020304" pitchFamily="18" charset="0"/>
                <a:cs typeface="Times New Roman" panose="02020603050405020304" pitchFamily="18" charset="0"/>
              </a:rPr>
              <a:t>Dabhi</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Harshadkumar</a:t>
            </a:r>
            <a:r>
              <a:rPr lang="en-IN" dirty="0">
                <a:latin typeface="Times New Roman" panose="02020603050405020304" pitchFamily="18" charset="0"/>
                <a:cs typeface="Times New Roman" panose="02020603050405020304" pitchFamily="18" charset="0"/>
              </a:rPr>
              <a:t> B. Prajapati, Classification of ECG signals using Machine Learning Techniques a Survey, 978-1-4673- 6911-415,2015</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Disadvantages </a:t>
            </a:r>
          </a:p>
          <a:p>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Autofit/>
          </a:bodyPr>
          <a:lstStyle/>
          <a:p>
            <a:pPr marL="0" indent="0" algn="just">
              <a:lnSpc>
                <a:spcPct val="170000"/>
              </a:lnSpc>
              <a:buNone/>
            </a:pPr>
            <a:r>
              <a:rPr lang="en-US" sz="1700" dirty="0">
                <a:latin typeface="Times New Roman" panose="02020603050405020304" pitchFamily="18" charset="0"/>
                <a:cs typeface="Times New Roman" panose="02020603050405020304" pitchFamily="18" charset="0"/>
              </a:rPr>
              <a:t>Biometrics is one of the greatest ways to authenticate people, according to recent research. This study proposes the electrocardiograph (ECG), a biometric that measures heartbeat. The ECGs are distinctive, hence the heartbeat biometric was chosen. Given the extractions and classification methods for the cardiac biometric signal, the goal of this study is to determine the best biometric features that can be used to identify a certain person. Based on a literature review, we presented a new, more effective method for extracting features from the ECG signal that uses these features as inputs for pattern recognition classifiers. This method is based on wave modelling of the ECG signal. </a:t>
            </a:r>
            <a:r>
              <a:rPr lang="en-US" sz="1700" dirty="0" smtClean="0">
                <a:latin typeface="Times New Roman" panose="02020603050405020304" pitchFamily="18" charset="0"/>
                <a:cs typeface="Times New Roman" panose="02020603050405020304" pitchFamily="18" charset="0"/>
              </a:rPr>
              <a:t>The current approach involves a Median Filtering unlike the existing methods which removed at a greater extent, but not to the desired level, where the detection becomes more accurate. This </a:t>
            </a:r>
            <a:r>
              <a:rPr lang="en-US" sz="1700" dirty="0">
                <a:latin typeface="Times New Roman" panose="02020603050405020304" pitchFamily="18" charset="0"/>
                <a:cs typeface="Times New Roman" panose="02020603050405020304" pitchFamily="18" charset="0"/>
              </a:rPr>
              <a:t>suggested methodology has been tested on actual experimental ECG data. In order to process ECG signals, the most well-known and versatile MATLAB software must be used for signal acquisition, signal filtering, and pre-processing. When compared to features generated from traditional parameters, the results are quite accurate. In order to achieve the best classification results, wave modelling for feature extraction is the most effective and accurate method. In terms of future work, real-time applications that identify people require automatic heartbeat </a:t>
            </a:r>
            <a:r>
              <a:rPr lang="en-US" sz="1700" dirty="0" smtClean="0">
                <a:latin typeface="Times New Roman" panose="02020603050405020304" pitchFamily="18" charset="0"/>
                <a:cs typeface="Times New Roman" panose="02020603050405020304" pitchFamily="18" charset="0"/>
              </a:rPr>
              <a:t>categorization.</a:t>
            </a:r>
            <a:endParaRPr lang="en-US" sz="1700" dirty="0">
              <a:latin typeface="Times New Roman" panose="02020603050405020304"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5"/>
            <a:ext cx="10840629" cy="5581601"/>
          </a:xfrm>
        </p:spPr>
        <p:txBody>
          <a:bodyPr>
            <a:noAutofit/>
          </a:bodyPr>
          <a:lstStyle/>
          <a:p>
            <a:pPr marL="0" indent="0" algn="just">
              <a:lnSpc>
                <a:spcPct val="160000"/>
              </a:lnSpc>
              <a:buNone/>
            </a:pPr>
            <a:r>
              <a:rPr lang="en-US" sz="1600" dirty="0">
                <a:latin typeface="Times New Roman" panose="02020603050405020304" pitchFamily="18" charset="0"/>
                <a:cs typeface="Times New Roman" panose="02020603050405020304" pitchFamily="18" charset="0"/>
              </a:rPr>
              <a:t>Today, life engages technology in multiple ways, thus authentication in human technologies is very important. Secure and reliable authentication is in high demand. However, traditional methods for authentication such as face recognition, voice recognition and passwords are now outdated because faces are available in social media and couldn’t differentiate between two twins, and voices can be easily recorded from calls. However, ECG signal is a universal characteristic [1]. The Electrocardiogram (ECG) is the recording of electrical activity of human heart using electrodes placed on the skin over a period of time. The shape of the waveform reveals the current state of the heart and it offers helpful information regarding the rhythm and function of the heart. There are 3 main components to an ECG: P wave, QRS complex and T wave [2]. Recently, the possibility of using this ECG signal as a biometric tool has been suggested because the composition and activity of the human heart is unique, stable, easy to collect, have a high performance and it’s socially accepted. Its validity is well supported by the fact that both the physiological and geometrical differences of the heart under different subjects reveal certain uniqueness in the signal characteristics due to existing differences in morphology among individuals</a:t>
            </a:r>
            <a:endParaRPr lang="en-US" sz="1500" dirty="0">
              <a:latin typeface="Times New Roman" panose="02020603050405020304" pitchFamily="18" charset="0"/>
              <a:cs typeface="Times New Roman" panose="02020603050405020304"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0008940"/>
              </p:ext>
            </p:extLst>
          </p:nvPr>
        </p:nvGraphicFramePr>
        <p:xfrm>
          <a:off x="1185564" y="873407"/>
          <a:ext cx="10877630" cy="5730929"/>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xmlns="" val="20000"/>
                    </a:ext>
                  </a:extLst>
                </a:gridCol>
                <a:gridCol w="2879678">
                  <a:extLst>
                    <a:ext uri="{9D8B030D-6E8A-4147-A177-3AD203B41FA5}">
                      <a16:colId xmlns:a16="http://schemas.microsoft.com/office/drawing/2014/main" xmlns="" val="20001"/>
                    </a:ext>
                  </a:extLst>
                </a:gridCol>
                <a:gridCol w="2089961">
                  <a:extLst>
                    <a:ext uri="{9D8B030D-6E8A-4147-A177-3AD203B41FA5}">
                      <a16:colId xmlns:a16="http://schemas.microsoft.com/office/drawing/2014/main" xmlns="" val="20002"/>
                    </a:ext>
                  </a:extLst>
                </a:gridCol>
                <a:gridCol w="3371617">
                  <a:extLst>
                    <a:ext uri="{9D8B030D-6E8A-4147-A177-3AD203B41FA5}">
                      <a16:colId xmlns:a16="http://schemas.microsoft.com/office/drawing/2014/main" xmlns="" val="20003"/>
                    </a:ext>
                  </a:extLst>
                </a:gridCol>
                <a:gridCol w="1867634">
                  <a:extLst>
                    <a:ext uri="{9D8B030D-6E8A-4147-A177-3AD203B41FA5}">
                      <a16:colId xmlns:a16="http://schemas.microsoft.com/office/drawing/2014/main" xmlns="" val="20004"/>
                    </a:ext>
                  </a:extLst>
                </a:gridCol>
              </a:tblGrid>
              <a:tr h="289651">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1303430">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fr-FR" sz="1400" kern="1200" dirty="0">
                          <a:solidFill>
                            <a:schemeClr val="tx1"/>
                          </a:solidFill>
                          <a:effectLst/>
                          <a:latin typeface="Times New Roman" pitchFamily="18" charset="0"/>
                          <a:ea typeface="+mn-ea"/>
                          <a:cs typeface="Times New Roman" pitchFamily="18" charset="0"/>
                        </a:rPr>
                        <a:t> Volume 115, 2017, Pages </a:t>
                      </a:r>
                    </a:p>
                    <a:p>
                      <a:pPr marL="0" algn="ctr" defTabSz="457200" rtl="0" eaLnBrk="1" latinLnBrk="0" hangingPunct="1"/>
                      <a:r>
                        <a:rPr lang="fr-FR" sz="1400" kern="1200" dirty="0">
                          <a:solidFill>
                            <a:schemeClr val="tx1"/>
                          </a:solidFill>
                          <a:effectLst/>
                          <a:latin typeface="Times New Roman" pitchFamily="18" charset="0"/>
                          <a:ea typeface="+mn-ea"/>
                          <a:cs typeface="Times New Roman" pitchFamily="18" charset="0"/>
                        </a:rPr>
                        <a:t>296-306</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 Ala Abdulhakim </a:t>
                      </a:r>
                      <a:r>
                        <a:rPr lang="en-US" sz="1400" kern="1200" dirty="0" err="1">
                          <a:solidFill>
                            <a:schemeClr val="tx1"/>
                          </a:solidFill>
                          <a:effectLst/>
                          <a:latin typeface="Times New Roman" pitchFamily="18" charset="0"/>
                          <a:ea typeface="+mn-ea"/>
                          <a:cs typeface="Times New Roman" pitchFamily="18" charset="0"/>
                        </a:rPr>
                        <a:t>Alariki</a:t>
                      </a:r>
                      <a:r>
                        <a:rPr lang="en-US" sz="1400" kern="1200" dirty="0">
                          <a:solidFill>
                            <a:schemeClr val="tx1"/>
                          </a:solidFill>
                          <a:effectLst/>
                          <a:latin typeface="Times New Roman" pitchFamily="18" charset="0"/>
                          <a:ea typeface="+mn-ea"/>
                          <a:cs typeface="Times New Roman" pitchFamily="18" charset="0"/>
                        </a:rPr>
                        <a:t>, Sayed Mahmoud </a:t>
                      </a:r>
                      <a:r>
                        <a:rPr lang="en-US" sz="1400" kern="1200" dirty="0" err="1">
                          <a:solidFill>
                            <a:schemeClr val="tx1"/>
                          </a:solidFill>
                          <a:effectLst/>
                          <a:latin typeface="Times New Roman" pitchFamily="18" charset="0"/>
                          <a:ea typeface="+mn-ea"/>
                          <a:cs typeface="Times New Roman" pitchFamily="18" charset="0"/>
                        </a:rPr>
                        <a:t>Alavy</a:t>
                      </a:r>
                      <a:r>
                        <a:rPr lang="en-US" sz="1400" kern="1200" dirty="0">
                          <a:solidFill>
                            <a:schemeClr val="tx1"/>
                          </a:solidFill>
                          <a:effectLst/>
                          <a:latin typeface="Times New Roman" pitchFamily="18" charset="0"/>
                          <a:ea typeface="+mn-ea"/>
                          <a:cs typeface="Times New Roman" pitchFamily="18" charset="0"/>
                        </a:rPr>
                        <a:t>,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Mohammad Reza </a:t>
                      </a:r>
                      <a:r>
                        <a:rPr lang="en-US" sz="1400" kern="1200" dirty="0" err="1">
                          <a:solidFill>
                            <a:schemeClr val="tx1"/>
                          </a:solidFill>
                          <a:effectLst/>
                          <a:latin typeface="Times New Roman" pitchFamily="18" charset="0"/>
                          <a:ea typeface="+mn-ea"/>
                          <a:cs typeface="Times New Roman" pitchFamily="18" charset="0"/>
                        </a:rPr>
                        <a:t>Yousufi</a:t>
                      </a:r>
                      <a:r>
                        <a:rPr lang="en-US" sz="1400" kern="1200" dirty="0">
                          <a:solidFill>
                            <a:schemeClr val="tx1"/>
                          </a:solidFill>
                          <a:effectLst/>
                          <a:latin typeface="Times New Roman" pitchFamily="18" charset="0"/>
                          <a:ea typeface="+mn-ea"/>
                          <a:cs typeface="Times New Roman" pitchFamily="18" charset="0"/>
                        </a:rPr>
                        <a:t>, Mohammad </a:t>
                      </a:r>
                      <a:r>
                        <a:rPr lang="en-US" sz="1400" kern="1200" dirty="0" err="1">
                          <a:solidFill>
                            <a:schemeClr val="tx1"/>
                          </a:solidFill>
                          <a:effectLst/>
                          <a:latin typeface="Times New Roman" pitchFamily="18" charset="0"/>
                          <a:ea typeface="+mn-ea"/>
                          <a:cs typeface="Times New Roman" pitchFamily="18" charset="0"/>
                        </a:rPr>
                        <a:t>Tareq</a:t>
                      </a:r>
                      <a:r>
                        <a:rPr lang="en-US" sz="1400" kern="1200" dirty="0">
                          <a:solidFill>
                            <a:schemeClr val="tx1"/>
                          </a:solidFill>
                          <a:effectLst/>
                          <a:latin typeface="Times New Roman" pitchFamily="18" charset="0"/>
                          <a:ea typeface="+mn-ea"/>
                          <a:cs typeface="Times New Roman" pitchFamily="18" charset="0"/>
                        </a:rPr>
                        <a:t> Aziz and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Christine Murray,</a:t>
                      </a:r>
                    </a:p>
                  </a:txBody>
                  <a:tcPr anchor="ctr">
                    <a:solidFill>
                      <a:schemeClr val="bg1"/>
                    </a:solidFill>
                  </a:tcP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A Review Study of Heartbeat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Biometric Authentication</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Times New Roman" pitchFamily="18" charset="0"/>
                          <a:ea typeface="+mn-ea"/>
                          <a:cs typeface="Times New Roman" pitchFamily="18" charset="0"/>
                        </a:rPr>
                        <a:t>Studied</a:t>
                      </a:r>
                      <a:r>
                        <a:rPr lang="en-US" sz="1400" kern="1200" baseline="0" dirty="0">
                          <a:solidFill>
                            <a:schemeClr val="tx1"/>
                          </a:solidFill>
                          <a:effectLst/>
                          <a:latin typeface="Times New Roman" pitchFamily="18" charset="0"/>
                          <a:ea typeface="+mn-ea"/>
                          <a:cs typeface="Times New Roman" pitchFamily="18" charset="0"/>
                        </a:rPr>
                        <a:t> about the A Review Study of Heartbeat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baseline="0" dirty="0">
                          <a:solidFill>
                            <a:schemeClr val="tx1"/>
                          </a:solidFill>
                          <a:effectLst/>
                          <a:latin typeface="Times New Roman" pitchFamily="18" charset="0"/>
                          <a:ea typeface="+mn-ea"/>
                          <a:cs typeface="Times New Roman" pitchFamily="18" charset="0"/>
                        </a:rPr>
                        <a:t>Biometric Authentication</a:t>
                      </a:r>
                      <a:endParaRPr lang="en-IN"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972178">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fr-FR" sz="1400" kern="1200" dirty="0">
                          <a:solidFill>
                            <a:schemeClr val="tx1"/>
                          </a:solidFill>
                          <a:effectLst/>
                          <a:latin typeface="Times New Roman" pitchFamily="18" charset="0"/>
                          <a:ea typeface="+mn-ea"/>
                          <a:cs typeface="Times New Roman" pitchFamily="18" charset="0"/>
                        </a:rPr>
                        <a:t> Volume 115, 2017, Pages </a:t>
                      </a:r>
                    </a:p>
                    <a:p>
                      <a:pPr marL="0" algn="ctr" defTabSz="457200" rtl="0" eaLnBrk="1" latinLnBrk="0" hangingPunct="1"/>
                      <a:r>
                        <a:rPr lang="fr-FR" sz="1400" kern="1200" dirty="0">
                          <a:solidFill>
                            <a:schemeClr val="tx1"/>
                          </a:solidFill>
                          <a:effectLst/>
                          <a:latin typeface="Times New Roman" pitchFamily="18" charset="0"/>
                          <a:ea typeface="+mn-ea"/>
                          <a:cs typeface="Times New Roman" pitchFamily="18" charset="0"/>
                        </a:rPr>
                        <a:t>296-306</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Kiran </a:t>
                      </a:r>
                      <a:r>
                        <a:rPr lang="en-US" sz="1400" kern="1200" dirty="0" err="1">
                          <a:solidFill>
                            <a:schemeClr val="tx1"/>
                          </a:solidFill>
                          <a:effectLst/>
                          <a:latin typeface="Times New Roman" pitchFamily="18" charset="0"/>
                          <a:ea typeface="+mn-ea"/>
                          <a:cs typeface="Times New Roman" pitchFamily="18" charset="0"/>
                        </a:rPr>
                        <a:t>KumarPatro</a:t>
                      </a:r>
                      <a:r>
                        <a:rPr lang="en-US" sz="1400" kern="1200" dirty="0">
                          <a:solidFill>
                            <a:schemeClr val="tx1"/>
                          </a:solidFill>
                          <a:effectLst/>
                          <a:latin typeface="Times New Roman" pitchFamily="18" charset="0"/>
                          <a:ea typeface="+mn-ea"/>
                          <a:cs typeface="Times New Roman" pitchFamily="18" charset="0"/>
                        </a:rPr>
                        <a:t> and P. </a:t>
                      </a:r>
                      <a:r>
                        <a:rPr lang="en-US" sz="1400" kern="1200" dirty="0" err="1">
                          <a:solidFill>
                            <a:schemeClr val="tx1"/>
                          </a:solidFill>
                          <a:effectLst/>
                          <a:latin typeface="Times New Roman" pitchFamily="18" charset="0"/>
                          <a:ea typeface="+mn-ea"/>
                          <a:cs typeface="Times New Roman" pitchFamily="18" charset="0"/>
                        </a:rPr>
                        <a:t>RajeshKuma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Feature Extraction of ECG for Biometric Application,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Procedia Computer Science</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a:t>
                      </a:r>
                      <a:r>
                        <a:rPr lang="en-US" sz="1400" kern="1200" dirty="0">
                          <a:solidFill>
                            <a:schemeClr val="tx1"/>
                          </a:solidFill>
                          <a:effectLst/>
                          <a:latin typeface="Times New Roman" pitchFamily="18" charset="0"/>
                          <a:ea typeface="+mn-ea"/>
                          <a:cs typeface="Times New Roman" pitchFamily="18" charset="0"/>
                        </a:rPr>
                        <a:t>Feature Extraction of ECG for Biometric Application</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2"/>
                  </a:ext>
                </a:extLst>
              </a:tr>
              <a:tr h="181639">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dirty="0"/>
                        <a:t>2278-9359 (Volume-4, Issue-5)</a:t>
                      </a:r>
                      <a:endParaRPr lang="en-US" sz="1400" dirty="0">
                        <a:latin typeface="Times New Roman" pitchFamily="18" charset="0"/>
                        <a:cs typeface="Times New Roman" pitchFamily="18" charset="0"/>
                      </a:endParaRPr>
                    </a:p>
                  </a:txBody>
                  <a:tcPr anchor="ctr"/>
                </a:tc>
                <a:tc>
                  <a:txBody>
                    <a:bodyPr/>
                    <a:lstStyle/>
                    <a:p>
                      <a:pPr algn="ctr"/>
                      <a:r>
                        <a:rPr lang="en-US" sz="1400" kern="1200" dirty="0" err="1">
                          <a:solidFill>
                            <a:schemeClr val="tx1"/>
                          </a:solidFill>
                          <a:effectLst/>
                          <a:latin typeface="Times New Roman" pitchFamily="18" charset="0"/>
                          <a:ea typeface="+mn-ea"/>
                          <a:cs typeface="Times New Roman" pitchFamily="18" charset="0"/>
                        </a:rPr>
                        <a:t>Gaganpreet</a:t>
                      </a:r>
                      <a:r>
                        <a:rPr lang="en-US" sz="1400" kern="1200" dirty="0">
                          <a:solidFill>
                            <a:schemeClr val="tx1"/>
                          </a:solidFill>
                          <a:effectLst/>
                          <a:latin typeface="Times New Roman" pitchFamily="18" charset="0"/>
                          <a:ea typeface="+mn-ea"/>
                          <a:cs typeface="Times New Roman" pitchFamily="18" charset="0"/>
                        </a:rPr>
                        <a:t> Kaur, Dr. </a:t>
                      </a:r>
                      <a:r>
                        <a:rPr lang="en-US" sz="1400" kern="1200" dirty="0" err="1">
                          <a:solidFill>
                            <a:schemeClr val="tx1"/>
                          </a:solidFill>
                          <a:effectLst/>
                          <a:latin typeface="Times New Roman" pitchFamily="18" charset="0"/>
                          <a:ea typeface="+mn-ea"/>
                          <a:cs typeface="Times New Roman" pitchFamily="18" charset="0"/>
                        </a:rPr>
                        <a:t>Dheerendra</a:t>
                      </a:r>
                      <a:r>
                        <a:rPr lang="en-US" sz="1400" kern="1200" dirty="0">
                          <a:solidFill>
                            <a:schemeClr val="tx1"/>
                          </a:solidFill>
                          <a:effectLst/>
                          <a:latin typeface="Times New Roman" pitchFamily="18" charset="0"/>
                          <a:ea typeface="+mn-ea"/>
                          <a:cs typeface="Times New Roman" pitchFamily="18" charset="0"/>
                        </a:rPr>
                        <a:t> Singh and </a:t>
                      </a:r>
                      <a:r>
                        <a:rPr lang="en-US" sz="1400" kern="1200" dirty="0" err="1">
                          <a:solidFill>
                            <a:schemeClr val="tx1"/>
                          </a:solidFill>
                          <a:effectLst/>
                          <a:latin typeface="Times New Roman" pitchFamily="18" charset="0"/>
                          <a:ea typeface="+mn-ea"/>
                          <a:cs typeface="Times New Roman" pitchFamily="18" charset="0"/>
                        </a:rPr>
                        <a:t>Simranjeet</a:t>
                      </a:r>
                      <a:r>
                        <a:rPr lang="en-US" sz="1400" kern="1200" dirty="0">
                          <a:solidFill>
                            <a:schemeClr val="tx1"/>
                          </a:solidFill>
                          <a:effectLst/>
                          <a:latin typeface="Times New Roman" pitchFamily="18" charset="0"/>
                          <a:ea typeface="+mn-ea"/>
                          <a:cs typeface="Times New Roman" pitchFamily="18" charset="0"/>
                        </a:rPr>
                        <a:t> </a:t>
                      </a:r>
                    </a:p>
                    <a:p>
                      <a:pPr algn="ctr"/>
                      <a:r>
                        <a:rPr lang="en-US" sz="1400" kern="1200" dirty="0">
                          <a:solidFill>
                            <a:schemeClr val="tx1"/>
                          </a:solidFill>
                          <a:effectLst/>
                          <a:latin typeface="Times New Roman" pitchFamily="18" charset="0"/>
                          <a:ea typeface="+mn-ea"/>
                          <a:cs typeface="Times New Roman" pitchFamily="18" charset="0"/>
                        </a:rPr>
                        <a:t>Kaur</a:t>
                      </a:r>
                    </a:p>
                  </a:txBody>
                  <a:tcPr anchor="ctr"/>
                </a:tc>
                <a:tc>
                  <a:txBody>
                    <a:bodyPr/>
                    <a:lstStyle/>
                    <a:p>
                      <a:pPr marL="0" algn="ctr" defTabSz="457200" rtl="0" eaLnBrk="1" latinLnBrk="0" hangingPunct="1"/>
                      <a:r>
                        <a:rPr lang="pt-BR" sz="1400" kern="1200" dirty="0">
                          <a:solidFill>
                            <a:schemeClr val="tx1"/>
                          </a:solidFill>
                          <a:effectLst/>
                          <a:latin typeface="Times New Roman" pitchFamily="18" charset="0"/>
                          <a:ea typeface="+mn-ea"/>
                          <a:cs typeface="Times New Roman" pitchFamily="18" charset="0"/>
                        </a:rPr>
                        <a:t>Electrocardiogram (ECG) as a Biometric </a:t>
                      </a:r>
                    </a:p>
                    <a:p>
                      <a:pPr marL="0" algn="ctr" defTabSz="457200" rtl="0" eaLnBrk="1" latinLnBrk="0" hangingPunct="1"/>
                      <a:r>
                        <a:rPr lang="pt-BR" sz="1400" kern="1200" dirty="0">
                          <a:solidFill>
                            <a:schemeClr val="tx1"/>
                          </a:solidFill>
                          <a:effectLst/>
                          <a:latin typeface="Times New Roman" pitchFamily="18" charset="0"/>
                          <a:ea typeface="+mn-ea"/>
                          <a:cs typeface="Times New Roman" pitchFamily="18" charset="0"/>
                        </a:rPr>
                        <a:t>Characteristic</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Studied about </a:t>
                      </a:r>
                      <a:r>
                        <a:rPr lang="pt-BR" sz="1400" kern="1200" dirty="0">
                          <a:solidFill>
                            <a:schemeClr val="tx1"/>
                          </a:solidFill>
                          <a:effectLst/>
                          <a:latin typeface="Times New Roman" pitchFamily="18" charset="0"/>
                          <a:ea typeface="+mn-ea"/>
                          <a:cs typeface="Times New Roman" pitchFamily="18" charset="0"/>
                        </a:rPr>
                        <a:t>Electrocardiogram (ECG) as a Biometric </a:t>
                      </a:r>
                    </a:p>
                    <a:p>
                      <a:pPr marL="0" algn="ctr" defTabSz="457200" rtl="0" eaLnBrk="1" latinLnBrk="0" hangingPunct="1"/>
                      <a:r>
                        <a:rPr lang="pt-BR" sz="1400" kern="1200" dirty="0">
                          <a:solidFill>
                            <a:schemeClr val="tx1"/>
                          </a:solidFill>
                          <a:effectLst/>
                          <a:latin typeface="Times New Roman" pitchFamily="18" charset="0"/>
                          <a:ea typeface="+mn-ea"/>
                          <a:cs typeface="Times New Roman" pitchFamily="18" charset="0"/>
                        </a:rPr>
                        <a:t>Characteristic</a:t>
                      </a:r>
                      <a:endParaRPr lang="en-US" sz="1400" kern="1200" dirty="0">
                        <a:solidFill>
                          <a:schemeClr val="tx1"/>
                        </a:solidFill>
                        <a:effectLst/>
                        <a:latin typeface="Times New Roman" pitchFamily="18" charset="0"/>
                        <a:ea typeface="+mn-ea"/>
                        <a:cs typeface="Times New Roman" pitchFamily="18" charset="0"/>
                      </a:endParaRPr>
                    </a:p>
                    <a:p>
                      <a:pPr algn="ct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3"/>
                  </a:ext>
                </a:extLst>
              </a:tr>
              <a:tr h="897615">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dirty="0"/>
                        <a:t>978-1-4673-</a:t>
                      </a:r>
                    </a:p>
                    <a:p>
                      <a:pPr marL="0" algn="ctr" defTabSz="457200" rtl="0" eaLnBrk="1" latinLnBrk="0" hangingPunct="1"/>
                      <a:r>
                        <a:rPr lang="en-IN" sz="1400" dirty="0"/>
                        <a:t>6911-415,2015</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 Rupert </a:t>
                      </a:r>
                      <a:r>
                        <a:rPr lang="en-US" sz="1400" kern="1200" dirty="0" err="1">
                          <a:solidFill>
                            <a:schemeClr val="tx1"/>
                          </a:solidFill>
                          <a:effectLst/>
                          <a:latin typeface="Times New Roman" pitchFamily="18" charset="0"/>
                          <a:ea typeface="+mn-ea"/>
                          <a:cs typeface="Times New Roman" pitchFamily="18" charset="0"/>
                        </a:rPr>
                        <a:t>Faltermeier</a:t>
                      </a:r>
                      <a:r>
                        <a:rPr lang="en-US" sz="1400" kern="1200" dirty="0">
                          <a:solidFill>
                            <a:schemeClr val="tx1"/>
                          </a:solidFill>
                          <a:effectLst/>
                          <a:latin typeface="Times New Roman" pitchFamily="18" charset="0"/>
                          <a:ea typeface="+mn-ea"/>
                          <a:cs typeface="Times New Roman" pitchFamily="18" charset="0"/>
                        </a:rPr>
                        <a:t>, Ingo R. Keck, Ana Maria Tomé and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Carlos G. </a:t>
                      </a:r>
                      <a:r>
                        <a:rPr lang="en-US" sz="1400" kern="1200" dirty="0" err="1">
                          <a:solidFill>
                            <a:schemeClr val="tx1"/>
                          </a:solidFill>
                          <a:effectLst/>
                          <a:latin typeface="Times New Roman" pitchFamily="18" charset="0"/>
                          <a:ea typeface="+mn-ea"/>
                          <a:cs typeface="Times New Roman" pitchFamily="18" charset="0"/>
                        </a:rPr>
                        <a:t>Puntonet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a:solidFill>
                            <a:schemeClr val="tx1"/>
                          </a:solidFill>
                          <a:effectLst/>
                          <a:latin typeface="Times New Roman" pitchFamily="18" charset="0"/>
                          <a:ea typeface="+mn-ea"/>
                          <a:cs typeface="Times New Roman" pitchFamily="18" charset="0"/>
                        </a:rPr>
                        <a:t>Empirical Mode Decomposition -</a:t>
                      </a:r>
                    </a:p>
                    <a:p>
                      <a:pPr algn="ctr"/>
                      <a:r>
                        <a:rPr lang="en-US" sz="1400" kern="1200" dirty="0">
                          <a:solidFill>
                            <a:schemeClr val="tx1"/>
                          </a:solidFill>
                          <a:effectLst/>
                          <a:latin typeface="Times New Roman" pitchFamily="18" charset="0"/>
                          <a:ea typeface="+mn-ea"/>
                          <a:cs typeface="Times New Roman" pitchFamily="18" charset="0"/>
                        </a:rPr>
                        <a:t>An Introduction</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the EMD</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4"/>
                  </a:ext>
                </a:extLst>
              </a:tr>
              <a:tr h="979231">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978-1-4673-</a:t>
                      </a:r>
                    </a:p>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6911-415,2015</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Shweta H. </a:t>
                      </a:r>
                      <a:r>
                        <a:rPr lang="en-US" sz="1400" kern="1200" dirty="0" err="1">
                          <a:solidFill>
                            <a:schemeClr val="tx1"/>
                          </a:solidFill>
                          <a:effectLst/>
                          <a:latin typeface="Times New Roman" pitchFamily="18" charset="0"/>
                          <a:ea typeface="+mn-ea"/>
                          <a:cs typeface="Times New Roman" pitchFamily="18" charset="0"/>
                        </a:rPr>
                        <a:t>Jambukia</a:t>
                      </a:r>
                      <a:r>
                        <a:rPr lang="en-US" sz="1400" kern="1200" dirty="0">
                          <a:solidFill>
                            <a:schemeClr val="tx1"/>
                          </a:solidFill>
                          <a:effectLst/>
                          <a:latin typeface="Times New Roman" pitchFamily="18" charset="0"/>
                          <a:ea typeface="+mn-ea"/>
                          <a:cs typeface="Times New Roman" pitchFamily="18" charset="0"/>
                        </a:rPr>
                        <a:t>, Vipul K. </a:t>
                      </a:r>
                      <a:r>
                        <a:rPr lang="en-US" sz="1400" kern="1200" dirty="0" err="1">
                          <a:solidFill>
                            <a:schemeClr val="tx1"/>
                          </a:solidFill>
                          <a:effectLst/>
                          <a:latin typeface="Times New Roman" pitchFamily="18" charset="0"/>
                          <a:ea typeface="+mn-ea"/>
                          <a:cs typeface="Times New Roman" pitchFamily="18" charset="0"/>
                        </a:rPr>
                        <a:t>Dabhi</a:t>
                      </a:r>
                      <a:r>
                        <a:rPr lang="en-US" sz="1400" kern="1200" dirty="0">
                          <a:solidFill>
                            <a:schemeClr val="tx1"/>
                          </a:solidFill>
                          <a:effectLst/>
                          <a:latin typeface="Times New Roman" pitchFamily="18" charset="0"/>
                          <a:ea typeface="+mn-ea"/>
                          <a:cs typeface="Times New Roman" pitchFamily="18" charset="0"/>
                        </a:rPr>
                        <a:t> and </a:t>
                      </a:r>
                      <a:r>
                        <a:rPr lang="en-US" sz="1400" kern="1200" dirty="0" err="1">
                          <a:solidFill>
                            <a:schemeClr val="tx1"/>
                          </a:solidFill>
                          <a:effectLst/>
                          <a:latin typeface="Times New Roman" pitchFamily="18" charset="0"/>
                          <a:ea typeface="+mn-ea"/>
                          <a:cs typeface="Times New Roman" pitchFamily="18" charset="0"/>
                        </a:rPr>
                        <a:t>Harshadkumar</a:t>
                      </a:r>
                      <a:r>
                        <a:rPr lang="en-US" sz="1400" kern="1200" dirty="0">
                          <a:solidFill>
                            <a:schemeClr val="tx1"/>
                          </a:solidFill>
                          <a:effectLst/>
                          <a:latin typeface="Times New Roman" pitchFamily="18" charset="0"/>
                          <a:ea typeface="+mn-ea"/>
                          <a:cs typeface="Times New Roman" pitchFamily="18" charset="0"/>
                        </a:rPr>
                        <a:t>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B. </a:t>
                      </a:r>
                      <a:r>
                        <a:rPr lang="en-US" sz="1400" kern="1200" dirty="0" err="1">
                          <a:solidFill>
                            <a:schemeClr val="tx1"/>
                          </a:solidFill>
                          <a:effectLst/>
                          <a:latin typeface="Times New Roman" pitchFamily="18" charset="0"/>
                          <a:ea typeface="+mn-ea"/>
                          <a:cs typeface="Times New Roman" pitchFamily="18" charset="0"/>
                        </a:rPr>
                        <a:t>Prajapat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Classification of ECG signals using</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Machine Learning Techniques a Survey</a:t>
                      </a:r>
                    </a:p>
                  </a:txBody>
                  <a:tcPr anchor="ctr"/>
                </a:tc>
                <a:tc>
                  <a:txBody>
                    <a:bodyPr/>
                    <a:lstStyle/>
                    <a:p>
                      <a:pPr algn="ctr"/>
                      <a:r>
                        <a:rPr lang="en-US" sz="1400" dirty="0">
                          <a:latin typeface="Times New Roman" pitchFamily="18" charset="0"/>
                          <a:cs typeface="Times New Roman" pitchFamily="18" charset="0"/>
                        </a:rPr>
                        <a:t>Studied</a:t>
                      </a:r>
                      <a:r>
                        <a:rPr lang="en-US" sz="1400" baseline="0" dirty="0">
                          <a:latin typeface="Times New Roman" pitchFamily="18" charset="0"/>
                          <a:cs typeface="Times New Roman" pitchFamily="18" charset="0"/>
                        </a:rPr>
                        <a:t> about Classification </a:t>
                      </a:r>
                      <a:r>
                        <a:rPr lang="en-US" sz="1400" baseline="0">
                          <a:latin typeface="Times New Roman" pitchFamily="18" charset="0"/>
                          <a:cs typeface="Times New Roman" pitchFamily="18" charset="0"/>
                        </a:rPr>
                        <a:t>of the ECG</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132763"/>
            <a:ext cx="10437812" cy="5445457"/>
          </a:xfrm>
        </p:spPr>
        <p:txBody>
          <a:bodyPr>
            <a:normAutofit/>
          </a:bodyPr>
          <a:lstStyle/>
          <a:p>
            <a:pPr lvl="0" algn="just">
              <a:lnSpc>
                <a:spcPct val="150000"/>
              </a:lnSpc>
              <a:spcAft>
                <a:spcPts val="1000"/>
              </a:spcAft>
              <a:buFont typeface="Wingdings" panose="05000000000000000000" pitchFamily="2" charset="2"/>
              <a:buChar char=""/>
              <a:tabLst>
                <a:tab pos="457200" algn="l"/>
              </a:tabLst>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DATA PRE-PROCESSING ECG : </a:t>
            </a:r>
            <a:r>
              <a:rPr lang="en-US" sz="2400" dirty="0">
                <a:latin typeface="Times New Roman" panose="02020603050405020304" pitchFamily="18" charset="0"/>
                <a:cs typeface="Times New Roman" panose="02020603050405020304" pitchFamily="18" charset="0"/>
              </a:rPr>
              <a:t>Data collected usually contain noise. Due to presence of noise the feature extraction and classification becomes less accurate. To prevent misclassification, the ECG data must be processed. The first step must be to identify the noisy sources [3]. In this research, a cascaded digital filters configuration (empirical mode decomposition, low pass filter, high pass filter and derivative base filter), as shown in figure 1, is used for removal of three major noise  of baseline drift, power line  interference and EMG noise.</a:t>
            </a:r>
            <a:endParaRPr lang="en-US" sz="2400" dirty="0">
              <a:latin typeface="Times New Roman" panose="02020603050405020304" pitchFamily="18" charset="0"/>
              <a:cs typeface="Times New Roman" panose="02020603050405020304"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9309" y="1302327"/>
            <a:ext cx="10105303" cy="5555673"/>
          </a:xfrm>
        </p:spPr>
        <p:txBody>
          <a:bodyPr>
            <a:normAutofit fontScale="85000" lnSpcReduction="20000"/>
          </a:bodyPr>
          <a:lstStyle/>
          <a:p>
            <a:pPr algn="just">
              <a:lnSpc>
                <a:spcPct val="120000"/>
              </a:lnSpc>
            </a:pPr>
            <a:r>
              <a:rPr lang="en-US" sz="2600" dirty="0">
                <a:latin typeface="Times New Roman" panose="02020603050405020304" pitchFamily="18" charset="0"/>
                <a:cs typeface="Times New Roman" panose="02020603050405020304" pitchFamily="18" charset="0"/>
              </a:rPr>
              <a:t>EMD is a decomposition technique that allows to represent a signal through the sum of functions derived from the latter, called Intrinsic Mode Function (IMF). The individual IMFs are obtained through a sifting operation. This is an iterative operation. The basic steps to achieve decomposition in IMF are: a. Identify local extremes. Especially, the maximum and minimum local values of the signal must be evaluated separately. b. Evaluate the upper and lower envelope of the signal through the application of a cubic spline EMD Low Pass Filter High Pass Filter Derivative Pass Filter 2019 Fifth International Conference on Advances in Biomedical Engineering (ICABME) 978-1-7281-2314-1/19/$31.00 ©2019 IEEE interpolation function of the data obtained in the previous point. c. Compute the mean envelope, obtaining m. Then subtract the mean from the input signal. d. Evaluate a term condition. If this is respected, then the difference between the input signal and m is the IMF and the next one is evaluated considering as a signal the difference between the input one and the IMF obtained. Otherwise, the process on the residual is repeated.</a:t>
            </a:r>
          </a:p>
          <a:p>
            <a:pPr algn="just"/>
            <a:endParaRPr lang="en-IN" dirty="0"/>
          </a:p>
        </p:txBody>
      </p:sp>
    </p:spTree>
    <p:extLst>
      <p:ext uri="{BB962C8B-B14F-4D97-AF65-F5344CB8AC3E}">
        <p14:creationId xmlns:p14="http://schemas.microsoft.com/office/powerpoint/2010/main" val="199841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800892"/>
            <a:ext cx="8911687" cy="104289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27018" y="1233055"/>
            <a:ext cx="10229994" cy="5140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TextBox 2">
            <a:extLst>
              <a:ext uri="{FF2B5EF4-FFF2-40B4-BE49-F238E27FC236}">
                <a16:creationId xmlns:a16="http://schemas.microsoft.com/office/drawing/2014/main" xmlns="" id="{347AEE3D-BCB9-CC16-0BF3-85101EDA33D4}"/>
              </a:ext>
            </a:extLst>
          </p:cNvPr>
          <p:cNvSpPr txBox="1"/>
          <p:nvPr/>
        </p:nvSpPr>
        <p:spPr>
          <a:xfrm>
            <a:off x="1259174" y="1618938"/>
            <a:ext cx="10553075" cy="2585323"/>
          </a:xfrm>
          <a:prstGeom prst="rect">
            <a:avLst/>
          </a:prstGeom>
          <a:noFill/>
        </p:spPr>
        <p:txBody>
          <a:bodyPr wrap="square">
            <a:spAutoFit/>
          </a:bodyPr>
          <a:lstStyle/>
          <a:p>
            <a:pPr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Noise sensitivity: ECG signals can be affected by various types of noise, such as electromagnetic interference or muscle activity, which can degrade the quality of the ECG signal. This can affect the accuracy and reliability of the biometric authentication system.</a:t>
            </a:r>
          </a:p>
          <a:p>
            <a:pPr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Vulnerability to spoofing attacks: Biometric authentication systems are vulnerable to spoofing attacks, where an attacker can use fake biometric data to impersonate the legitimate user</a:t>
            </a:r>
          </a:p>
          <a:p>
            <a:pPr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Cost: ECG-based biometric authentication systems can be expensive to implement, particularly for large-scale deployment</a:t>
            </a:r>
          </a:p>
        </p:txBody>
      </p:sp>
    </p:spTree>
    <p:extLst>
      <p:ext uri="{BB962C8B-B14F-4D97-AF65-F5344CB8AC3E}">
        <p14:creationId xmlns:p14="http://schemas.microsoft.com/office/powerpoint/2010/main" val="86826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fontScale="92500" lnSpcReduction="10000"/>
          </a:bodyPr>
          <a:lstStyle/>
          <a:p>
            <a:pPr algn="just">
              <a:lnSpc>
                <a:spcPct val="150000"/>
              </a:lnSpc>
              <a:buFont typeface="Wingdings" pitchFamily="2" charset="2"/>
              <a:buChar char="§"/>
            </a:pPr>
            <a:r>
              <a:rPr lang="en-US" sz="1600"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DATA PRE-PROCESSING ECG :</a:t>
            </a:r>
            <a:r>
              <a:rPr lang="en-US" sz="2100" dirty="0">
                <a:latin typeface="Times New Roman" panose="02020603050405020304" pitchFamily="18" charset="0"/>
                <a:cs typeface="Times New Roman" panose="02020603050405020304" pitchFamily="18" charset="0"/>
              </a:rPr>
              <a:t> Data collected usually contain noise. Due to presence of noise the feature extraction and classification becomes less accurate. To prevent misclassification, the ECG data must be processed. The first step must be to identify the noisy sources [3]. In this research, a cascaded digital filters configuration (empirical mode decomposition, low pass filter, high pass filter and derivative base filter), as shown in figure 1, is used for removal of three major noise  of baseline drift, power line  interference and EMG noise</a:t>
            </a:r>
            <a:r>
              <a:rPr lang="en-US" sz="21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2100" b="1" dirty="0" smtClean="0">
                <a:latin typeface="Times New Roman" panose="02020603050405020304" pitchFamily="18" charset="0"/>
                <a:cs typeface="Times New Roman" panose="02020603050405020304" pitchFamily="18" charset="0"/>
              </a:rPr>
              <a:t>Median filter </a:t>
            </a:r>
            <a:endParaRPr lang="en-US" sz="2100" b="1" dirty="0" smtClean="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
            </a:pPr>
            <a:r>
              <a:rPr lang="en-US" sz="2100" dirty="0" smtClean="0">
                <a:latin typeface="Times New Roman" panose="02020603050405020304" pitchFamily="18" charset="0"/>
                <a:cs typeface="Times New Roman" panose="02020603050405020304" pitchFamily="18" charset="0"/>
              </a:rPr>
              <a:t>The median filter is </a:t>
            </a:r>
            <a:r>
              <a:rPr lang="en-US" sz="2100" dirty="0">
                <a:latin typeface="Times New Roman" panose="02020603050405020304" pitchFamily="18" charset="0"/>
                <a:cs typeface="Times New Roman" panose="02020603050405020304" pitchFamily="18" charset="0"/>
              </a:rPr>
              <a:t>a non-linear digital filtering technique, often used to remove noise from an image or signal. Such noise reduction is a typical pre-processing step to improve the results of later processing (for example, edge detection on an image). Median filtering is very widely used in digital image processing because, under certain conditions, it preserves edges while removing noise (but see the discussion below), also having applications in signal processing</a:t>
            </a:r>
            <a:r>
              <a:rPr 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3605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2871</TotalTime>
  <Words>1786</Words>
  <Application>Microsoft Office PowerPoint</Application>
  <PresentationFormat>Widescreen</PresentationFormat>
  <Paragraphs>125</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Century Gothic</vt:lpstr>
      <vt:lpstr>Droid Sans Fallback</vt:lpstr>
      <vt:lpstr>Söhne</vt:lpstr>
      <vt:lpstr>Times New Roman</vt:lpstr>
      <vt:lpstr>Wingdings</vt:lpstr>
      <vt:lpstr>Wingdings 3</vt:lpstr>
      <vt:lpstr>Wisp</vt:lpstr>
      <vt:lpstr>PowerPoint Presentation</vt:lpstr>
      <vt:lpstr>Index </vt:lpstr>
      <vt:lpstr>Abstract</vt:lpstr>
      <vt:lpstr>Introduction:   </vt:lpstr>
      <vt:lpstr>Literature review:  </vt:lpstr>
      <vt:lpstr>Existing methods: </vt:lpstr>
      <vt:lpstr>PowerPoint Presentation</vt:lpstr>
      <vt:lpstr>PowerPoint Presentation</vt:lpstr>
      <vt:lpstr>Proposed method:</vt:lpstr>
      <vt:lpstr>PowerPoint Presentation</vt:lpstr>
      <vt:lpstr>Advantages of Proposed method: </vt:lpstr>
      <vt:lpstr>Applications:</vt:lpstr>
      <vt:lpstr>Hardware and Software Requirements: </vt:lpstr>
      <vt:lpstr>Results:</vt:lpstr>
      <vt:lpstr>Results</vt:lpstr>
      <vt:lpstr>Results:</vt:lpstr>
      <vt:lpstr>Results:</vt:lpstr>
      <vt:lpstr>Results:</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270</cp:revision>
  <dcterms:created xsi:type="dcterms:W3CDTF">2020-06-29T09:16:21Z</dcterms:created>
  <dcterms:modified xsi:type="dcterms:W3CDTF">2023-04-17T13:14:51Z</dcterms:modified>
</cp:coreProperties>
</file>