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70" r:id="rId7"/>
    <p:sldId id="262" r:id="rId8"/>
    <p:sldId id="263" r:id="rId9"/>
    <p:sldId id="264" r:id="rId10"/>
    <p:sldId id="290" r:id="rId11"/>
    <p:sldId id="273" r:id="rId12"/>
    <p:sldId id="28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07"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16-04-2023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B33EC5-9122-4D49-9407-1F962B9517FF}" type="slidenum">
              <a:rPr lang="en-IN" smtClean="0"/>
              <a:t>1</a:t>
            </a:fld>
            <a:endParaRPr lang="en-IN"/>
          </a:p>
        </p:txBody>
      </p:sp>
    </p:spTree>
    <p:extLst>
      <p:ext uri="{BB962C8B-B14F-4D97-AF65-F5344CB8AC3E}">
        <p14:creationId xmlns:p14="http://schemas.microsoft.com/office/powerpoint/2010/main" val="13544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Development of a New Biometric Authentication </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Approach Based on Electrocardiogram Signals</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US" sz="1800" dirty="0">
                <a:latin typeface="Times New Roman" pitchFamily="18" charset="0"/>
                <a:cs typeface="Times New Roman" pitchFamily="18" charset="0"/>
              </a:rPr>
              <a:t>1. Applied in DSP applications.</a:t>
            </a:r>
          </a:p>
          <a:p>
            <a:pPr marL="0" defTabSz="914400">
              <a:lnSpc>
                <a:spcPct val="150000"/>
              </a:lnSpc>
            </a:pPr>
            <a:r>
              <a:rPr lang="en-US" sz="1800" dirty="0">
                <a:latin typeface="Times New Roman" pitchFamily="18" charset="0"/>
                <a:cs typeface="Times New Roman" pitchFamily="18" charset="0"/>
              </a:rPr>
              <a:t>2. ECG Peak Detection.</a:t>
            </a:r>
          </a:p>
          <a:p>
            <a:pPr marL="0" defTabSz="914400">
              <a:lnSpc>
                <a:spcPct val="150000"/>
              </a:lnSpc>
            </a:pPr>
            <a:r>
              <a:rPr lang="en-US" sz="1800" dirty="0">
                <a:latin typeface="Times New Roman" pitchFamily="18" charset="0"/>
                <a:cs typeface="Times New Roman" pitchFamily="18" charset="0"/>
              </a:rPr>
              <a:t>3. Bio-Medical Signal Processing.</a:t>
            </a:r>
          </a:p>
          <a:p>
            <a:pPr marL="0" defTabSz="914400">
              <a:lnSpc>
                <a:spcPct val="150000"/>
              </a:lnSpc>
            </a:pPr>
            <a:r>
              <a:rPr lang="en-US" sz="1800" dirty="0">
                <a:latin typeface="Times New Roman" pitchFamily="18" charset="0"/>
                <a:cs typeface="Times New Roman" pitchFamily="18" charset="0"/>
              </a:rPr>
              <a:t>4. Image Processing.</a:t>
            </a:r>
            <a:endParaRPr lang="en-IN" sz="1800" dirty="0">
              <a:latin typeface="Times New Roman" panose="02020603050405020304" pitchFamily="18" charset="0"/>
              <a:cs typeface="Times New Roman" panose="02020603050405020304"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65075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ECG being none mimic able can more accurately identify a person and can offer more robust and effective human identification system. In order to provide more accuracy in identification and verification process of individual, this paper provides an overview of major steps in ECG signal analysis of de-noising ECG, characteristic points identification, feature extraction and effective feature extraction finally classification. The review recognized different methods of extracting features of the heartbeat signals and compared based on the accuracy result. A good feature extraction methodology can accurately work for biometric applications</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6179126"/>
          </a:xfrm>
        </p:spPr>
        <p:txBody>
          <a:bodyPr>
            <a:noAutofit/>
          </a:bodyPr>
          <a:lstStyle/>
          <a:p>
            <a:pPr algn="just">
              <a:lnSpc>
                <a:spcPct val="150000"/>
              </a:lnSpc>
            </a:pPr>
            <a:r>
              <a:rPr lang="en-IN" dirty="0">
                <a:latin typeface="Times New Roman" panose="02020603050405020304" pitchFamily="18" charset="0"/>
                <a:cs typeface="Times New Roman" panose="02020603050405020304" pitchFamily="18" charset="0"/>
              </a:rPr>
              <a:t>[1] Ala Abdulhakim </a:t>
            </a:r>
            <a:r>
              <a:rPr lang="en-IN" dirty="0" err="1">
                <a:latin typeface="Times New Roman" panose="02020603050405020304" pitchFamily="18" charset="0"/>
                <a:cs typeface="Times New Roman" panose="02020603050405020304" pitchFamily="18" charset="0"/>
              </a:rPr>
              <a:t>Alariki</a:t>
            </a:r>
            <a:r>
              <a:rPr lang="en-IN" dirty="0">
                <a:latin typeface="Times New Roman" panose="02020603050405020304" pitchFamily="18" charset="0"/>
                <a:cs typeface="Times New Roman" panose="02020603050405020304" pitchFamily="18" charset="0"/>
              </a:rPr>
              <a:t>, Sayed Mahmoud </a:t>
            </a:r>
            <a:r>
              <a:rPr lang="en-IN" dirty="0" err="1">
                <a:latin typeface="Times New Roman" panose="02020603050405020304" pitchFamily="18" charset="0"/>
                <a:cs typeface="Times New Roman" panose="02020603050405020304" pitchFamily="18" charset="0"/>
              </a:rPr>
              <a:t>Alavy</a:t>
            </a:r>
            <a:r>
              <a:rPr lang="en-IN" dirty="0">
                <a:latin typeface="Times New Roman" panose="02020603050405020304" pitchFamily="18" charset="0"/>
                <a:cs typeface="Times New Roman" panose="02020603050405020304" pitchFamily="18" charset="0"/>
              </a:rPr>
              <a:t>, Mohammad Reza </a:t>
            </a:r>
            <a:r>
              <a:rPr lang="en-IN" dirty="0" err="1">
                <a:latin typeface="Times New Roman" panose="02020603050405020304" pitchFamily="18" charset="0"/>
                <a:cs typeface="Times New Roman" panose="02020603050405020304" pitchFamily="18" charset="0"/>
              </a:rPr>
              <a:t>Yousufi</a:t>
            </a:r>
            <a:r>
              <a:rPr lang="en-IN" dirty="0">
                <a:latin typeface="Times New Roman" panose="02020603050405020304" pitchFamily="18" charset="0"/>
                <a:cs typeface="Times New Roman" panose="02020603050405020304" pitchFamily="18" charset="0"/>
              </a:rPr>
              <a:t>, Mohammad </a:t>
            </a:r>
            <a:r>
              <a:rPr lang="en-IN" dirty="0" err="1">
                <a:latin typeface="Times New Roman" panose="02020603050405020304" pitchFamily="18" charset="0"/>
                <a:cs typeface="Times New Roman" panose="02020603050405020304" pitchFamily="18" charset="0"/>
              </a:rPr>
              <a:t>Tareq</a:t>
            </a:r>
            <a:r>
              <a:rPr lang="en-IN" dirty="0">
                <a:latin typeface="Times New Roman" panose="02020603050405020304" pitchFamily="18" charset="0"/>
                <a:cs typeface="Times New Roman" panose="02020603050405020304" pitchFamily="18" charset="0"/>
              </a:rPr>
              <a:t> Aziz and Christine Murray, A Review Study of Heartbeat Biometric Authentication, Volume 13, Number 8, August 2018 </a:t>
            </a:r>
          </a:p>
          <a:p>
            <a:pPr algn="just">
              <a:lnSpc>
                <a:spcPct val="150000"/>
              </a:lnSpc>
            </a:pPr>
            <a:r>
              <a:rPr lang="en-IN" dirty="0">
                <a:latin typeface="Times New Roman" panose="02020603050405020304" pitchFamily="18" charset="0"/>
                <a:cs typeface="Times New Roman" panose="02020603050405020304" pitchFamily="18" charset="0"/>
              </a:rPr>
              <a:t>[2] Kiran </a:t>
            </a:r>
            <a:r>
              <a:rPr lang="en-IN" dirty="0" err="1">
                <a:latin typeface="Times New Roman" panose="02020603050405020304" pitchFamily="18" charset="0"/>
                <a:cs typeface="Times New Roman" panose="02020603050405020304" pitchFamily="18" charset="0"/>
              </a:rPr>
              <a:t>KumarPatro</a:t>
            </a:r>
            <a:r>
              <a:rPr lang="en-IN" dirty="0">
                <a:latin typeface="Times New Roman" panose="02020603050405020304" pitchFamily="18" charset="0"/>
                <a:cs typeface="Times New Roman" panose="02020603050405020304" pitchFamily="18" charset="0"/>
              </a:rPr>
              <a:t> and P. </a:t>
            </a:r>
            <a:r>
              <a:rPr lang="en-IN" dirty="0" err="1">
                <a:latin typeface="Times New Roman" panose="02020603050405020304" pitchFamily="18" charset="0"/>
                <a:cs typeface="Times New Roman" panose="02020603050405020304" pitchFamily="18" charset="0"/>
              </a:rPr>
              <a:t>RajeshKumar</a:t>
            </a:r>
            <a:r>
              <a:rPr lang="en-IN" dirty="0">
                <a:latin typeface="Times New Roman" panose="02020603050405020304" pitchFamily="18" charset="0"/>
                <a:cs typeface="Times New Roman" panose="02020603050405020304" pitchFamily="18" charset="0"/>
              </a:rPr>
              <a:t>, Effective Feature Extraction of ECG for Biometric Application, Procedia Computer Science, Volume 115, 2017, Pages 296-306 </a:t>
            </a:r>
          </a:p>
          <a:p>
            <a:pPr algn="just">
              <a:lnSpc>
                <a:spcPct val="150000"/>
              </a:lnSpc>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Gaganpreet</a:t>
            </a:r>
            <a:r>
              <a:rPr lang="en-IN" dirty="0">
                <a:latin typeface="Times New Roman" panose="02020603050405020304" pitchFamily="18" charset="0"/>
                <a:cs typeface="Times New Roman" panose="02020603050405020304" pitchFamily="18" charset="0"/>
              </a:rPr>
              <a:t> Kaur,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Dheerendra</a:t>
            </a:r>
            <a:r>
              <a:rPr lang="en-IN" dirty="0">
                <a:latin typeface="Times New Roman" panose="02020603050405020304" pitchFamily="18" charset="0"/>
                <a:cs typeface="Times New Roman" panose="02020603050405020304" pitchFamily="18" charset="0"/>
              </a:rPr>
              <a:t> Singh and </a:t>
            </a:r>
            <a:r>
              <a:rPr lang="en-IN" dirty="0" err="1">
                <a:latin typeface="Times New Roman" panose="02020603050405020304" pitchFamily="18" charset="0"/>
                <a:cs typeface="Times New Roman" panose="02020603050405020304" pitchFamily="18" charset="0"/>
              </a:rPr>
              <a:t>Simranjeet</a:t>
            </a:r>
            <a:r>
              <a:rPr lang="en-IN" dirty="0">
                <a:latin typeface="Times New Roman" panose="02020603050405020304" pitchFamily="18" charset="0"/>
                <a:cs typeface="Times New Roman" panose="02020603050405020304" pitchFamily="18" charset="0"/>
              </a:rPr>
              <a:t> Kaur, Electrocardiogram (ECG) as a Biometric Characteristic: A Review, International Journal of Emerging Research in Management &amp;Technology ISSN: 2278-9359 (Volume-4, Issue-5) </a:t>
            </a:r>
          </a:p>
          <a:p>
            <a:pPr algn="just">
              <a:lnSpc>
                <a:spcPct val="150000"/>
              </a:lnSpc>
            </a:pPr>
            <a:r>
              <a:rPr lang="en-IN" dirty="0">
                <a:latin typeface="Times New Roman" panose="02020603050405020304" pitchFamily="18" charset="0"/>
                <a:cs typeface="Times New Roman" panose="02020603050405020304" pitchFamily="18" charset="0"/>
              </a:rPr>
              <a:t>[4] Rupert </a:t>
            </a:r>
            <a:r>
              <a:rPr lang="en-IN" dirty="0" err="1">
                <a:latin typeface="Times New Roman" panose="02020603050405020304" pitchFamily="18" charset="0"/>
                <a:cs typeface="Times New Roman" panose="02020603050405020304" pitchFamily="18" charset="0"/>
              </a:rPr>
              <a:t>Faltermeier</a:t>
            </a:r>
            <a:r>
              <a:rPr lang="en-IN" dirty="0">
                <a:latin typeface="Times New Roman" panose="02020603050405020304" pitchFamily="18" charset="0"/>
                <a:cs typeface="Times New Roman" panose="02020603050405020304" pitchFamily="18" charset="0"/>
              </a:rPr>
              <a:t>, Ingo R. Keck, Ana Maria Tomé and Carlos G. </a:t>
            </a:r>
            <a:r>
              <a:rPr lang="en-IN" dirty="0" err="1">
                <a:latin typeface="Times New Roman" panose="02020603050405020304" pitchFamily="18" charset="0"/>
                <a:cs typeface="Times New Roman" panose="02020603050405020304" pitchFamily="18" charset="0"/>
              </a:rPr>
              <a:t>Puntonet</a:t>
            </a:r>
            <a:r>
              <a:rPr lang="en-IN" dirty="0">
                <a:latin typeface="Times New Roman" panose="02020603050405020304" pitchFamily="18" charset="0"/>
                <a:cs typeface="Times New Roman" panose="02020603050405020304" pitchFamily="18" charset="0"/>
              </a:rPr>
              <a:t>, Empirical Mode Decomposition - An Introduction, July 2010, DOI: 10.1109/IJCNN.2010.5596829</a:t>
            </a:r>
          </a:p>
          <a:p>
            <a:pPr algn="just">
              <a:lnSpc>
                <a:spcPct val="150000"/>
              </a:lnSpc>
            </a:pPr>
            <a:r>
              <a:rPr lang="en-IN" dirty="0">
                <a:latin typeface="Times New Roman" panose="02020603050405020304" pitchFamily="18" charset="0"/>
                <a:cs typeface="Times New Roman" panose="02020603050405020304" pitchFamily="18" charset="0"/>
              </a:rPr>
              <a:t> [5] Shweta H. </a:t>
            </a:r>
            <a:r>
              <a:rPr lang="en-IN" dirty="0" err="1">
                <a:latin typeface="Times New Roman" panose="02020603050405020304" pitchFamily="18" charset="0"/>
                <a:cs typeface="Times New Roman" panose="02020603050405020304" pitchFamily="18" charset="0"/>
              </a:rPr>
              <a:t>Jambukia</a:t>
            </a:r>
            <a:r>
              <a:rPr lang="en-IN" dirty="0">
                <a:latin typeface="Times New Roman" panose="02020603050405020304" pitchFamily="18" charset="0"/>
                <a:cs typeface="Times New Roman" panose="02020603050405020304" pitchFamily="18" charset="0"/>
              </a:rPr>
              <a:t>, Vipul K. </a:t>
            </a:r>
            <a:r>
              <a:rPr lang="en-IN" dirty="0" err="1">
                <a:latin typeface="Times New Roman" panose="02020603050405020304" pitchFamily="18" charset="0"/>
                <a:cs typeface="Times New Roman" panose="02020603050405020304" pitchFamily="18" charset="0"/>
              </a:rPr>
              <a:t>Dabhi</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Harshadkumar</a:t>
            </a:r>
            <a:r>
              <a:rPr lang="en-IN" dirty="0">
                <a:latin typeface="Times New Roman" panose="02020603050405020304" pitchFamily="18" charset="0"/>
                <a:cs typeface="Times New Roman" panose="02020603050405020304" pitchFamily="18" charset="0"/>
              </a:rPr>
              <a:t> B. Prajapati, Classification of ECG signals using Machine Learning Techniques a Survey, 978-1-4673- 6911-415,2015</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0000" lnSpcReduction="20000"/>
          </a:bodyPr>
          <a:lstStyle/>
          <a:p>
            <a:pPr marL="0" indent="0" algn="just">
              <a:lnSpc>
                <a:spcPct val="170000"/>
              </a:lnSpc>
              <a:buNone/>
            </a:pPr>
            <a:r>
              <a:rPr lang="en-US" sz="4800" dirty="0">
                <a:latin typeface="Times New Roman" panose="02020603050405020304" pitchFamily="18" charset="0"/>
                <a:cs typeface="Times New Roman" panose="02020603050405020304" pitchFamily="18" charset="0"/>
              </a:rPr>
              <a:t>Current research shows that one of the best methods for authenticating human beings is biometrics. In this paper, the heartbeat biometric, also called Electrocardiograph (ECG), is proposed. The heartbeat biometric is chosen because the ECGs is unique. The purpose of this study is to find the best biometric features that able to identify a person, given the extractions and classification algorithms for the heartbeat biometric signal. Depending on a literature study, we proposed a new more efficient technique based on the wave modeling of the ECG signal for features extraction where this features is used as an inputs for pattern recognition classifier. This proposed methodology is tested on a real experimental ECG data, the processing of ECG signals must include signals acquisition, signal filtering &amp; pre-processing using the most familiar and multipurpose MATLAB software. The results obtained are very accurate feature compared to features extracted from classical parameters. Therefore, the wave modeling for extracting features is the most efficient and accurate way to obtain the best results in classification. As for future work, automatic heartbeat classification is essential for real-time applications to identify person</a:t>
            </a:r>
            <a:endParaRPr lang="en-US" sz="1400" dirty="0">
              <a:latin typeface="Times New Roman" panose="02020603050405020304"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5"/>
            <a:ext cx="10840629" cy="5581601"/>
          </a:xfrm>
        </p:spPr>
        <p:txBody>
          <a:bodyPr>
            <a:noAutofit/>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Today, life engages technology in multiple ways, thus authentication in human technologies is very important. Secure and reliable authentication is in high demand. However, traditional methods for authentication such as face recognition, voice recognition and passwords are now outdated because faces are available in social media and couldn’t differentiate between two twins, and voices can be easily recorded from calls. However, ECG signal is a universal characteristic [1]. The Electrocardiogram (ECG) is the recording of electrical activity of human heart using electrodes placed on the skin over a period of time. The shape of the waveform reveals the current state of the heart and it offers helpful information regarding the rhythm and function of the heart. There are 3 main components to an ECG: P wave, QRS complex and T wave [2]. Recently, the possibility of using this ECG signal as a biometric tool has been suggested because the composition and activity of the human heart is unique, stable, easy to collect, have a high performance and it’s socially accepted. Its validity is well supported by the fact that both the physiological and geometrical differences of the heart under different subjects reveal certain uniqueness in the signal characteristics due to existing differences in morphology among individuals</a:t>
            </a:r>
            <a:endParaRPr lang="en-US" sz="15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0008940"/>
              </p:ext>
            </p:extLst>
          </p:nvPr>
        </p:nvGraphicFramePr>
        <p:xfrm>
          <a:off x="1185564" y="873407"/>
          <a:ext cx="10877630" cy="5730929"/>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371617">
                  <a:extLst>
                    <a:ext uri="{9D8B030D-6E8A-4147-A177-3AD203B41FA5}">
                      <a16:colId xmlns:a16="http://schemas.microsoft.com/office/drawing/2014/main" val="20003"/>
                    </a:ext>
                  </a:extLst>
                </a:gridCol>
                <a:gridCol w="1867634">
                  <a:extLst>
                    <a:ext uri="{9D8B030D-6E8A-4147-A177-3AD203B41FA5}">
                      <a16:colId xmlns:a16="http://schemas.microsoft.com/office/drawing/2014/main" val="20004"/>
                    </a:ext>
                  </a:extLst>
                </a:gridCol>
              </a:tblGrid>
              <a:tr h="289651">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303430">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 Volume 115, 2017, Pages </a:t>
                      </a:r>
                    </a:p>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296-306</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Ala Abdulhakim </a:t>
                      </a:r>
                      <a:r>
                        <a:rPr lang="en-US" sz="1400" kern="1200" dirty="0" err="1">
                          <a:solidFill>
                            <a:schemeClr val="tx1"/>
                          </a:solidFill>
                          <a:effectLst/>
                          <a:latin typeface="Times New Roman" pitchFamily="18" charset="0"/>
                          <a:ea typeface="+mn-ea"/>
                          <a:cs typeface="Times New Roman" pitchFamily="18" charset="0"/>
                        </a:rPr>
                        <a:t>Alariki</a:t>
                      </a:r>
                      <a:r>
                        <a:rPr lang="en-US" sz="1400" kern="1200" dirty="0">
                          <a:solidFill>
                            <a:schemeClr val="tx1"/>
                          </a:solidFill>
                          <a:effectLst/>
                          <a:latin typeface="Times New Roman" pitchFamily="18" charset="0"/>
                          <a:ea typeface="+mn-ea"/>
                          <a:cs typeface="Times New Roman" pitchFamily="18" charset="0"/>
                        </a:rPr>
                        <a:t>, Sayed Mahmoud </a:t>
                      </a:r>
                      <a:r>
                        <a:rPr lang="en-US" sz="1400" kern="1200" dirty="0" err="1">
                          <a:solidFill>
                            <a:schemeClr val="tx1"/>
                          </a:solidFill>
                          <a:effectLst/>
                          <a:latin typeface="Times New Roman" pitchFamily="18" charset="0"/>
                          <a:ea typeface="+mn-ea"/>
                          <a:cs typeface="Times New Roman" pitchFamily="18" charset="0"/>
                        </a:rPr>
                        <a:t>Alavy</a:t>
                      </a:r>
                      <a:r>
                        <a:rPr lang="en-US" sz="1400" kern="1200" dirty="0">
                          <a:solidFill>
                            <a:schemeClr val="tx1"/>
                          </a:solidFill>
                          <a:effectLst/>
                          <a:latin typeface="Times New Roman" pitchFamily="18" charset="0"/>
                          <a:ea typeface="+mn-ea"/>
                          <a:cs typeface="Times New Roman" pitchFamily="18" charset="0"/>
                        </a:rPr>
                        <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Mohammad Reza </a:t>
                      </a:r>
                      <a:r>
                        <a:rPr lang="en-US" sz="1400" kern="1200" dirty="0" err="1">
                          <a:solidFill>
                            <a:schemeClr val="tx1"/>
                          </a:solidFill>
                          <a:effectLst/>
                          <a:latin typeface="Times New Roman" pitchFamily="18" charset="0"/>
                          <a:ea typeface="+mn-ea"/>
                          <a:cs typeface="Times New Roman" pitchFamily="18" charset="0"/>
                        </a:rPr>
                        <a:t>Yousufi</a:t>
                      </a:r>
                      <a:r>
                        <a:rPr lang="en-US" sz="1400" kern="1200" dirty="0">
                          <a:solidFill>
                            <a:schemeClr val="tx1"/>
                          </a:solidFill>
                          <a:effectLst/>
                          <a:latin typeface="Times New Roman" pitchFamily="18" charset="0"/>
                          <a:ea typeface="+mn-ea"/>
                          <a:cs typeface="Times New Roman" pitchFamily="18" charset="0"/>
                        </a:rPr>
                        <a:t>, Mohammad </a:t>
                      </a:r>
                      <a:r>
                        <a:rPr lang="en-US" sz="1400" kern="1200" dirty="0" err="1">
                          <a:solidFill>
                            <a:schemeClr val="tx1"/>
                          </a:solidFill>
                          <a:effectLst/>
                          <a:latin typeface="Times New Roman" pitchFamily="18" charset="0"/>
                          <a:ea typeface="+mn-ea"/>
                          <a:cs typeface="Times New Roman" pitchFamily="18" charset="0"/>
                        </a:rPr>
                        <a:t>Tareq</a:t>
                      </a:r>
                      <a:r>
                        <a:rPr lang="en-US" sz="1400" kern="1200" dirty="0">
                          <a:solidFill>
                            <a:schemeClr val="tx1"/>
                          </a:solidFill>
                          <a:effectLst/>
                          <a:latin typeface="Times New Roman" pitchFamily="18" charset="0"/>
                          <a:ea typeface="+mn-ea"/>
                          <a:cs typeface="Times New Roman" pitchFamily="18" charset="0"/>
                        </a:rPr>
                        <a:t> Aziz and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Christine Murray,</a:t>
                      </a: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 Review Study of Heartbeat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Biometric Authentication</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itchFamily="18" charset="0"/>
                          <a:ea typeface="+mn-ea"/>
                          <a:cs typeface="Times New Roman" pitchFamily="18" charset="0"/>
                        </a:rPr>
                        <a:t>Studied</a:t>
                      </a:r>
                      <a:r>
                        <a:rPr lang="en-US" sz="1400" kern="1200" baseline="0" dirty="0">
                          <a:solidFill>
                            <a:schemeClr val="tx1"/>
                          </a:solidFill>
                          <a:effectLst/>
                          <a:latin typeface="Times New Roman" pitchFamily="18" charset="0"/>
                          <a:ea typeface="+mn-ea"/>
                          <a:cs typeface="Times New Roman" pitchFamily="18" charset="0"/>
                        </a:rPr>
                        <a:t> about the A Review Study of Heartbeat </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effectLst/>
                          <a:latin typeface="Times New Roman" pitchFamily="18" charset="0"/>
                          <a:ea typeface="+mn-ea"/>
                          <a:cs typeface="Times New Roman" pitchFamily="18" charset="0"/>
                        </a:rPr>
                        <a:t>Biometric Authentication</a:t>
                      </a:r>
                      <a:endParaRPr lang="en-IN"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972178">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 Volume 115, 2017, Pages </a:t>
                      </a:r>
                    </a:p>
                    <a:p>
                      <a:pPr marL="0" algn="ctr" defTabSz="457200" rtl="0" eaLnBrk="1" latinLnBrk="0" hangingPunct="1"/>
                      <a:r>
                        <a:rPr lang="fr-FR" sz="1400" kern="1200" dirty="0">
                          <a:solidFill>
                            <a:schemeClr val="tx1"/>
                          </a:solidFill>
                          <a:effectLst/>
                          <a:latin typeface="Times New Roman" pitchFamily="18" charset="0"/>
                          <a:ea typeface="+mn-ea"/>
                          <a:cs typeface="Times New Roman" pitchFamily="18" charset="0"/>
                        </a:rPr>
                        <a:t>296-306</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Kiran </a:t>
                      </a:r>
                      <a:r>
                        <a:rPr lang="en-US" sz="1400" kern="1200" dirty="0" err="1">
                          <a:solidFill>
                            <a:schemeClr val="tx1"/>
                          </a:solidFill>
                          <a:effectLst/>
                          <a:latin typeface="Times New Roman" pitchFamily="18" charset="0"/>
                          <a:ea typeface="+mn-ea"/>
                          <a:cs typeface="Times New Roman" pitchFamily="18" charset="0"/>
                        </a:rPr>
                        <a:t>KumarPatro</a:t>
                      </a:r>
                      <a:r>
                        <a:rPr lang="en-US" sz="1400" kern="1200" dirty="0">
                          <a:solidFill>
                            <a:schemeClr val="tx1"/>
                          </a:solidFill>
                          <a:effectLst/>
                          <a:latin typeface="Times New Roman" pitchFamily="18" charset="0"/>
                          <a:ea typeface="+mn-ea"/>
                          <a:cs typeface="Times New Roman" pitchFamily="18" charset="0"/>
                        </a:rPr>
                        <a:t> and P. </a:t>
                      </a:r>
                      <a:r>
                        <a:rPr lang="en-US" sz="1400" kern="1200" dirty="0" err="1">
                          <a:solidFill>
                            <a:schemeClr val="tx1"/>
                          </a:solidFill>
                          <a:effectLst/>
                          <a:latin typeface="Times New Roman" pitchFamily="18" charset="0"/>
                          <a:ea typeface="+mn-ea"/>
                          <a:cs typeface="Times New Roman" pitchFamily="18" charset="0"/>
                        </a:rPr>
                        <a:t>RajeshKuma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Feature Extraction of ECG for Biometric Application,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Procedia Computer Science</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a:t>
                      </a:r>
                      <a:r>
                        <a:rPr lang="en-US" sz="1400" kern="1200" dirty="0">
                          <a:solidFill>
                            <a:schemeClr val="tx1"/>
                          </a:solidFill>
                          <a:effectLst/>
                          <a:latin typeface="Times New Roman" pitchFamily="18" charset="0"/>
                          <a:ea typeface="+mn-ea"/>
                          <a:cs typeface="Times New Roman" pitchFamily="18" charset="0"/>
                        </a:rPr>
                        <a:t>Feature Extraction of ECG for Biometric Application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181639">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dirty="0"/>
                        <a:t>2278-9359 (Volume-4, Issue-5)</a:t>
                      </a:r>
                      <a:endParaRPr lang="en-US" sz="1400" dirty="0">
                        <a:latin typeface="Times New Roman" pitchFamily="18" charset="0"/>
                        <a:cs typeface="Times New Roman" pitchFamily="18" charset="0"/>
                      </a:endParaRPr>
                    </a:p>
                  </a:txBody>
                  <a:tcPr anchor="ctr"/>
                </a:tc>
                <a:tc>
                  <a:txBody>
                    <a:bodyPr/>
                    <a:lstStyle/>
                    <a:p>
                      <a:pPr algn="ctr"/>
                      <a:r>
                        <a:rPr lang="en-US" sz="1400" kern="1200" dirty="0" err="1">
                          <a:solidFill>
                            <a:schemeClr val="tx1"/>
                          </a:solidFill>
                          <a:effectLst/>
                          <a:latin typeface="Times New Roman" pitchFamily="18" charset="0"/>
                          <a:ea typeface="+mn-ea"/>
                          <a:cs typeface="Times New Roman" pitchFamily="18" charset="0"/>
                        </a:rPr>
                        <a:t>Gaganpreet</a:t>
                      </a:r>
                      <a:r>
                        <a:rPr lang="en-US" sz="1400" kern="1200" dirty="0">
                          <a:solidFill>
                            <a:schemeClr val="tx1"/>
                          </a:solidFill>
                          <a:effectLst/>
                          <a:latin typeface="Times New Roman" pitchFamily="18" charset="0"/>
                          <a:ea typeface="+mn-ea"/>
                          <a:cs typeface="Times New Roman" pitchFamily="18" charset="0"/>
                        </a:rPr>
                        <a:t> Kaur, Dr. </a:t>
                      </a:r>
                      <a:r>
                        <a:rPr lang="en-US" sz="1400" kern="1200" dirty="0" err="1">
                          <a:solidFill>
                            <a:schemeClr val="tx1"/>
                          </a:solidFill>
                          <a:effectLst/>
                          <a:latin typeface="Times New Roman" pitchFamily="18" charset="0"/>
                          <a:ea typeface="+mn-ea"/>
                          <a:cs typeface="Times New Roman" pitchFamily="18" charset="0"/>
                        </a:rPr>
                        <a:t>Dheerendra</a:t>
                      </a:r>
                      <a:r>
                        <a:rPr lang="en-US" sz="1400" kern="1200" dirty="0">
                          <a:solidFill>
                            <a:schemeClr val="tx1"/>
                          </a:solidFill>
                          <a:effectLst/>
                          <a:latin typeface="Times New Roman" pitchFamily="18" charset="0"/>
                          <a:ea typeface="+mn-ea"/>
                          <a:cs typeface="Times New Roman" pitchFamily="18" charset="0"/>
                        </a:rPr>
                        <a:t> Singh and </a:t>
                      </a:r>
                      <a:r>
                        <a:rPr lang="en-US" sz="1400" kern="1200" dirty="0" err="1">
                          <a:solidFill>
                            <a:schemeClr val="tx1"/>
                          </a:solidFill>
                          <a:effectLst/>
                          <a:latin typeface="Times New Roman" pitchFamily="18" charset="0"/>
                          <a:ea typeface="+mn-ea"/>
                          <a:cs typeface="Times New Roman" pitchFamily="18" charset="0"/>
                        </a:rPr>
                        <a:t>Simranjeet</a:t>
                      </a:r>
                      <a:r>
                        <a:rPr lang="en-US" sz="1400" kern="1200" dirty="0">
                          <a:solidFill>
                            <a:schemeClr val="tx1"/>
                          </a:solidFill>
                          <a:effectLst/>
                          <a:latin typeface="Times New Roman" pitchFamily="18" charset="0"/>
                          <a:ea typeface="+mn-ea"/>
                          <a:cs typeface="Times New Roman" pitchFamily="18" charset="0"/>
                        </a:rPr>
                        <a:t> </a:t>
                      </a:r>
                    </a:p>
                    <a:p>
                      <a:pPr algn="ctr"/>
                      <a:r>
                        <a:rPr lang="en-US" sz="1400" kern="1200" dirty="0">
                          <a:solidFill>
                            <a:schemeClr val="tx1"/>
                          </a:solidFill>
                          <a:effectLst/>
                          <a:latin typeface="Times New Roman" pitchFamily="18" charset="0"/>
                          <a:ea typeface="+mn-ea"/>
                          <a:cs typeface="Times New Roman" pitchFamily="18" charset="0"/>
                        </a:rPr>
                        <a:t>Kaur</a:t>
                      </a:r>
                    </a:p>
                  </a:txBody>
                  <a:tcPr anchor="ctr"/>
                </a:tc>
                <a:tc>
                  <a:txBody>
                    <a:bodyPr/>
                    <a:lstStyle/>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Electrocardiogram (ECG) as a Biometric </a:t>
                      </a:r>
                    </a:p>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Characteristic</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a:t>
                      </a:r>
                      <a:r>
                        <a:rPr lang="pt-BR" sz="1400" kern="1200" dirty="0">
                          <a:solidFill>
                            <a:schemeClr val="tx1"/>
                          </a:solidFill>
                          <a:effectLst/>
                          <a:latin typeface="Times New Roman" pitchFamily="18" charset="0"/>
                          <a:ea typeface="+mn-ea"/>
                          <a:cs typeface="Times New Roman" pitchFamily="18" charset="0"/>
                        </a:rPr>
                        <a:t>Electrocardiogram (ECG) as a Biometric </a:t>
                      </a:r>
                    </a:p>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Characteristic</a:t>
                      </a:r>
                      <a:endParaRPr lang="en-US" sz="1400" kern="1200" dirty="0">
                        <a:solidFill>
                          <a:schemeClr val="tx1"/>
                        </a:solidFill>
                        <a:effectLst/>
                        <a:latin typeface="Times New Roman" pitchFamily="18" charset="0"/>
                        <a:ea typeface="+mn-ea"/>
                        <a:cs typeface="Times New Roman" pitchFamily="18" charset="0"/>
                      </a:endParaRPr>
                    </a:p>
                    <a:p>
                      <a:pPr algn="ct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97615">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dirty="0"/>
                        <a:t>978-1-4673-</a:t>
                      </a:r>
                    </a:p>
                    <a:p>
                      <a:pPr marL="0" algn="ctr" defTabSz="457200" rtl="0" eaLnBrk="1" latinLnBrk="0" hangingPunct="1"/>
                      <a:r>
                        <a:rPr lang="en-IN" sz="1400" dirty="0"/>
                        <a:t>6911-415,2015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Rupert </a:t>
                      </a:r>
                      <a:r>
                        <a:rPr lang="en-US" sz="1400" kern="1200" dirty="0" err="1">
                          <a:solidFill>
                            <a:schemeClr val="tx1"/>
                          </a:solidFill>
                          <a:effectLst/>
                          <a:latin typeface="Times New Roman" pitchFamily="18" charset="0"/>
                          <a:ea typeface="+mn-ea"/>
                          <a:cs typeface="Times New Roman" pitchFamily="18" charset="0"/>
                        </a:rPr>
                        <a:t>Faltermeier</a:t>
                      </a:r>
                      <a:r>
                        <a:rPr lang="en-US" sz="1400" kern="1200" dirty="0">
                          <a:solidFill>
                            <a:schemeClr val="tx1"/>
                          </a:solidFill>
                          <a:effectLst/>
                          <a:latin typeface="Times New Roman" pitchFamily="18" charset="0"/>
                          <a:ea typeface="+mn-ea"/>
                          <a:cs typeface="Times New Roman" pitchFamily="18" charset="0"/>
                        </a:rPr>
                        <a:t>, Ingo R. Keck, Ana Maria Tomé and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Carlos G. </a:t>
                      </a:r>
                      <a:r>
                        <a:rPr lang="en-US" sz="1400" kern="1200" dirty="0" err="1">
                          <a:solidFill>
                            <a:schemeClr val="tx1"/>
                          </a:solidFill>
                          <a:effectLst/>
                          <a:latin typeface="Times New Roman" pitchFamily="18" charset="0"/>
                          <a:ea typeface="+mn-ea"/>
                          <a:cs typeface="Times New Roman" pitchFamily="18" charset="0"/>
                        </a:rPr>
                        <a:t>Puntonet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Empirical Mode Decomposition -</a:t>
                      </a:r>
                    </a:p>
                    <a:p>
                      <a:pPr algn="ctr"/>
                      <a:r>
                        <a:rPr lang="en-US" sz="1400" kern="1200" dirty="0">
                          <a:solidFill>
                            <a:schemeClr val="tx1"/>
                          </a:solidFill>
                          <a:effectLst/>
                          <a:latin typeface="Times New Roman" pitchFamily="18" charset="0"/>
                          <a:ea typeface="+mn-ea"/>
                          <a:cs typeface="Times New Roman" pitchFamily="18" charset="0"/>
                        </a:rPr>
                        <a:t>An Introduction</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 EMD</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979231">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978-1-4673-</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6911-415,2015</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Shweta H. </a:t>
                      </a:r>
                      <a:r>
                        <a:rPr lang="en-US" sz="1400" kern="1200" dirty="0" err="1">
                          <a:solidFill>
                            <a:schemeClr val="tx1"/>
                          </a:solidFill>
                          <a:effectLst/>
                          <a:latin typeface="Times New Roman" pitchFamily="18" charset="0"/>
                          <a:ea typeface="+mn-ea"/>
                          <a:cs typeface="Times New Roman" pitchFamily="18" charset="0"/>
                        </a:rPr>
                        <a:t>Jambukia</a:t>
                      </a:r>
                      <a:r>
                        <a:rPr lang="en-US" sz="1400" kern="1200" dirty="0">
                          <a:solidFill>
                            <a:schemeClr val="tx1"/>
                          </a:solidFill>
                          <a:effectLst/>
                          <a:latin typeface="Times New Roman" pitchFamily="18" charset="0"/>
                          <a:ea typeface="+mn-ea"/>
                          <a:cs typeface="Times New Roman" pitchFamily="18" charset="0"/>
                        </a:rPr>
                        <a:t>, Vipul K. </a:t>
                      </a:r>
                      <a:r>
                        <a:rPr lang="en-US" sz="1400" kern="1200" dirty="0" err="1">
                          <a:solidFill>
                            <a:schemeClr val="tx1"/>
                          </a:solidFill>
                          <a:effectLst/>
                          <a:latin typeface="Times New Roman" pitchFamily="18" charset="0"/>
                          <a:ea typeface="+mn-ea"/>
                          <a:cs typeface="Times New Roman" pitchFamily="18" charset="0"/>
                        </a:rPr>
                        <a:t>Dabhi</a:t>
                      </a:r>
                      <a:r>
                        <a:rPr lang="en-US" sz="1400" kern="1200" dirty="0">
                          <a:solidFill>
                            <a:schemeClr val="tx1"/>
                          </a:solidFill>
                          <a:effectLst/>
                          <a:latin typeface="Times New Roman" pitchFamily="18" charset="0"/>
                          <a:ea typeface="+mn-ea"/>
                          <a:cs typeface="Times New Roman" pitchFamily="18" charset="0"/>
                        </a:rPr>
                        <a:t> and </a:t>
                      </a:r>
                      <a:r>
                        <a:rPr lang="en-US" sz="1400" kern="1200" dirty="0" err="1">
                          <a:solidFill>
                            <a:schemeClr val="tx1"/>
                          </a:solidFill>
                          <a:effectLst/>
                          <a:latin typeface="Times New Roman" pitchFamily="18" charset="0"/>
                          <a:ea typeface="+mn-ea"/>
                          <a:cs typeface="Times New Roman" pitchFamily="18" charset="0"/>
                        </a:rPr>
                        <a:t>Harshadkumar</a:t>
                      </a:r>
                      <a:r>
                        <a:rPr lang="en-US" sz="1400" kern="1200" dirty="0">
                          <a:solidFill>
                            <a:schemeClr val="tx1"/>
                          </a:solidFill>
                          <a:effectLst/>
                          <a:latin typeface="Times New Roman" pitchFamily="18" charset="0"/>
                          <a:ea typeface="+mn-ea"/>
                          <a:cs typeface="Times New Roman" pitchFamily="18" charset="0"/>
                        </a:rPr>
                        <a:t>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B. </a:t>
                      </a:r>
                      <a:r>
                        <a:rPr lang="en-US" sz="1400" kern="1200" dirty="0" err="1">
                          <a:solidFill>
                            <a:schemeClr val="tx1"/>
                          </a:solidFill>
                          <a:effectLst/>
                          <a:latin typeface="Times New Roman" pitchFamily="18" charset="0"/>
                          <a:ea typeface="+mn-ea"/>
                          <a:cs typeface="Times New Roman" pitchFamily="18" charset="0"/>
                        </a:rPr>
                        <a:t>Prajapat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Classification of ECG signals using</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Machine Learning Techniques a Survey</a:t>
                      </a:r>
                    </a:p>
                  </a:txBody>
                  <a:tcPr anchor="ctr"/>
                </a:tc>
                <a:tc>
                  <a:txBody>
                    <a:bodyPr/>
                    <a:lstStyle/>
                    <a:p>
                      <a:pPr algn="ctr"/>
                      <a:r>
                        <a:rPr lang="en-US" sz="1400" dirty="0">
                          <a:latin typeface="Times New Roman" pitchFamily="18" charset="0"/>
                          <a:cs typeface="Times New Roman" pitchFamily="18" charset="0"/>
                        </a:rPr>
                        <a:t>Studied</a:t>
                      </a:r>
                      <a:r>
                        <a:rPr lang="en-US" sz="1400" baseline="0" dirty="0">
                          <a:latin typeface="Times New Roman" pitchFamily="18" charset="0"/>
                          <a:cs typeface="Times New Roman" pitchFamily="18" charset="0"/>
                        </a:rPr>
                        <a:t> about Classification </a:t>
                      </a:r>
                      <a:r>
                        <a:rPr lang="en-US" sz="1400" baseline="0">
                          <a:latin typeface="Times New Roman" pitchFamily="18" charset="0"/>
                          <a:cs typeface="Times New Roman" pitchFamily="18" charset="0"/>
                        </a:rPr>
                        <a:t>of the ECG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fontScale="85000" lnSpcReduction="20000"/>
          </a:bodyPr>
          <a:lstStyle/>
          <a:p>
            <a:pPr>
              <a:lnSpc>
                <a:spcPct val="150000"/>
              </a:lnSpc>
              <a:buFont typeface="Wingdings" pitchFamily="2" charset="2"/>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DATA PRE-PROCESSING ECG :</a:t>
            </a:r>
            <a:r>
              <a:rPr lang="en-US" sz="1800" dirty="0">
                <a:latin typeface="Times New Roman" panose="02020603050405020304" pitchFamily="18" charset="0"/>
                <a:cs typeface="Times New Roman" panose="02020603050405020304" pitchFamily="18" charset="0"/>
              </a:rPr>
              <a:t> Data collected usually contain noise. Due to presence of noise the feature extraction and classification becomes less accurate. To prevent misclassification, the ECG data must be processed. The first step must be to identify the noisy sources [3]. In this research, a cascaded digital filters configuration (empirical mode decomposition, low pass filter, high pass filter and derivative base filter), as shown in figure 1, is used for removal of three major noise  of baseline drift, power line  interference and EMG noise.</a:t>
            </a:r>
          </a:p>
          <a:p>
            <a:pPr>
              <a:lnSpc>
                <a:spcPct val="150000"/>
              </a:lnSpc>
              <a:buFont typeface="Wingdings" pitchFamily="2" charset="2"/>
              <a:buChar char="§"/>
            </a:pPr>
            <a:r>
              <a:rPr lang="en-US" sz="1800" dirty="0">
                <a:latin typeface="Times New Roman" panose="02020603050405020304" pitchFamily="18" charset="0"/>
                <a:cs typeface="Times New Roman" panose="02020603050405020304" pitchFamily="18" charset="0"/>
              </a:rPr>
              <a:t>EMD is a decomposition technique that allows to represent a signal through the sum of functions derived from the latter, called Intrinsic Mode Function (IMF). The individual IMFs are obtained through a sifting operation. This is an iterative operation.</a:t>
            </a:r>
            <a:r>
              <a:rPr lang="en-US" sz="1800" dirty="0"/>
              <a:t> </a:t>
            </a:r>
            <a:r>
              <a:rPr lang="en-US" sz="1800" dirty="0">
                <a:latin typeface="Times New Roman" panose="02020603050405020304" pitchFamily="18" charset="0"/>
                <a:cs typeface="Times New Roman" panose="02020603050405020304" pitchFamily="18" charset="0"/>
              </a:rPr>
              <a:t>The basic steps to achieve decomposition in IMF are: a. Identify local extremes. Especially, the maximum and minimum local values of the signal must be evaluated separately. b. Evaluate the upper and lower envelope of the signal through the application of a cubic spline EMD Low Pass Filter High Pass Filter Derivative Pass Filter 2019 Fifth International Conference on Advances in Biomedical Engineering (ICABME) 978-1-7281-2314-1/19/$31.00 ©2019 IEEE interpolation function of the data obtained in the previous point. c. Compute the mean envelope, obtaining m. Then subtract the mean from the input signal. d. Evaluate a term condition. If this is respected, then the difference between the input signal and m is the IMF and the next one is evaluated considering as a signal the difference between the input one and the IMF obtained. Otherwise, the process on the residual is repeated.</a:t>
            </a:r>
          </a:p>
          <a:p>
            <a:pPr marL="342900" lvl="0" indent="-342900" algn="just">
              <a:lnSpc>
                <a:spcPct val="150000"/>
              </a:lnSpc>
              <a:spcAft>
                <a:spcPts val="1000"/>
              </a:spcAft>
              <a:buFont typeface="Wingdings" panose="05000000000000000000" pitchFamily="2" charset="2"/>
              <a:buChar char=""/>
              <a:tabLst>
                <a:tab pos="45720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0428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TextBox 2">
            <a:extLst>
              <a:ext uri="{FF2B5EF4-FFF2-40B4-BE49-F238E27FC236}">
                <a16:creationId xmlns:a16="http://schemas.microsoft.com/office/drawing/2014/main" id="{347AEE3D-BCB9-CC16-0BF3-85101EDA33D4}"/>
              </a:ext>
            </a:extLst>
          </p:cNvPr>
          <p:cNvSpPr txBox="1"/>
          <p:nvPr/>
        </p:nvSpPr>
        <p:spPr>
          <a:xfrm>
            <a:off x="1259174" y="1618938"/>
            <a:ext cx="10553075" cy="2585323"/>
          </a:xfrm>
          <a:prstGeom prst="rect">
            <a:avLst/>
          </a:prstGeom>
          <a:noFill/>
        </p:spPr>
        <p:txBody>
          <a:bodyPr wrap="square">
            <a:spAutoFit/>
          </a:bodyPr>
          <a:lstStyle/>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Noise sensitivity: ECG signals can be affected by various types of noise, such as electromagnetic interference or muscle activity, which can degrade the quality of the ECG signal. This can affect the accuracy and reliability of the biometric authentication system.</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Vulnerability to spoofing attacks: Biometric authentication systems are vulnerable to spoofing attacks, where an attacker can use fake biometric data to impersonate the legitimate user</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Cost: ECG-based biometric authentication systems can be expensive to implement, particularly for large-scale deployment</a:t>
            </a:r>
          </a:p>
        </p:txBody>
      </p:sp>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a:bodyPr>
          <a:lstStyle/>
          <a:p>
            <a:pPr>
              <a:lnSpc>
                <a:spcPct val="150000"/>
              </a:lnSpc>
              <a:buFont typeface="Wingdings" pitchFamily="2" charset="2"/>
              <a:buChar char="§"/>
            </a:pP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2565895"/>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High accuracy</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Continuous authentication</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Health monitoring</a:t>
            </a:r>
            <a:endParaRPr lang="en-IN" sz="2000" dirty="0">
              <a:solidFill>
                <a:srgbClr val="374151"/>
              </a:solidFill>
              <a:latin typeface="Söhne"/>
            </a:endParaRP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Cost-effective</a:t>
            </a:r>
          </a:p>
          <a:p>
            <a:pPr marL="342900" indent="-342900" defTabSz="457200">
              <a:lnSpc>
                <a:spcPct val="130000"/>
              </a:lnSpc>
              <a:spcBef>
                <a:spcPts val="1000"/>
              </a:spcBef>
              <a:buClr>
                <a:schemeClr val="accent1"/>
              </a:buClr>
              <a:buFont typeface="Wingdings" pitchFamily="2" charset="2"/>
              <a:buChar char="§"/>
            </a:pPr>
            <a:r>
              <a:rPr lang="en-IN" sz="2000" b="0" i="0" dirty="0">
                <a:solidFill>
                  <a:srgbClr val="374151"/>
                </a:solidFill>
                <a:effectLst/>
                <a:latin typeface="Söhne"/>
              </a:rPr>
              <a:t>Non-invasive</a:t>
            </a:r>
            <a:endParaRPr lang="en-US"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2851</TotalTime>
  <Words>1523</Words>
  <Application>Microsoft Office PowerPoint</Application>
  <PresentationFormat>Widescreen</PresentationFormat>
  <Paragraphs>118</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Söhne</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Advantages of Proposed method: </vt:lpstr>
      <vt:lpstr>Applications:</vt:lpstr>
      <vt:lpstr>Hardware and Software Requirements: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257</cp:revision>
  <dcterms:created xsi:type="dcterms:W3CDTF">2020-06-29T09:16:21Z</dcterms:created>
  <dcterms:modified xsi:type="dcterms:W3CDTF">2023-04-16T11:02:27Z</dcterms:modified>
</cp:coreProperties>
</file>