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74" r:id="rId5"/>
    <p:sldId id="275" r:id="rId6"/>
    <p:sldId id="260" r:id="rId7"/>
    <p:sldId id="270" r:id="rId8"/>
    <p:sldId id="261" r:id="rId9"/>
    <p:sldId id="276" r:id="rId10"/>
    <p:sldId id="262" r:id="rId11"/>
    <p:sldId id="263" r:id="rId12"/>
    <p:sldId id="271" r:id="rId13"/>
    <p:sldId id="277" r:id="rId14"/>
    <p:sldId id="278" r:id="rId15"/>
    <p:sldId id="280" r:id="rId16"/>
    <p:sldId id="264" r:id="rId17"/>
    <p:sldId id="265" r:id="rId18"/>
    <p:sldId id="273"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10/21/2022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10/21/2022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10/21/2022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10/21/2022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b="1" dirty="0" smtClean="0">
                <a:solidFill>
                  <a:schemeClr val="accent2">
                    <a:lumMod val="75000"/>
                  </a:schemeClr>
                </a:solidFill>
                <a:latin typeface="Times New Roman" panose="02020603050405020304" pitchFamily="18" charset="0"/>
                <a:cs typeface="Times New Roman" panose="02020603050405020304" pitchFamily="18" charset="0"/>
              </a:rPr>
              <a:t>ON THE PERFORMANCE OF QUICKEST DETECTION SPECTRUM SENSING: THE CASE OF CUMULATIVE SUM</a:t>
            </a:r>
            <a:endParaRPr lang="en-US" alt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374710" y="1555845"/>
            <a:ext cx="9282302" cy="450777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IN" dirty="0">
                <a:latin typeface="Times New Roman" pitchFamily="18" charset="0"/>
                <a:cs typeface="Times New Roman" pitchFamily="18" charset="0"/>
              </a:rPr>
              <a:t>1.One critical problem in detection theory is the quickest change detection (QCD) problem. The objective of QCD is to detect the change point in a series of collected samples or measurements as quickly as possible, i.e., finding the point at which the distribution of the received samples changes. </a:t>
            </a:r>
          </a:p>
          <a:p>
            <a:pPr algn="just">
              <a:lnSpc>
                <a:spcPct val="150000"/>
              </a:lnSpc>
            </a:pPr>
            <a:r>
              <a:rPr lang="en-IN" dirty="0">
                <a:latin typeface="Times New Roman" pitchFamily="18" charset="0"/>
                <a:cs typeface="Times New Roman" pitchFamily="18" charset="0"/>
              </a:rPr>
              <a:t>2. In Cyclostationary Feature Detection, Computationally complex and requires significantly long observation time.</a:t>
            </a:r>
          </a:p>
          <a:p>
            <a:pPr algn="just">
              <a:lnSpc>
                <a:spcPct val="150000"/>
              </a:lnSpc>
            </a:pPr>
            <a:r>
              <a:rPr lang="en-IN" dirty="0">
                <a:latin typeface="Times New Roman" pitchFamily="18" charset="0"/>
                <a:cs typeface="Times New Roman" pitchFamily="18" charset="0"/>
              </a:rPr>
              <a:t>3. In Matched filter detection, It requires a priori knowledge of the primary user signal such as the modulation type and order, the pulse shape, and the packet format. Hence, if this information is not accurate, then the matched filter performs poorly.</a:t>
            </a:r>
          </a:p>
          <a:p>
            <a:pPr algn="just">
              <a:lnSpc>
                <a:spcPct val="150000"/>
              </a:lnSpc>
            </a:pPr>
            <a:r>
              <a:rPr lang="en-US" dirty="0">
                <a:latin typeface="Times New Roman" pitchFamily="18" charset="0"/>
                <a:cs typeface="Times New Roman" pitchFamily="18" charset="0"/>
              </a:rPr>
              <a:t>4.</a:t>
            </a:r>
            <a:r>
              <a:rPr lang="en-IN" dirty="0">
                <a:latin typeface="Times New Roman" pitchFamily="18" charset="0"/>
                <a:cs typeface="Times New Roman" pitchFamily="18" charset="0"/>
              </a:rPr>
              <a:t> Matched filter </a:t>
            </a:r>
            <a:r>
              <a:rPr lang="en-US" dirty="0">
                <a:latin typeface="Times New Roman" pitchFamily="18" charset="0"/>
                <a:cs typeface="Times New Roman" pitchFamily="18" charset="0"/>
              </a:rPr>
              <a:t>based detection is complex to implement in </a:t>
            </a:r>
            <a:r>
              <a:rPr lang="en-US" dirty="0" smtClean="0">
                <a:latin typeface="Times New Roman" pitchFamily="18" charset="0"/>
                <a:cs typeface="Times New Roman" pitchFamily="18" charset="0"/>
              </a:rPr>
              <a:t>CRs.</a:t>
            </a:r>
            <a:endParaRPr lang="en-IN" sz="2000" dirty="0"/>
          </a:p>
          <a:p>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719618" y="1446663"/>
            <a:ext cx="9784994" cy="3903259"/>
          </a:xfrm>
        </p:spPr>
        <p:txBody>
          <a:bodyPr>
            <a:normAutofit/>
          </a:bodyPr>
          <a:lstStyle/>
          <a:p>
            <a:pPr algn="just">
              <a:lnSpc>
                <a:spcPct val="150000"/>
              </a:lnSpc>
            </a:pPr>
            <a:r>
              <a:rPr lang="en-US" dirty="0">
                <a:latin typeface="Times New Roman" pitchFamily="18" charset="0"/>
                <a:cs typeface="Times New Roman" pitchFamily="18" charset="0"/>
              </a:rPr>
              <a:t>We consider an SU operating in frame basis </a:t>
            </a:r>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depicted in </a:t>
            </a:r>
            <a:r>
              <a:rPr lang="en-US" dirty="0" smtClean="0">
                <a:latin typeface="Times New Roman" pitchFamily="18" charset="0"/>
                <a:cs typeface="Times New Roman" pitchFamily="18" charset="0"/>
              </a:rPr>
              <a:t>Figure below. </a:t>
            </a:r>
            <a:r>
              <a:rPr lang="en-US" dirty="0">
                <a:latin typeface="Times New Roman" pitchFamily="18" charset="0"/>
                <a:cs typeface="Times New Roman" pitchFamily="18" charset="0"/>
              </a:rPr>
              <a:t>The time is partitioned into frames of equal length. Each frame consists of a spectrum sensing phase and data transmission phase. In case the decision during the spectrum sensing phase is declared to be existence of the PU’s signal, the SU remains silent during the data transmission phase since the frame belongs to the PU. Otherwise, the SU starts to exploit the data transmission phase to transmit and </a:t>
            </a:r>
            <a:r>
              <a:rPr lang="en-IN" dirty="0">
                <a:latin typeface="Times New Roman" pitchFamily="18" charset="0"/>
                <a:cs typeface="Times New Roman" pitchFamily="18" charset="0"/>
              </a:rPr>
              <a:t>receive its own data.</a:t>
            </a:r>
          </a:p>
        </p:txBody>
      </p:sp>
      <p:pic>
        <p:nvPicPr>
          <p:cNvPr id="8" name="Picture 7"/>
          <p:cNvPicPr/>
          <p:nvPr/>
        </p:nvPicPr>
        <p:blipFill>
          <a:blip r:embed="rId3"/>
          <a:stretch>
            <a:fillRect/>
          </a:stretch>
        </p:blipFill>
        <p:spPr>
          <a:xfrm>
            <a:off x="3976190" y="3720791"/>
            <a:ext cx="4608252" cy="1943030"/>
          </a:xfrm>
          <a:prstGeom prst="rect">
            <a:avLst/>
          </a:prstGeom>
        </p:spPr>
      </p:pic>
      <p:sp>
        <p:nvSpPr>
          <p:cNvPr id="5" name="Rectangle 4"/>
          <p:cNvSpPr/>
          <p:nvPr/>
        </p:nvSpPr>
        <p:spPr>
          <a:xfrm>
            <a:off x="4520888" y="5909059"/>
            <a:ext cx="3339376" cy="369332"/>
          </a:xfrm>
          <a:prstGeom prst="rect">
            <a:avLst/>
          </a:prstGeom>
        </p:spPr>
        <p:txBody>
          <a:bodyPr wrap="none">
            <a:spAutoFit/>
          </a:bodyPr>
          <a:lstStyle/>
          <a:p>
            <a:r>
              <a:rPr lang="en-IN" dirty="0" err="1">
                <a:solidFill>
                  <a:schemeClr val="tx1">
                    <a:lumMod val="75000"/>
                    <a:lumOff val="25000"/>
                  </a:schemeClr>
                </a:solidFill>
                <a:latin typeface="Times New Roman" pitchFamily="18" charset="0"/>
                <a:cs typeface="Times New Roman" pitchFamily="18" charset="0"/>
              </a:rPr>
              <a:t>Figure:Periodic</a:t>
            </a:r>
            <a:r>
              <a:rPr lang="en-IN" dirty="0">
                <a:solidFill>
                  <a:schemeClr val="tx1">
                    <a:lumMod val="75000"/>
                    <a:lumOff val="25000"/>
                  </a:schemeClr>
                </a:solidFill>
                <a:latin typeface="Times New Roman" pitchFamily="18" charset="0"/>
                <a:cs typeface="Times New Roman" pitchFamily="18" charset="0"/>
              </a:rPr>
              <a:t> spectrum sensing</a:t>
            </a:r>
            <a:r>
              <a:rPr lang="en-IN" dirty="0"/>
              <a:t>.</a:t>
            </a: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65630" y="549139"/>
            <a:ext cx="8911687" cy="1020353"/>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01003" y="1091821"/>
            <a:ext cx="10262666" cy="5172502"/>
          </a:xfrm>
        </p:spPr>
        <p:txBody>
          <a:bodyPr>
            <a:noAutofit/>
          </a:bodyPr>
          <a:lstStyle/>
          <a:p>
            <a:pPr marL="0" algn="just" defTabSz="914400"/>
            <a:r>
              <a:rPr lang="en-US" dirty="0">
                <a:latin typeface="Times New Roman" pitchFamily="18" charset="0"/>
                <a:cs typeface="Times New Roman" pitchFamily="18" charset="0"/>
              </a:rPr>
              <a:t>The spectrum sensing operation has two cases:</a:t>
            </a:r>
          </a:p>
          <a:p>
            <a:pPr marL="0" algn="just" defTabSz="914400"/>
            <a:r>
              <a:rPr lang="en-US" dirty="0">
                <a:latin typeface="Times New Roman" pitchFamily="18" charset="0"/>
                <a:cs typeface="Times New Roman" pitchFamily="18" charset="0"/>
              </a:rPr>
              <a:t>A) Detection of the entrance of the PU’s signal; or</a:t>
            </a:r>
          </a:p>
          <a:p>
            <a:pPr marL="0" algn="just" defTabSz="914400"/>
            <a:r>
              <a:rPr lang="en-US" dirty="0">
                <a:latin typeface="Times New Roman" pitchFamily="18" charset="0"/>
                <a:cs typeface="Times New Roman" pitchFamily="18" charset="0"/>
              </a:rPr>
              <a:t>B) Detection of exiting of the PU user, i.e., empty </a:t>
            </a:r>
            <a:r>
              <a:rPr lang="en-IN" dirty="0">
                <a:latin typeface="Times New Roman" pitchFamily="18" charset="0"/>
                <a:cs typeface="Times New Roman" pitchFamily="18" charset="0"/>
              </a:rPr>
              <a:t>spectrum frame.</a:t>
            </a:r>
            <a:endParaRPr lang="en-US"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Rectangle 1"/>
          <p:cNvSpPr/>
          <p:nvPr/>
        </p:nvSpPr>
        <p:spPr>
          <a:xfrm>
            <a:off x="1282889" y="2273827"/>
            <a:ext cx="9294125" cy="2308324"/>
          </a:xfrm>
          <a:prstGeom prst="rect">
            <a:avLst/>
          </a:prstGeom>
        </p:spPr>
        <p:txBody>
          <a:bodyPr wrap="square">
            <a:spAutoFit/>
          </a:bodyPr>
          <a:lstStyle/>
          <a:p>
            <a:pPr algn="just"/>
            <a:r>
              <a:rPr lang="en-IN" dirty="0">
                <a:solidFill>
                  <a:schemeClr val="tx1">
                    <a:lumMod val="75000"/>
                    <a:lumOff val="25000"/>
                  </a:schemeClr>
                </a:solidFill>
                <a:latin typeface="Times New Roman" pitchFamily="18" charset="0"/>
                <a:cs typeface="Times New Roman" pitchFamily="18" charset="0"/>
              </a:rPr>
              <a:t>CUSUM Algorithm </a:t>
            </a:r>
            <a:r>
              <a:rPr lang="en-IN" dirty="0" smtClean="0">
                <a:solidFill>
                  <a:schemeClr val="tx1">
                    <a:lumMod val="75000"/>
                    <a:lumOff val="25000"/>
                  </a:schemeClr>
                </a:solidFill>
                <a:latin typeface="Times New Roman" pitchFamily="18" charset="0"/>
                <a:cs typeface="Times New Roman" pitchFamily="18" charset="0"/>
              </a:rPr>
              <a:t>:</a:t>
            </a:r>
            <a:r>
              <a:rPr lang="en-US" dirty="0" smtClean="0">
                <a:solidFill>
                  <a:schemeClr val="tx1">
                    <a:lumMod val="75000"/>
                    <a:lumOff val="25000"/>
                  </a:schemeClr>
                </a:solidFill>
                <a:latin typeface="Times New Roman" pitchFamily="18" charset="0"/>
                <a:cs typeface="Times New Roman" pitchFamily="18" charset="0"/>
              </a:rPr>
              <a:t>CUSUM </a:t>
            </a:r>
            <a:r>
              <a:rPr lang="en-US" dirty="0">
                <a:solidFill>
                  <a:schemeClr val="tx1">
                    <a:lumMod val="75000"/>
                    <a:lumOff val="25000"/>
                  </a:schemeClr>
                </a:solidFill>
                <a:latin typeface="Times New Roman" pitchFamily="18" charset="0"/>
                <a:cs typeface="Times New Roman" pitchFamily="18" charset="0"/>
              </a:rPr>
              <a:t>algorithm is based on LRT [6]. When the </a:t>
            </a:r>
            <a:r>
              <a:rPr lang="en-US" dirty="0" smtClean="0">
                <a:solidFill>
                  <a:schemeClr val="tx1">
                    <a:lumMod val="75000"/>
                    <a:lumOff val="25000"/>
                  </a:schemeClr>
                </a:solidFill>
                <a:latin typeface="Times New Roman" pitchFamily="18" charset="0"/>
                <a:cs typeface="Times New Roman" pitchFamily="18" charset="0"/>
              </a:rPr>
              <a:t>spectrum slot </a:t>
            </a:r>
            <a:r>
              <a:rPr lang="en-US" dirty="0">
                <a:solidFill>
                  <a:schemeClr val="tx1">
                    <a:lumMod val="75000"/>
                    <a:lumOff val="25000"/>
                  </a:schemeClr>
                </a:solidFill>
                <a:latin typeface="Times New Roman" pitchFamily="18" charset="0"/>
                <a:cs typeface="Times New Roman" pitchFamily="18" charset="0"/>
              </a:rPr>
              <a:t>is vacant, the collected samples by the SU follow </a:t>
            </a:r>
            <a:r>
              <a:rPr lang="en-US" dirty="0" smtClean="0">
                <a:solidFill>
                  <a:schemeClr val="tx1">
                    <a:lumMod val="75000"/>
                    <a:lumOff val="25000"/>
                  </a:schemeClr>
                </a:solidFill>
                <a:latin typeface="Times New Roman" pitchFamily="18" charset="0"/>
                <a:cs typeface="Times New Roman" pitchFamily="18" charset="0"/>
              </a:rPr>
              <a:t>a certain </a:t>
            </a:r>
            <a:r>
              <a:rPr lang="en-US" dirty="0">
                <a:solidFill>
                  <a:schemeClr val="tx1">
                    <a:lumMod val="75000"/>
                    <a:lumOff val="25000"/>
                  </a:schemeClr>
                </a:solidFill>
                <a:latin typeface="Times New Roman" pitchFamily="18" charset="0"/>
                <a:cs typeface="Times New Roman" pitchFamily="18" charset="0"/>
              </a:rPr>
              <a:t>distribution, say distribution F0, with density </a:t>
            </a:r>
            <a:r>
              <a:rPr lang="en-US" dirty="0" smtClean="0">
                <a:solidFill>
                  <a:schemeClr val="tx1">
                    <a:lumMod val="75000"/>
                    <a:lumOff val="25000"/>
                  </a:schemeClr>
                </a:solidFill>
                <a:latin typeface="Times New Roman" pitchFamily="18" charset="0"/>
                <a:cs typeface="Times New Roman" pitchFamily="18" charset="0"/>
              </a:rPr>
              <a:t>function f0</a:t>
            </a:r>
            <a:r>
              <a:rPr lang="en-US" dirty="0">
                <a:solidFill>
                  <a:schemeClr val="tx1">
                    <a:lumMod val="75000"/>
                    <a:lumOff val="25000"/>
                  </a:schemeClr>
                </a:solidFill>
                <a:latin typeface="Times New Roman" pitchFamily="18" charset="0"/>
                <a:cs typeface="Times New Roman" pitchFamily="18" charset="0"/>
              </a:rPr>
              <a:t>. Ditto, as the PU starts using the frequency </a:t>
            </a:r>
            <a:r>
              <a:rPr lang="en-US" dirty="0" smtClean="0">
                <a:solidFill>
                  <a:schemeClr val="tx1">
                    <a:lumMod val="75000"/>
                    <a:lumOff val="25000"/>
                  </a:schemeClr>
                </a:solidFill>
                <a:latin typeface="Times New Roman" pitchFamily="18" charset="0"/>
                <a:cs typeface="Times New Roman" pitchFamily="18" charset="0"/>
              </a:rPr>
              <a:t>band, the </a:t>
            </a:r>
            <a:r>
              <a:rPr lang="en-US" dirty="0">
                <a:solidFill>
                  <a:schemeClr val="tx1">
                    <a:lumMod val="75000"/>
                    <a:lumOff val="25000"/>
                  </a:schemeClr>
                </a:solidFill>
                <a:latin typeface="Times New Roman" pitchFamily="18" charset="0"/>
                <a:cs typeface="Times New Roman" pitchFamily="18" charset="0"/>
              </a:rPr>
              <a:t>distribution changes to F1 with density f1. In this </a:t>
            </a:r>
            <a:r>
              <a:rPr lang="en-US" dirty="0" smtClean="0">
                <a:solidFill>
                  <a:schemeClr val="tx1">
                    <a:lumMod val="75000"/>
                    <a:lumOff val="25000"/>
                  </a:schemeClr>
                </a:solidFill>
                <a:latin typeface="Times New Roman" pitchFamily="18" charset="0"/>
                <a:cs typeface="Times New Roman" pitchFamily="18" charset="0"/>
              </a:rPr>
              <a:t>case, the </a:t>
            </a:r>
            <a:r>
              <a:rPr lang="en-US" dirty="0">
                <a:solidFill>
                  <a:schemeClr val="tx1">
                    <a:lumMod val="75000"/>
                    <a:lumOff val="25000"/>
                  </a:schemeClr>
                </a:solidFill>
                <a:latin typeface="Times New Roman" pitchFamily="18" charset="0"/>
                <a:cs typeface="Times New Roman" pitchFamily="18" charset="0"/>
              </a:rPr>
              <a:t>detection of the entrance of the PU’s signal is a </a:t>
            </a:r>
            <a:r>
              <a:rPr lang="en-US" dirty="0" smtClean="0">
                <a:solidFill>
                  <a:schemeClr val="tx1">
                    <a:lumMod val="75000"/>
                    <a:lumOff val="25000"/>
                  </a:schemeClr>
                </a:solidFill>
                <a:latin typeface="Times New Roman" pitchFamily="18" charset="0"/>
                <a:cs typeface="Times New Roman" pitchFamily="18" charset="0"/>
              </a:rPr>
              <a:t>sequential change </a:t>
            </a:r>
            <a:r>
              <a:rPr lang="en-US" dirty="0">
                <a:solidFill>
                  <a:schemeClr val="tx1">
                    <a:lumMod val="75000"/>
                    <a:lumOff val="25000"/>
                  </a:schemeClr>
                </a:solidFill>
                <a:latin typeface="Times New Roman" pitchFamily="18" charset="0"/>
                <a:cs typeface="Times New Roman" pitchFamily="18" charset="0"/>
              </a:rPr>
              <a:t>detection problem where the received samples </a:t>
            </a:r>
            <a:r>
              <a:rPr lang="en-US" dirty="0" smtClean="0">
                <a:solidFill>
                  <a:schemeClr val="tx1">
                    <a:lumMod val="75000"/>
                    <a:lumOff val="25000"/>
                  </a:schemeClr>
                </a:solidFill>
                <a:latin typeface="Times New Roman" pitchFamily="18" charset="0"/>
                <a:cs typeface="Times New Roman" pitchFamily="18" charset="0"/>
              </a:rPr>
              <a:t>are processed </a:t>
            </a:r>
            <a:r>
              <a:rPr lang="en-US" dirty="0">
                <a:solidFill>
                  <a:schemeClr val="tx1">
                    <a:lumMod val="75000"/>
                    <a:lumOff val="25000"/>
                  </a:schemeClr>
                </a:solidFill>
                <a:latin typeface="Times New Roman" pitchFamily="18" charset="0"/>
                <a:cs typeface="Times New Roman" pitchFamily="18" charset="0"/>
              </a:rPr>
              <a:t>sequentially and the decision statistic is </a:t>
            </a:r>
            <a:r>
              <a:rPr lang="en-US" dirty="0" smtClean="0">
                <a:solidFill>
                  <a:schemeClr val="tx1">
                    <a:lumMod val="75000"/>
                    <a:lumOff val="25000"/>
                  </a:schemeClr>
                </a:solidFill>
                <a:latin typeface="Times New Roman" pitchFamily="18" charset="0"/>
                <a:cs typeface="Times New Roman" pitchFamily="18" charset="0"/>
              </a:rPr>
              <a:t>calculated after </a:t>
            </a:r>
            <a:r>
              <a:rPr lang="en-US" dirty="0">
                <a:solidFill>
                  <a:schemeClr val="tx1">
                    <a:lumMod val="75000"/>
                    <a:lumOff val="25000"/>
                  </a:schemeClr>
                </a:solidFill>
                <a:latin typeface="Times New Roman" pitchFamily="18" charset="0"/>
                <a:cs typeface="Times New Roman" pitchFamily="18" charset="0"/>
              </a:rPr>
              <a:t>each sample. The decision on the occupancy status </a:t>
            </a:r>
            <a:r>
              <a:rPr lang="en-US" dirty="0" smtClean="0">
                <a:solidFill>
                  <a:schemeClr val="tx1">
                    <a:lumMod val="75000"/>
                    <a:lumOff val="25000"/>
                  </a:schemeClr>
                </a:solidFill>
                <a:latin typeface="Times New Roman" pitchFamily="18" charset="0"/>
                <a:cs typeface="Times New Roman" pitchFamily="18" charset="0"/>
              </a:rPr>
              <a:t>of the </a:t>
            </a:r>
            <a:r>
              <a:rPr lang="en-US" dirty="0">
                <a:solidFill>
                  <a:schemeClr val="tx1">
                    <a:lumMod val="75000"/>
                    <a:lumOff val="25000"/>
                  </a:schemeClr>
                </a:solidFill>
                <a:latin typeface="Times New Roman" pitchFamily="18" charset="0"/>
                <a:cs typeface="Times New Roman" pitchFamily="18" charset="0"/>
              </a:rPr>
              <a:t>spectrum is also made sequentially. To this end, the </a:t>
            </a:r>
            <a:r>
              <a:rPr lang="en-US" dirty="0" smtClean="0">
                <a:solidFill>
                  <a:schemeClr val="tx1">
                    <a:lumMod val="75000"/>
                    <a:lumOff val="25000"/>
                  </a:schemeClr>
                </a:solidFill>
                <a:latin typeface="Times New Roman" pitchFamily="18" charset="0"/>
                <a:cs typeface="Times New Roman" pitchFamily="18" charset="0"/>
              </a:rPr>
              <a:t>log likelihood ratio </a:t>
            </a:r>
            <a:r>
              <a:rPr lang="en-US" dirty="0">
                <a:solidFill>
                  <a:schemeClr val="tx1">
                    <a:lumMod val="75000"/>
                    <a:lumOff val="25000"/>
                  </a:schemeClr>
                </a:solidFill>
                <a:latin typeface="Times New Roman" pitchFamily="18" charset="0"/>
                <a:cs typeface="Times New Roman" pitchFamily="18" charset="0"/>
              </a:rPr>
              <a:t>is calculated for each sample y[l] </a:t>
            </a:r>
            <a:r>
              <a:rPr lang="en-US" dirty="0" smtClean="0">
                <a:solidFill>
                  <a:schemeClr val="tx1">
                    <a:lumMod val="75000"/>
                    <a:lumOff val="25000"/>
                  </a:schemeClr>
                </a:solidFill>
                <a:latin typeface="Times New Roman" pitchFamily="18" charset="0"/>
                <a:cs typeface="Times New Roman" pitchFamily="18" charset="0"/>
              </a:rPr>
              <a:t>sequentially </a:t>
            </a:r>
            <a:r>
              <a:rPr lang="en-IN" dirty="0" smtClean="0">
                <a:solidFill>
                  <a:schemeClr val="tx1">
                    <a:lumMod val="75000"/>
                    <a:lumOff val="25000"/>
                  </a:schemeClr>
                </a:solidFill>
                <a:latin typeface="Times New Roman" pitchFamily="18" charset="0"/>
                <a:cs typeface="Times New Roman" pitchFamily="18" charset="0"/>
              </a:rPr>
              <a:t>through</a:t>
            </a:r>
            <a:r>
              <a:rPr lang="en-IN" dirty="0">
                <a:solidFill>
                  <a:schemeClr val="tx1">
                    <a:lumMod val="75000"/>
                    <a:lumOff val="25000"/>
                  </a:schemeClr>
                </a:solidFill>
                <a:latin typeface="Times New Roman" pitchFamily="18" charset="0"/>
                <a:cs typeface="Times New Roman" pitchFamily="18" charset="0"/>
              </a:rPr>
              <a:t>:</a:t>
            </a:r>
          </a:p>
        </p:txBody>
      </p:sp>
      <p:pic>
        <p:nvPicPr>
          <p:cNvPr id="6" name="Picture 5"/>
          <p:cNvPicPr/>
          <p:nvPr/>
        </p:nvPicPr>
        <p:blipFill>
          <a:blip r:embed="rId3"/>
          <a:stretch>
            <a:fillRect/>
          </a:stretch>
        </p:blipFill>
        <p:spPr>
          <a:xfrm>
            <a:off x="2518864" y="4279781"/>
            <a:ext cx="5587905" cy="1561461"/>
          </a:xfrm>
          <a:prstGeom prst="rect">
            <a:avLst/>
          </a:prstGeom>
        </p:spPr>
      </p:pic>
    </p:spTree>
    <p:extLst>
      <p:ext uri="{BB962C8B-B14F-4D97-AF65-F5344CB8AC3E}">
        <p14:creationId xmlns:p14="http://schemas.microsoft.com/office/powerpoint/2010/main" val="4117625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68490"/>
            <a:ext cx="8911687" cy="900752"/>
          </a:xfrm>
        </p:spPr>
        <p:txBody>
          <a:bodyPr/>
          <a:lstStyle/>
          <a:p>
            <a:r>
              <a:rPr lang="en-US" b="1" dirty="0">
                <a:latin typeface="Times New Roman" panose="02020603050405020304" pitchFamily="18" charset="0"/>
                <a:cs typeface="Times New Roman" panose="02020603050405020304" pitchFamily="18" charset="0"/>
              </a:rPr>
              <a:t>Proposed method:</a:t>
            </a:r>
            <a:endParaRPr lang="en-IN" dirty="0"/>
          </a:p>
        </p:txBody>
      </p:sp>
      <p:sp>
        <p:nvSpPr>
          <p:cNvPr id="3" name="Content Placeholder 2"/>
          <p:cNvSpPr>
            <a:spLocks noGrp="1"/>
          </p:cNvSpPr>
          <p:nvPr>
            <p:ph idx="1"/>
          </p:nvPr>
        </p:nvSpPr>
        <p:spPr>
          <a:xfrm>
            <a:off x="1319969" y="1105470"/>
            <a:ext cx="10062263" cy="4751162"/>
          </a:xfrm>
        </p:spPr>
        <p:txBody>
          <a:bodyPr>
            <a:normAutofit fontScale="85000" lnSpcReduction="10000"/>
          </a:bodyPr>
          <a:lstStyle/>
          <a:p>
            <a:pPr algn="just">
              <a:lnSpc>
                <a:spcPct val="160000"/>
              </a:lnSpc>
            </a:pPr>
            <a:r>
              <a:rPr lang="en-IN" sz="1900" dirty="0">
                <a:latin typeface="Times New Roman" pitchFamily="18" charset="0"/>
                <a:cs typeface="Times New Roman" pitchFamily="18" charset="0"/>
              </a:rPr>
              <a:t>Using CUSUM algorithm, after the spectrum status changes, as the number of collected samples increases, the probability  of detection increases and, eventually, can reach its maximum value,. However, within the paradigm of periodic sensing, depicted in Fig. 1, the total number of collected samples is bounded by the periodic sensing time. To this end, when applying CUSUM algorithm in cognitive radio applications where the size of the detection window is fixed, i.e., finite number of collected samples is used, the receiver operating characteristics (ROC), determined by the probability of false alarm and the probability of detection, are key performance metrics related to deciding on the status of the spectrum.</a:t>
            </a:r>
          </a:p>
          <a:p>
            <a:pPr algn="just">
              <a:lnSpc>
                <a:spcPct val="160000"/>
              </a:lnSpc>
            </a:pPr>
            <a:r>
              <a:rPr lang="en-IN" sz="1900" dirty="0">
                <a:latin typeface="Times New Roman" pitchFamily="18" charset="0"/>
                <a:cs typeface="Times New Roman" pitchFamily="18" charset="0"/>
              </a:rPr>
              <a:t>closed-form expressions for the detection and false-alarm probabilities of the decision statistic of the CUSUM test,      The distribution of the received signal under the two hypotheses is the same mentioned above</a:t>
            </a:r>
          </a:p>
          <a:p>
            <a:pPr algn="just">
              <a:lnSpc>
                <a:spcPct val="160000"/>
              </a:lnSpc>
            </a:pPr>
            <a:r>
              <a:rPr lang="en-IN" sz="1900" dirty="0">
                <a:latin typeface="Times New Roman" pitchFamily="18" charset="0"/>
                <a:cs typeface="Times New Roman" pitchFamily="18" charset="0"/>
              </a:rPr>
              <a:t>The false-alarm probability for </a:t>
            </a:r>
            <a:r>
              <a:rPr lang="en-IN" sz="1900" dirty="0" smtClean="0">
                <a:latin typeface="Times New Roman" pitchFamily="18" charset="0"/>
                <a:cs typeface="Times New Roman" pitchFamily="18" charset="0"/>
              </a:rPr>
              <a:t>                  the sample,            is </a:t>
            </a:r>
            <a:r>
              <a:rPr lang="en-IN" sz="1900" dirty="0">
                <a:latin typeface="Times New Roman" pitchFamily="18" charset="0"/>
                <a:cs typeface="Times New Roman" pitchFamily="18" charset="0"/>
              </a:rPr>
              <a:t>given </a:t>
            </a:r>
            <a:r>
              <a:rPr lang="en-IN" sz="1900" dirty="0" smtClean="0">
                <a:latin typeface="Times New Roman" pitchFamily="18" charset="0"/>
                <a:cs typeface="Times New Roman" pitchFamily="18" charset="0"/>
              </a:rPr>
              <a:t>by</a:t>
            </a:r>
          </a:p>
          <a:p>
            <a:pPr algn="just">
              <a:lnSpc>
                <a:spcPct val="160000"/>
              </a:lnSpc>
            </a:pPr>
            <a:endParaRPr lang="en-IN" sz="1900" dirty="0">
              <a:latin typeface="Times New Roman" pitchFamily="18" charset="0"/>
              <a:cs typeface="Times New Roman" pitchFamily="18" charset="0"/>
            </a:endParaRP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3564" y="3947236"/>
            <a:ext cx="3143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stretch>
            <a:fillRect/>
          </a:stretch>
        </p:blipFill>
        <p:spPr>
          <a:xfrm>
            <a:off x="4464310" y="4711389"/>
            <a:ext cx="561975" cy="209550"/>
          </a:xfrm>
          <a:prstGeom prst="rect">
            <a:avLst/>
          </a:prstGeom>
        </p:spPr>
      </p:pic>
      <p:pic>
        <p:nvPicPr>
          <p:cNvPr id="6" name="Picture 5"/>
          <p:cNvPicPr/>
          <p:nvPr/>
        </p:nvPicPr>
        <p:blipFill>
          <a:blip r:embed="rId4"/>
          <a:stretch>
            <a:fillRect/>
          </a:stretch>
        </p:blipFill>
        <p:spPr>
          <a:xfrm>
            <a:off x="6306047" y="4786667"/>
            <a:ext cx="371475" cy="238125"/>
          </a:xfrm>
          <a:prstGeom prst="rect">
            <a:avLst/>
          </a:prstGeom>
        </p:spPr>
      </p:pic>
      <p:pic>
        <p:nvPicPr>
          <p:cNvPr id="7" name="Picture 6"/>
          <p:cNvPicPr/>
          <p:nvPr/>
        </p:nvPicPr>
        <p:blipFill>
          <a:blip r:embed="rId5"/>
          <a:stretch>
            <a:fillRect/>
          </a:stretch>
        </p:blipFill>
        <p:spPr>
          <a:xfrm>
            <a:off x="1884172" y="5024792"/>
            <a:ext cx="3524250" cy="1238250"/>
          </a:xfrm>
          <a:prstGeom prst="rect">
            <a:avLst/>
          </a:prstGeom>
        </p:spPr>
      </p:pic>
    </p:spTree>
    <p:extLst>
      <p:ext uri="{BB962C8B-B14F-4D97-AF65-F5344CB8AC3E}">
        <p14:creationId xmlns:p14="http://schemas.microsoft.com/office/powerpoint/2010/main" val="3317282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81359"/>
          </a:xfrm>
        </p:spPr>
        <p:txBody>
          <a:bodyPr>
            <a:normAutofit fontScale="90000"/>
          </a:bodyPr>
          <a:lstStyle/>
          <a:p>
            <a:r>
              <a:rPr lang="en-US" dirty="0" smtClean="0"/>
              <a:t>Cont..</a:t>
            </a:r>
            <a:endParaRPr lang="en-IN" dirty="0"/>
          </a:p>
        </p:txBody>
      </p:sp>
      <p:sp>
        <p:nvSpPr>
          <p:cNvPr id="3" name="Content Placeholder 2"/>
          <p:cNvSpPr>
            <a:spLocks noGrp="1"/>
          </p:cNvSpPr>
          <p:nvPr>
            <p:ph idx="1"/>
          </p:nvPr>
        </p:nvSpPr>
        <p:spPr>
          <a:xfrm>
            <a:off x="1624084" y="1078173"/>
            <a:ext cx="9880528" cy="4833049"/>
          </a:xfrm>
        </p:spPr>
        <p:txBody>
          <a:bodyPr>
            <a:normAutofit fontScale="92500" lnSpcReduction="20000"/>
          </a:bodyPr>
          <a:lstStyle/>
          <a:p>
            <a:pPr algn="just">
              <a:lnSpc>
                <a:spcPct val="160000"/>
              </a:lnSpc>
            </a:pPr>
            <a:r>
              <a:rPr lang="en-IN" dirty="0">
                <a:latin typeface="Times New Roman" pitchFamily="18" charset="0"/>
                <a:cs typeface="Times New Roman" pitchFamily="18" charset="0"/>
              </a:rPr>
              <a:t>The total false-alarm probability is given </a:t>
            </a:r>
            <a:r>
              <a:rPr lang="en-IN" dirty="0" smtClean="0">
                <a:latin typeface="Times New Roman" pitchFamily="18" charset="0"/>
                <a:cs typeface="Times New Roman" pitchFamily="18" charset="0"/>
              </a:rPr>
              <a:t>by</a:t>
            </a:r>
          </a:p>
          <a:p>
            <a:pPr algn="just">
              <a:lnSpc>
                <a:spcPct val="160000"/>
              </a:lnSpc>
            </a:pPr>
            <a:endParaRPr lang="en-IN" dirty="0">
              <a:latin typeface="Times New Roman" pitchFamily="18" charset="0"/>
              <a:cs typeface="Times New Roman" pitchFamily="18" charset="0"/>
            </a:endParaRPr>
          </a:p>
          <a:p>
            <a:pPr algn="just">
              <a:lnSpc>
                <a:spcPct val="160000"/>
              </a:lnSpc>
            </a:pPr>
            <a:r>
              <a:rPr lang="en-IN" dirty="0">
                <a:latin typeface="Times New Roman" pitchFamily="18" charset="0"/>
                <a:cs typeface="Times New Roman" pitchFamily="18" charset="0"/>
              </a:rPr>
              <a:t>In addition, the detection probability is given by</a:t>
            </a:r>
            <a:r>
              <a:rPr lang="en-IN" dirty="0" smtClean="0">
                <a:latin typeface="Times New Roman" pitchFamily="18" charset="0"/>
                <a:cs typeface="Times New Roman" pitchFamily="18" charset="0"/>
              </a:rPr>
              <a:t>:</a:t>
            </a:r>
          </a:p>
          <a:p>
            <a:pPr algn="just">
              <a:lnSpc>
                <a:spcPct val="160000"/>
              </a:lnSpc>
            </a:pPr>
            <a:endParaRPr lang="en-IN" dirty="0">
              <a:latin typeface="Times New Roman" pitchFamily="18" charset="0"/>
              <a:cs typeface="Times New Roman" pitchFamily="18" charset="0"/>
            </a:endParaRPr>
          </a:p>
          <a:p>
            <a:pPr algn="just">
              <a:lnSpc>
                <a:spcPct val="160000"/>
              </a:lnSpc>
            </a:pPr>
            <a:endParaRPr lang="en-IN" dirty="0" smtClean="0">
              <a:latin typeface="Times New Roman" pitchFamily="18" charset="0"/>
              <a:cs typeface="Times New Roman" pitchFamily="18" charset="0"/>
            </a:endParaRPr>
          </a:p>
          <a:p>
            <a:pPr marL="0" indent="0" algn="just">
              <a:lnSpc>
                <a:spcPct val="160000"/>
              </a:lnSpc>
              <a:buNone/>
            </a:pPr>
            <a:r>
              <a:rPr lang="en-IN" dirty="0" smtClean="0">
                <a:latin typeface="Times New Roman" pitchFamily="18" charset="0"/>
                <a:cs typeface="Times New Roman" pitchFamily="18" charset="0"/>
              </a:rPr>
              <a:t>Where </a:t>
            </a:r>
          </a:p>
          <a:p>
            <a:pPr marL="0" indent="0" algn="just">
              <a:lnSpc>
                <a:spcPct val="160000"/>
              </a:lnSpc>
              <a:buNone/>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is the threshold,  </a:t>
            </a:r>
            <a:endParaRPr lang="en-IN" dirty="0" smtClean="0">
              <a:latin typeface="Times New Roman" pitchFamily="18" charset="0"/>
              <a:cs typeface="Times New Roman" pitchFamily="18" charset="0"/>
            </a:endParaRPr>
          </a:p>
          <a:p>
            <a:pPr marL="0" indent="0" algn="just">
              <a:lnSpc>
                <a:spcPct val="160000"/>
              </a:lnSpc>
              <a:buNone/>
            </a:pPr>
            <a:r>
              <a:rPr lang="en-IN" dirty="0" smtClean="0">
                <a:latin typeface="Times New Roman" pitchFamily="18" charset="0"/>
                <a:cs typeface="Times New Roman" pitchFamily="18" charset="0"/>
              </a:rPr>
              <a:t>c1 </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a:t>
            </a:r>
          </a:p>
          <a:p>
            <a:pPr marL="0" indent="0" algn="just">
              <a:lnSpc>
                <a:spcPct val="160000"/>
              </a:lnSpc>
              <a:buNone/>
            </a:pPr>
            <a:r>
              <a:rPr lang="en-IN" dirty="0" smtClean="0">
                <a:latin typeface="Times New Roman" pitchFamily="18" charset="0"/>
                <a:cs typeface="Times New Roman" pitchFamily="18" charset="0"/>
              </a:rPr>
              <a:t> is the lower incomplete gamma function, and Γ(</a:t>
            </a:r>
            <a:r>
              <a:rPr lang="en-US"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is the gamma function. The total detection probability is given by </a:t>
            </a:r>
          </a:p>
          <a:p>
            <a:endParaRPr lang="en-IN" dirty="0"/>
          </a:p>
        </p:txBody>
      </p:sp>
      <p:pic>
        <p:nvPicPr>
          <p:cNvPr id="4" name="Picture 3"/>
          <p:cNvPicPr/>
          <p:nvPr/>
        </p:nvPicPr>
        <p:blipFill>
          <a:blip r:embed="rId2"/>
          <a:stretch>
            <a:fillRect/>
          </a:stretch>
        </p:blipFill>
        <p:spPr>
          <a:xfrm>
            <a:off x="2111422" y="1745208"/>
            <a:ext cx="1143000" cy="533400"/>
          </a:xfrm>
          <a:prstGeom prst="rect">
            <a:avLst/>
          </a:prstGeom>
        </p:spPr>
      </p:pic>
      <p:pic>
        <p:nvPicPr>
          <p:cNvPr id="5" name="Picture 4"/>
          <p:cNvPicPr/>
          <p:nvPr/>
        </p:nvPicPr>
        <p:blipFill>
          <a:blip r:embed="rId3"/>
          <a:stretch>
            <a:fillRect/>
          </a:stretch>
        </p:blipFill>
        <p:spPr>
          <a:xfrm>
            <a:off x="6782865" y="2095500"/>
            <a:ext cx="3305175" cy="1228725"/>
          </a:xfrm>
          <a:prstGeom prst="rect">
            <a:avLst/>
          </a:prstGeom>
        </p:spPr>
      </p:pic>
      <p:pic>
        <p:nvPicPr>
          <p:cNvPr id="6" name="Picture 5"/>
          <p:cNvPicPr/>
          <p:nvPr/>
        </p:nvPicPr>
        <p:blipFill>
          <a:blip r:embed="rId4"/>
          <a:stretch>
            <a:fillRect/>
          </a:stretch>
        </p:blipFill>
        <p:spPr>
          <a:xfrm>
            <a:off x="2482897" y="3619500"/>
            <a:ext cx="1543050" cy="381000"/>
          </a:xfrm>
          <a:prstGeom prst="rect">
            <a:avLst/>
          </a:prstGeom>
        </p:spPr>
      </p:pic>
      <p:pic>
        <p:nvPicPr>
          <p:cNvPr id="7" name="Picture 6"/>
          <p:cNvPicPr/>
          <p:nvPr/>
        </p:nvPicPr>
        <p:blipFill>
          <a:blip r:embed="rId5"/>
          <a:stretch>
            <a:fillRect/>
          </a:stretch>
        </p:blipFill>
        <p:spPr>
          <a:xfrm>
            <a:off x="2111422" y="4588492"/>
            <a:ext cx="895350" cy="390525"/>
          </a:xfrm>
          <a:prstGeom prst="rect">
            <a:avLst/>
          </a:prstGeom>
        </p:spPr>
      </p:pic>
      <p:pic>
        <p:nvPicPr>
          <p:cNvPr id="8" name="Picture 7"/>
          <p:cNvPicPr/>
          <p:nvPr/>
        </p:nvPicPr>
        <p:blipFill>
          <a:blip r:embed="rId6"/>
          <a:stretch>
            <a:fillRect/>
          </a:stretch>
        </p:blipFill>
        <p:spPr>
          <a:xfrm>
            <a:off x="4181260" y="3613599"/>
            <a:ext cx="1190625" cy="381000"/>
          </a:xfrm>
          <a:prstGeom prst="rect">
            <a:avLst/>
          </a:prstGeom>
        </p:spPr>
      </p:pic>
      <p:pic>
        <p:nvPicPr>
          <p:cNvPr id="9" name="Picture 8"/>
          <p:cNvPicPr/>
          <p:nvPr/>
        </p:nvPicPr>
        <p:blipFill>
          <a:blip r:embed="rId7"/>
          <a:stretch>
            <a:fillRect/>
          </a:stretch>
        </p:blipFill>
        <p:spPr>
          <a:xfrm>
            <a:off x="1531249" y="4178915"/>
            <a:ext cx="142875" cy="209550"/>
          </a:xfrm>
          <a:prstGeom prst="rect">
            <a:avLst/>
          </a:prstGeom>
        </p:spPr>
      </p:pic>
      <p:pic>
        <p:nvPicPr>
          <p:cNvPr id="10" name="Picture 9"/>
          <p:cNvPicPr/>
          <p:nvPr/>
        </p:nvPicPr>
        <p:blipFill>
          <a:blip r:embed="rId8"/>
          <a:stretch>
            <a:fillRect/>
          </a:stretch>
        </p:blipFill>
        <p:spPr>
          <a:xfrm>
            <a:off x="1335986" y="5160630"/>
            <a:ext cx="390525" cy="276225"/>
          </a:xfrm>
          <a:prstGeom prst="rect">
            <a:avLst/>
          </a:prstGeom>
        </p:spPr>
      </p:pic>
      <p:pic>
        <p:nvPicPr>
          <p:cNvPr id="11" name="Picture 10"/>
          <p:cNvPicPr/>
          <p:nvPr/>
        </p:nvPicPr>
        <p:blipFill>
          <a:blip r:embed="rId9"/>
          <a:stretch>
            <a:fillRect/>
          </a:stretch>
        </p:blipFill>
        <p:spPr>
          <a:xfrm>
            <a:off x="2559097" y="5601127"/>
            <a:ext cx="1057275" cy="514350"/>
          </a:xfrm>
          <a:prstGeom prst="rect">
            <a:avLst/>
          </a:prstGeom>
        </p:spPr>
      </p:pic>
    </p:spTree>
    <p:extLst>
      <p:ext uri="{BB962C8B-B14F-4D97-AF65-F5344CB8AC3E}">
        <p14:creationId xmlns:p14="http://schemas.microsoft.com/office/powerpoint/2010/main" val="3652821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699" y="368490"/>
            <a:ext cx="8188656" cy="559558"/>
          </a:xfrm>
        </p:spPr>
        <p:txBody>
          <a:bodyPr>
            <a:normAutofit fontScale="90000"/>
          </a:bodyPr>
          <a:lstStyle/>
          <a:p>
            <a:r>
              <a:rPr lang="en-US" b="1" dirty="0"/>
              <a:t>Block diagram of proposed method</a:t>
            </a:r>
            <a:r>
              <a:rPr lang="en-IN" dirty="0"/>
              <a:t/>
            </a:r>
            <a:br>
              <a:rPr lang="en-IN" dirty="0"/>
            </a:b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9612" y="1023582"/>
            <a:ext cx="3111689" cy="573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4629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589212" y="1547446"/>
            <a:ext cx="8915400" cy="4363776"/>
          </a:xfrm>
        </p:spPr>
        <p:txBody>
          <a:bodyPr>
            <a:normAutofit/>
          </a:bodyPr>
          <a:lstStyle/>
          <a:p>
            <a:pPr algn="just"/>
            <a:r>
              <a:rPr lang="en-IN" b="1" dirty="0">
                <a:latin typeface="Times New Roman" pitchFamily="18" charset="0"/>
                <a:cs typeface="Times New Roman" pitchFamily="18" charset="0"/>
              </a:rPr>
              <a:t>Advantages:</a:t>
            </a:r>
          </a:p>
          <a:p>
            <a:pPr algn="just"/>
            <a:r>
              <a:rPr lang="en-IN" dirty="0">
                <a:latin typeface="Times New Roman" pitchFamily="18" charset="0"/>
                <a:cs typeface="Times New Roman" pitchFamily="18" charset="0"/>
              </a:rPr>
              <a:t>1.The QCD(Quickest Change Detection ) problem is solved by using CUSUM Algorithm</a:t>
            </a:r>
          </a:p>
          <a:p>
            <a:pPr algn="just"/>
            <a:r>
              <a:rPr lang="en-IN" dirty="0">
                <a:latin typeface="Times New Roman" pitchFamily="18" charset="0"/>
                <a:cs typeface="Times New Roman" pitchFamily="18" charset="0"/>
              </a:rPr>
              <a:t>2.The proposed QCD BASED ON </a:t>
            </a:r>
            <a:r>
              <a:rPr lang="en-IN" dirty="0" err="1">
                <a:latin typeface="Times New Roman" pitchFamily="18" charset="0"/>
                <a:cs typeface="Times New Roman" pitchFamily="18" charset="0"/>
              </a:rPr>
              <a:t>CUSUM,requires</a:t>
            </a:r>
            <a:r>
              <a:rPr lang="en-IN" dirty="0">
                <a:latin typeface="Times New Roman" pitchFamily="18" charset="0"/>
                <a:cs typeface="Times New Roman" pitchFamily="18" charset="0"/>
              </a:rPr>
              <a:t>  less observation time and less in complexity .</a:t>
            </a:r>
          </a:p>
          <a:p>
            <a:pPr algn="just"/>
            <a:r>
              <a:rPr lang="en-IN" dirty="0">
                <a:latin typeface="Times New Roman" pitchFamily="18" charset="0"/>
                <a:cs typeface="Times New Roman" pitchFamily="18" charset="0"/>
              </a:rPr>
              <a:t>3.No priori knowledge  of the primary user signal such as the modulation type and order, the pulse shape, and the packet format is required .</a:t>
            </a:r>
          </a:p>
          <a:p>
            <a:pPr algn="just"/>
            <a:r>
              <a:rPr lang="en-IN" dirty="0">
                <a:latin typeface="Times New Roman" pitchFamily="18" charset="0"/>
                <a:cs typeface="Times New Roman" pitchFamily="18" charset="0"/>
              </a:rPr>
              <a:t>4. Proposed QCD BASED ON CUSUM performs better when compared to other spectrum sensing techniques</a:t>
            </a:r>
          </a:p>
          <a:p>
            <a:pPr algn="just"/>
            <a:r>
              <a:rPr lang="en-US" dirty="0">
                <a:latin typeface="Times New Roman" pitchFamily="18" charset="0"/>
                <a:cs typeface="Times New Roman" pitchFamily="18" charset="0"/>
              </a:rPr>
              <a:t>5.unlike </a:t>
            </a:r>
            <a:r>
              <a:rPr lang="en-IN" dirty="0">
                <a:latin typeface="Times New Roman" pitchFamily="18" charset="0"/>
                <a:cs typeface="Times New Roman" pitchFamily="18" charset="0"/>
              </a:rPr>
              <a:t>Matched filter </a:t>
            </a:r>
            <a:r>
              <a:rPr lang="en-US" dirty="0">
                <a:latin typeface="Times New Roman" pitchFamily="18" charset="0"/>
                <a:cs typeface="Times New Roman" pitchFamily="18" charset="0"/>
              </a:rPr>
              <a:t>based detection is complex to implement in </a:t>
            </a:r>
            <a:r>
              <a:rPr lang="en-US" dirty="0" err="1">
                <a:latin typeface="Times New Roman" pitchFamily="18" charset="0"/>
                <a:cs typeface="Times New Roman" pitchFamily="18" charset="0"/>
              </a:rPr>
              <a:t>CRs,the</a:t>
            </a:r>
            <a:r>
              <a:rPr lang="en-US" dirty="0">
                <a:latin typeface="Times New Roman" pitchFamily="18" charset="0"/>
                <a:cs typeface="Times New Roman" pitchFamily="18" charset="0"/>
              </a:rPr>
              <a:t> proposed method is implemented in CR.</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Applications of 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Content Placeholder 1"/>
          <p:cNvSpPr>
            <a:spLocks noGrp="1"/>
          </p:cNvSpPr>
          <p:nvPr>
            <p:ph idx="1"/>
          </p:nvPr>
        </p:nvSpPr>
        <p:spPr>
          <a:xfrm>
            <a:off x="2589212" y="1255595"/>
            <a:ext cx="8915400" cy="4655628"/>
          </a:xfrm>
        </p:spPr>
        <p:txBody>
          <a:bodyPr>
            <a:noAutofit/>
          </a:bodyPr>
          <a:lstStyle/>
          <a:p>
            <a:r>
              <a:rPr lang="en-IN" dirty="0">
                <a:latin typeface="Times New Roman" pitchFamily="18" charset="0"/>
                <a:cs typeface="Times New Roman" pitchFamily="18" charset="0"/>
              </a:rPr>
              <a:t>1.Spectrumsensing ,</a:t>
            </a:r>
          </a:p>
          <a:p>
            <a:r>
              <a:rPr lang="en-IN" dirty="0">
                <a:latin typeface="Times New Roman" pitchFamily="18" charset="0"/>
                <a:cs typeface="Times New Roman" pitchFamily="18" charset="0"/>
              </a:rPr>
              <a:t>2.Resource allocation and scheduling .</a:t>
            </a:r>
          </a:p>
          <a:p>
            <a:r>
              <a:rPr lang="en-IN" dirty="0">
                <a:latin typeface="Times New Roman" pitchFamily="18" charset="0"/>
                <a:cs typeface="Times New Roman" pitchFamily="18" charset="0"/>
              </a:rPr>
              <a:t>3.Powersystem line outage detection </a:t>
            </a:r>
          </a:p>
          <a:p>
            <a:r>
              <a:rPr lang="en-IN" dirty="0">
                <a:latin typeface="Times New Roman" pitchFamily="18" charset="0"/>
                <a:cs typeface="Times New Roman" pitchFamily="18" charset="0"/>
              </a:rPr>
              <a:t>4.Bioinformatics</a:t>
            </a:r>
          </a:p>
          <a:p>
            <a:r>
              <a:rPr lang="en-IN" dirty="0">
                <a:latin typeface="Times New Roman" pitchFamily="18" charset="0"/>
                <a:cs typeface="Times New Roman" pitchFamily="18" charset="0"/>
              </a:rPr>
              <a:t>5. Quality control.</a:t>
            </a:r>
          </a:p>
        </p:txBody>
      </p:sp>
    </p:spTree>
    <p:extLst>
      <p:ext uri="{BB962C8B-B14F-4D97-AF65-F5344CB8AC3E}">
        <p14:creationId xmlns:p14="http://schemas.microsoft.com/office/powerpoint/2010/main" val="667459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2589212" y="1551709"/>
            <a:ext cx="4313864" cy="4359513"/>
          </a:xfrm>
        </p:spPr>
        <p:txBody>
          <a:bodyPr>
            <a:normAutofit fontScale="92500" lnSpcReduction="20000"/>
          </a:bodyPr>
          <a:lstStyle/>
          <a:p>
            <a:pPr marL="0" indent="0">
              <a:buNone/>
            </a:pPr>
            <a:r>
              <a:rPr lang="en-US" b="1" dirty="0">
                <a:latin typeface="Times New Roman" pitchFamily="18" charset="0"/>
                <a:cs typeface="Times New Roman" pitchFamily="18" charset="0"/>
              </a:rPr>
              <a:t>Hardware &amp; Software Requirements: 	</a:t>
            </a:r>
            <a:endParaRPr lang="en-IN"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Software: </a:t>
            </a:r>
            <a:r>
              <a:rPr lang="en-US" dirty="0">
                <a:latin typeface="Times New Roman" pitchFamily="18" charset="0"/>
                <a:cs typeface="Times New Roman" pitchFamily="18" charset="0"/>
              </a:rPr>
              <a:t>Matlab </a:t>
            </a:r>
            <a:r>
              <a:rPr lang="en-US" dirty="0" smtClean="0">
                <a:latin typeface="Times New Roman" pitchFamily="18" charset="0"/>
                <a:cs typeface="Times New Roman" pitchFamily="18" charset="0"/>
              </a:rPr>
              <a:t>R2018a</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Hardware:</a:t>
            </a:r>
            <a:endParaRPr lang="en-IN"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Operating Systems: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Windows 10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Windows 7 Service Pack 1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Windows Server 2019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Windows Server 2016</a:t>
            </a:r>
            <a:endParaRPr lang="en-IN"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Processors: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Minimum: Any Intel or AMD x86-64 processor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Recommended: Any Intel or AMD x86-64 processor with four logical cores and AVX2 instruction set support </a:t>
            </a:r>
            <a:endParaRPr lang="en-IN"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p:txBody>
          <a:bodyPr>
            <a:normAutofit fontScale="92500" lnSpcReduction="20000"/>
          </a:bodyPr>
          <a:lstStyle/>
          <a:p>
            <a:r>
              <a:rPr lang="en-US" b="1" dirty="0">
                <a:latin typeface="Times New Roman" pitchFamily="18" charset="0"/>
                <a:cs typeface="Times New Roman" pitchFamily="18" charset="0"/>
              </a:rPr>
              <a:t>Disk: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Minimum: 2.9 GB of HDD space for MATLAB only, 5-8 GB for a typical installation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Recommended: An SSD is recommended a full installation of all Math Works products may take up to 29 GB of disk space </a:t>
            </a:r>
            <a:endParaRPr lang="en-IN"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RAM:</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Minimum: 4 GB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Recommended: 8 GB</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33868" y="668191"/>
            <a:ext cx="8911687" cy="938467"/>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398143" y="1528001"/>
            <a:ext cx="8915400" cy="4697120"/>
          </a:xfrm>
        </p:spPr>
        <p:txBody>
          <a:bodyPr>
            <a:noAutofit/>
          </a:bodyPr>
          <a:lstStyle/>
          <a:p>
            <a:pPr algn="just">
              <a:lnSpc>
                <a:spcPct val="150000"/>
              </a:lnSpc>
            </a:pPr>
            <a:r>
              <a:rPr lang="en-IN" sz="1700" dirty="0">
                <a:latin typeface="Times New Roman" pitchFamily="18" charset="0"/>
                <a:cs typeface="Times New Roman" pitchFamily="18" charset="0"/>
              </a:rPr>
              <a:t>[1] S. </a:t>
            </a:r>
            <a:r>
              <a:rPr lang="en-IN" sz="1700" dirty="0" err="1">
                <a:latin typeface="Times New Roman" pitchFamily="18" charset="0"/>
                <a:cs typeface="Times New Roman" pitchFamily="18" charset="0"/>
              </a:rPr>
              <a:t>Haykin</a:t>
            </a:r>
            <a:r>
              <a:rPr lang="en-IN" sz="1700" dirty="0">
                <a:latin typeface="Times New Roman" pitchFamily="18" charset="0"/>
                <a:cs typeface="Times New Roman" pitchFamily="18" charset="0"/>
              </a:rPr>
              <a:t>, “Cognitive radio: Brain-empowered wireless communications,” IEEE J. Sel. Areas </a:t>
            </a:r>
            <a:r>
              <a:rPr lang="en-IN" sz="1700" dirty="0" err="1">
                <a:latin typeface="Times New Roman" pitchFamily="18" charset="0"/>
                <a:cs typeface="Times New Roman" pitchFamily="18" charset="0"/>
              </a:rPr>
              <a:t>Commun</a:t>
            </a:r>
            <a:r>
              <a:rPr lang="en-IN" sz="1700" dirty="0">
                <a:latin typeface="Times New Roman" pitchFamily="18" charset="0"/>
                <a:cs typeface="Times New Roman" pitchFamily="18" charset="0"/>
              </a:rPr>
              <a:t>., vol. 23, no. 2, pp. 201–220, Feb. 2005.</a:t>
            </a:r>
          </a:p>
          <a:p>
            <a:pPr algn="just">
              <a:lnSpc>
                <a:spcPct val="150000"/>
              </a:lnSpc>
            </a:pPr>
            <a:r>
              <a:rPr lang="en-IN" sz="1700" dirty="0">
                <a:latin typeface="Times New Roman" pitchFamily="18" charset="0"/>
                <a:cs typeface="Times New Roman" pitchFamily="18" charset="0"/>
              </a:rPr>
              <a:t>[2] B. U. </a:t>
            </a:r>
            <a:r>
              <a:rPr lang="en-IN" sz="1700" dirty="0" err="1">
                <a:latin typeface="Times New Roman" pitchFamily="18" charset="0"/>
                <a:cs typeface="Times New Roman" pitchFamily="18" charset="0"/>
              </a:rPr>
              <a:t>Kazi</a:t>
            </a:r>
            <a:r>
              <a:rPr lang="en-IN" sz="1700" dirty="0">
                <a:latin typeface="Times New Roman" pitchFamily="18" charset="0"/>
                <a:cs typeface="Times New Roman" pitchFamily="18" charset="0"/>
              </a:rPr>
              <a:t> and G. A. </a:t>
            </a:r>
            <a:r>
              <a:rPr lang="en-IN" sz="1700" dirty="0" err="1">
                <a:latin typeface="Times New Roman" pitchFamily="18" charset="0"/>
                <a:cs typeface="Times New Roman" pitchFamily="18" charset="0"/>
              </a:rPr>
              <a:t>Wainer</a:t>
            </a:r>
            <a:r>
              <a:rPr lang="en-IN" sz="1700" dirty="0">
                <a:latin typeface="Times New Roman" pitchFamily="18" charset="0"/>
                <a:cs typeface="Times New Roman" pitchFamily="18" charset="0"/>
              </a:rPr>
              <a:t>, “Next generation wireless cellular networks: Ultra-dense multi-tier and multi-cell cooperation perspective,” Wireless </a:t>
            </a:r>
            <a:r>
              <a:rPr lang="en-IN" sz="1700" dirty="0" err="1">
                <a:latin typeface="Times New Roman" pitchFamily="18" charset="0"/>
                <a:cs typeface="Times New Roman" pitchFamily="18" charset="0"/>
              </a:rPr>
              <a:t>Netw</a:t>
            </a:r>
            <a:r>
              <a:rPr lang="en-IN" sz="1700" dirty="0">
                <a:latin typeface="Times New Roman" pitchFamily="18" charset="0"/>
                <a:cs typeface="Times New Roman" pitchFamily="18" charset="0"/>
              </a:rPr>
              <a:t>., vol. 25, no. 4, pp. 2041–2064, May 2019.</a:t>
            </a:r>
          </a:p>
          <a:p>
            <a:pPr algn="just">
              <a:lnSpc>
                <a:spcPct val="150000"/>
              </a:lnSpc>
            </a:pPr>
            <a:r>
              <a:rPr lang="en-IN" sz="1700" dirty="0">
                <a:latin typeface="Times New Roman" pitchFamily="18" charset="0"/>
                <a:cs typeface="Times New Roman" pitchFamily="18" charset="0"/>
              </a:rPr>
              <a:t>[3] Y. Ye, Y. Li, G. Lu, and F. Zhou, “Improved energy detection with </a:t>
            </a:r>
            <a:r>
              <a:rPr lang="en-IN" sz="1700" dirty="0" err="1">
                <a:latin typeface="Times New Roman" pitchFamily="18" charset="0"/>
                <a:cs typeface="Times New Roman" pitchFamily="18" charset="0"/>
              </a:rPr>
              <a:t>Laplacian</a:t>
            </a:r>
            <a:r>
              <a:rPr lang="en-IN" sz="1700" dirty="0">
                <a:latin typeface="Times New Roman" pitchFamily="18" charset="0"/>
                <a:cs typeface="Times New Roman" pitchFamily="18" charset="0"/>
              </a:rPr>
              <a:t> noise in cognitive radio,” IEEE Syst. J., vol. 13, no. 1, pp. 18–29, Mar. 2019.</a:t>
            </a:r>
          </a:p>
          <a:p>
            <a:pPr algn="just">
              <a:lnSpc>
                <a:spcPct val="150000"/>
              </a:lnSpc>
            </a:pPr>
            <a:r>
              <a:rPr lang="en-IN" sz="1700" dirty="0">
                <a:latin typeface="Times New Roman" pitchFamily="18" charset="0"/>
                <a:cs typeface="Times New Roman" pitchFamily="18" charset="0"/>
              </a:rPr>
              <a:t>[4] N. A. El-</a:t>
            </a:r>
            <a:r>
              <a:rPr lang="en-IN" sz="1700" dirty="0" err="1">
                <a:latin typeface="Times New Roman" pitchFamily="18" charset="0"/>
                <a:cs typeface="Times New Roman" pitchFamily="18" charset="0"/>
              </a:rPr>
              <a:t>Alfi</a:t>
            </a:r>
            <a:r>
              <a:rPr lang="en-IN" sz="1700" dirty="0">
                <a:latin typeface="Times New Roman" pitchFamily="18" charset="0"/>
                <a:cs typeface="Times New Roman" pitchFamily="18" charset="0"/>
              </a:rPr>
              <a:t>, H. M. Abdel-</a:t>
            </a:r>
            <a:r>
              <a:rPr lang="en-IN" sz="1700" dirty="0" err="1">
                <a:latin typeface="Times New Roman" pitchFamily="18" charset="0"/>
                <a:cs typeface="Times New Roman" pitchFamily="18" charset="0"/>
              </a:rPr>
              <a:t>Atty</a:t>
            </a:r>
            <a:r>
              <a:rPr lang="en-IN" sz="1700" dirty="0">
                <a:latin typeface="Times New Roman" pitchFamily="18" charset="0"/>
                <a:cs typeface="Times New Roman" pitchFamily="18" charset="0"/>
              </a:rPr>
              <a:t>, and M. A. Mohamed, “Sub-Nyquist cyclostationary detection of GFDM for wideband spectrum sensing,” IEEE Access, vol. 7, pp. 86403–86411, 2019.</a:t>
            </a:r>
          </a:p>
          <a:p>
            <a:pPr algn="just">
              <a:lnSpc>
                <a:spcPct val="150000"/>
              </a:lnSpc>
            </a:pPr>
            <a:r>
              <a:rPr lang="en-IN" sz="1700" dirty="0">
                <a:latin typeface="Times New Roman" pitchFamily="18" charset="0"/>
                <a:cs typeface="Times New Roman" pitchFamily="18" charset="0"/>
              </a:rPr>
              <a:t>[5] S. M. Kay, Fundamentals of Statistical Signal Processing: Detection Theory. Englewood Cliffs, NJ, USA: Prentice-Hall, 1998.</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288001"/>
            <a:ext cx="9163646" cy="5050972"/>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Proposed 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03938" y="1337481"/>
            <a:ext cx="9300674" cy="4560093"/>
          </a:xfrm>
        </p:spPr>
        <p:txBody>
          <a:bodyPr>
            <a:normAutofit/>
          </a:bodyPr>
          <a:lstStyle/>
          <a:p>
            <a:pPr algn="just">
              <a:lnSpc>
                <a:spcPct val="150000"/>
              </a:lnSpc>
            </a:pPr>
            <a:r>
              <a:rPr lang="en-IN" sz="1700" dirty="0">
                <a:latin typeface="Times New Roman" pitchFamily="18" charset="0"/>
                <a:cs typeface="Times New Roman" pitchFamily="18" charset="0"/>
              </a:rPr>
              <a:t>Quickest change detection (QCD) is a fundamental problem in many applications. Given a sequence of measurements that exhibits two different distributions around a certain flipping point, the goal is to detect the change in distribution around the flipping point as quickly as possible. The QCD problem appears in many practical applications, e.g., quality control, power system line outage detection, spectrum reuse, and resource allocation and scheduling. In this letter, we focus on spectrum sensing as our application since it is a critical process for proper functionality of cognitive radio networks. Relying on the cumulative sum (CUSUM), we derive the probability of detection and the probability of false alarm of CUSUM based spectrum sensing. We show the correctness of our derivations using numerical simulations.</a:t>
            </a:r>
          </a:p>
          <a:p>
            <a:pPr>
              <a:spcBef>
                <a:spcPct val="0"/>
              </a:spcBef>
              <a:buClrTx/>
              <a:buNone/>
            </a:pPr>
            <a:endParaRPr lang="en-US" altLang="en-US" dirty="0">
              <a:latin typeface="Times New Roman" panose="02020603050405020304" pitchFamily="18" charset="0"/>
              <a:cs typeface="Times New Roman" panose="02020603050405020304" pitchFamily="18" charset="0"/>
            </a:endParaRPr>
          </a:p>
          <a:p>
            <a:endParaRPr lang="en-US" dirty="0"/>
          </a:p>
        </p:txBody>
      </p:sp>
      <p:pic>
        <p:nvPicPr>
          <p:cNvPr id="5" name="Picture 4"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ntroduction:</a:t>
            </a:r>
            <a:endParaRPr lang="en-IN" dirty="0"/>
          </a:p>
        </p:txBody>
      </p:sp>
      <p:sp>
        <p:nvSpPr>
          <p:cNvPr id="3" name="Content Placeholder 2"/>
          <p:cNvSpPr>
            <a:spLocks noGrp="1"/>
          </p:cNvSpPr>
          <p:nvPr>
            <p:ph idx="1"/>
          </p:nvPr>
        </p:nvSpPr>
        <p:spPr>
          <a:xfrm>
            <a:off x="2589212" y="1596788"/>
            <a:ext cx="8915400" cy="4314434"/>
          </a:xfrm>
        </p:spPr>
        <p:txBody>
          <a:bodyPr>
            <a:normAutofit/>
          </a:bodyPr>
          <a:lstStyle/>
          <a:p>
            <a:pPr algn="just">
              <a:lnSpc>
                <a:spcPct val="150000"/>
              </a:lnSpc>
            </a:pPr>
            <a:r>
              <a:rPr lang="en-US" sz="1700" dirty="0" smtClean="0">
                <a:latin typeface="Times New Roman" pitchFamily="18" charset="0"/>
                <a:cs typeface="Times New Roman" pitchFamily="18" charset="0"/>
              </a:rPr>
              <a:t>The </a:t>
            </a:r>
            <a:r>
              <a:rPr lang="en-US" sz="1700" dirty="0">
                <a:latin typeface="Times New Roman" pitchFamily="18" charset="0"/>
                <a:cs typeface="Times New Roman" pitchFamily="18" charset="0"/>
              </a:rPr>
              <a:t>increasing demand of spectrum slots is a result of the exponential growth of wireless networks. On the other hand, this growth is facing the classical spectrum scarcity problem. Statistical analysis of spectrum usage presented in [1] shows that the spectrum is underutilized. Therefore, interest in cognitive radio (and multi-tier priority access [2]) networks has also grown accordingly. In cognitive radio networks, spectrum slots are allocated to users in a dynamic fashion. At first, the spectrum slot is assigned to its owner, also known as primary user (PU). Users with less priority, also known as secondary users (SU) are allowed to access this designated spectrum slot whenever its owner is not exploiting it. Spectrum sensing is a cornerstone in the deployment of </a:t>
            </a:r>
            <a:r>
              <a:rPr lang="en-IN" sz="1700" dirty="0">
                <a:latin typeface="Times New Roman" pitchFamily="18" charset="0"/>
                <a:cs typeface="Times New Roman" pitchFamily="18" charset="0"/>
              </a:rPr>
              <a:t>cognitive radio networks</a:t>
            </a:r>
            <a:r>
              <a:rPr lang="en-IN" dirty="0"/>
              <a:t>.</a:t>
            </a:r>
          </a:p>
        </p:txBody>
      </p:sp>
    </p:spTree>
    <p:extLst>
      <p:ext uri="{BB962C8B-B14F-4D97-AF65-F5344CB8AC3E}">
        <p14:creationId xmlns:p14="http://schemas.microsoft.com/office/powerpoint/2010/main" val="356080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Cognitive </a:t>
            </a:r>
            <a:r>
              <a:rPr lang="en-IN" dirty="0">
                <a:latin typeface="Times New Roman" pitchFamily="18" charset="0"/>
                <a:cs typeface="Times New Roman" pitchFamily="18" charset="0"/>
              </a:rPr>
              <a:t>radio</a:t>
            </a:r>
            <a:endParaRPr lang="en-IN" dirty="0"/>
          </a:p>
        </p:txBody>
      </p:sp>
      <p:sp>
        <p:nvSpPr>
          <p:cNvPr id="3" name="Content Placeholder 2"/>
          <p:cNvSpPr>
            <a:spLocks noGrp="1"/>
          </p:cNvSpPr>
          <p:nvPr>
            <p:ph idx="1"/>
          </p:nvPr>
        </p:nvSpPr>
        <p:spPr>
          <a:xfrm>
            <a:off x="2292824" y="2133600"/>
            <a:ext cx="9211788" cy="3777622"/>
          </a:xfrm>
        </p:spPr>
        <p:txBody>
          <a:bodyPr>
            <a:normAutofit/>
          </a:bodyPr>
          <a:lstStyle/>
          <a:p>
            <a:pPr algn="just">
              <a:lnSpc>
                <a:spcPct val="150000"/>
              </a:lnSpc>
            </a:pPr>
            <a:r>
              <a:rPr lang="en-US" sz="1700" dirty="0">
                <a:latin typeface="Times New Roman" pitchFamily="18" charset="0"/>
                <a:cs typeface="Times New Roman" pitchFamily="18" charset="0"/>
              </a:rPr>
              <a:t>Cognitive radio is an intelligent wireless communication system that is aware of its surrounding environment (i.e., outside world), and uses the methodology of understanding-by-building to learn from the environment and adapt its internal states to statistical variations in the incoming RF stimuli by making corresponding changes in certain operating parameters (e.g., transmit-power, carrier-frequency, and modulation strategy) in real-time, with two primary objectives in mind:</a:t>
            </a:r>
          </a:p>
          <a:p>
            <a:pPr marL="0" indent="0" algn="just">
              <a:lnSpc>
                <a:spcPct val="150000"/>
              </a:lnSpc>
              <a:buNone/>
            </a:pPr>
            <a:r>
              <a:rPr lang="en-US" sz="1700" dirty="0">
                <a:latin typeface="Times New Roman" pitchFamily="18" charset="0"/>
                <a:cs typeface="Times New Roman" pitchFamily="18" charset="0"/>
              </a:rPr>
              <a:t>• highly reliable communications whenever and wherever </a:t>
            </a:r>
            <a:r>
              <a:rPr lang="en-IN" sz="1700" dirty="0">
                <a:latin typeface="Times New Roman" pitchFamily="18" charset="0"/>
                <a:cs typeface="Times New Roman" pitchFamily="18" charset="0"/>
              </a:rPr>
              <a:t>needed;</a:t>
            </a:r>
          </a:p>
          <a:p>
            <a:pPr marL="0" indent="0" algn="just">
              <a:lnSpc>
                <a:spcPct val="150000"/>
              </a:lnSpc>
              <a:buNone/>
            </a:pPr>
            <a:r>
              <a:rPr lang="en-US" sz="1700" dirty="0">
                <a:latin typeface="Times New Roman" pitchFamily="18" charset="0"/>
                <a:cs typeface="Times New Roman" pitchFamily="18" charset="0"/>
              </a:rPr>
              <a:t>• efficient utilization of the radio spectrum.</a:t>
            </a:r>
            <a:endParaRPr lang="en-IN" sz="1700" dirty="0">
              <a:latin typeface="Times New Roman" pitchFamily="18" charset="0"/>
              <a:cs typeface="Times New Roman" pitchFamily="18" charset="0"/>
            </a:endParaRPr>
          </a:p>
        </p:txBody>
      </p:sp>
    </p:spTree>
    <p:extLst>
      <p:ext uri="{BB962C8B-B14F-4D97-AF65-F5344CB8AC3E}">
        <p14:creationId xmlns:p14="http://schemas.microsoft.com/office/powerpoint/2010/main" val="2308126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6970428"/>
              </p:ext>
            </p:extLst>
          </p:nvPr>
        </p:nvGraphicFramePr>
        <p:xfrm>
          <a:off x="485330" y="1305860"/>
          <a:ext cx="10877630" cy="4990684"/>
        </p:xfrm>
        <a:graphic>
          <a:graphicData uri="http://schemas.openxmlformats.org/drawingml/2006/table">
            <a:tbl>
              <a:tblPr firstRow="1" bandRow="1">
                <a:tableStyleId>{5940675A-B579-460E-94D1-54222C63F5DA}</a:tableStyleId>
              </a:tblPr>
              <a:tblGrid>
                <a:gridCol w="668740">
                  <a:extLst>
                    <a:ext uri="{9D8B030D-6E8A-4147-A177-3AD203B41FA5}">
                      <a16:colId xmlns="" xmlns:a16="http://schemas.microsoft.com/office/drawing/2014/main" val="20000"/>
                    </a:ext>
                  </a:extLst>
                </a:gridCol>
                <a:gridCol w="2879678">
                  <a:extLst>
                    <a:ext uri="{9D8B030D-6E8A-4147-A177-3AD203B41FA5}">
                      <a16:colId xmlns="" xmlns:a16="http://schemas.microsoft.com/office/drawing/2014/main" val="20001"/>
                    </a:ext>
                  </a:extLst>
                </a:gridCol>
                <a:gridCol w="2080449">
                  <a:extLst>
                    <a:ext uri="{9D8B030D-6E8A-4147-A177-3AD203B41FA5}">
                      <a16:colId xmlns="" xmlns:a16="http://schemas.microsoft.com/office/drawing/2014/main" val="20002"/>
                    </a:ext>
                  </a:extLst>
                </a:gridCol>
                <a:gridCol w="3556076">
                  <a:extLst>
                    <a:ext uri="{9D8B030D-6E8A-4147-A177-3AD203B41FA5}">
                      <a16:colId xmlns="" xmlns:a16="http://schemas.microsoft.com/office/drawing/2014/main" val="20003"/>
                    </a:ext>
                  </a:extLst>
                </a:gridCol>
                <a:gridCol w="1692687">
                  <a:extLst>
                    <a:ext uri="{9D8B030D-6E8A-4147-A177-3AD203B41FA5}">
                      <a16:colId xmlns=""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IEEE J. Sel. Areas </a:t>
                      </a:r>
                      <a:r>
                        <a:rPr lang="en-US" sz="1400" kern="1200" dirty="0" err="1" smtClean="0">
                          <a:solidFill>
                            <a:schemeClr val="tx1"/>
                          </a:solidFill>
                          <a:effectLst/>
                          <a:latin typeface="Times New Roman" pitchFamily="18" charset="0"/>
                          <a:ea typeface="+mn-ea"/>
                          <a:cs typeface="Times New Roman" pitchFamily="18" charset="0"/>
                        </a:rPr>
                        <a:t>Commun.vol</a:t>
                      </a:r>
                      <a:r>
                        <a:rPr lang="en-US" sz="1400" kern="1200" dirty="0" smtClean="0">
                          <a:solidFill>
                            <a:schemeClr val="tx1"/>
                          </a:solidFill>
                          <a:effectLst/>
                          <a:latin typeface="Times New Roman" pitchFamily="18" charset="0"/>
                          <a:ea typeface="+mn-ea"/>
                          <a:cs typeface="Times New Roman" pitchFamily="18" charset="0"/>
                        </a:rPr>
                        <a:t>. 23, no. 2, pp. 201–220,Feb. 2005.</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 </a:t>
                      </a:r>
                      <a:r>
                        <a:rPr lang="en-US" sz="1400" kern="1200" dirty="0" err="1" smtClean="0">
                          <a:solidFill>
                            <a:schemeClr val="tx1"/>
                          </a:solidFill>
                          <a:effectLst/>
                          <a:latin typeface="Times New Roman" pitchFamily="18" charset="0"/>
                          <a:ea typeface="+mn-ea"/>
                          <a:cs typeface="Times New Roman" pitchFamily="18" charset="0"/>
                        </a:rPr>
                        <a:t>Haykin</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“Cognitive radio: Brain-empowered wireless communications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Learned about the Cognitive radio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Wireless </a:t>
                      </a:r>
                      <a:r>
                        <a:rPr lang="en-US" sz="1400" kern="1200" dirty="0" err="1" smtClean="0">
                          <a:solidFill>
                            <a:schemeClr val="tx1"/>
                          </a:solidFill>
                          <a:effectLst/>
                          <a:latin typeface="Times New Roman" pitchFamily="18" charset="0"/>
                          <a:ea typeface="+mn-ea"/>
                          <a:cs typeface="Times New Roman" pitchFamily="18" charset="0"/>
                        </a:rPr>
                        <a:t>Netwvol</a:t>
                      </a:r>
                      <a:r>
                        <a:rPr lang="en-US" sz="1400" kern="1200" dirty="0" smtClean="0">
                          <a:solidFill>
                            <a:schemeClr val="tx1"/>
                          </a:solidFill>
                          <a:effectLst/>
                          <a:latin typeface="Times New Roman" pitchFamily="18" charset="0"/>
                          <a:ea typeface="+mn-ea"/>
                          <a:cs typeface="Times New Roman" pitchFamily="18" charset="0"/>
                        </a:rPr>
                        <a:t>. 25, no. 4, pp. 2041–2064, May 2019</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B. U. </a:t>
                      </a:r>
                      <a:r>
                        <a:rPr lang="en-US" sz="1400" kern="1200" dirty="0" err="1" smtClean="0">
                          <a:solidFill>
                            <a:schemeClr val="tx1"/>
                          </a:solidFill>
                          <a:effectLst/>
                          <a:latin typeface="Times New Roman" pitchFamily="18" charset="0"/>
                          <a:ea typeface="+mn-ea"/>
                          <a:cs typeface="Times New Roman" pitchFamily="18" charset="0"/>
                        </a:rPr>
                        <a:t>Kazi</a:t>
                      </a:r>
                      <a:r>
                        <a:rPr lang="en-US" sz="1400" kern="1200" dirty="0" smtClean="0">
                          <a:solidFill>
                            <a:schemeClr val="tx1"/>
                          </a:solidFill>
                          <a:effectLst/>
                          <a:latin typeface="Times New Roman" pitchFamily="18" charset="0"/>
                          <a:ea typeface="+mn-ea"/>
                          <a:cs typeface="Times New Roman" pitchFamily="18" charset="0"/>
                        </a:rPr>
                        <a:t> and G. A. </a:t>
                      </a:r>
                      <a:r>
                        <a:rPr lang="en-US" sz="1400" kern="1200" dirty="0" err="1" smtClean="0">
                          <a:solidFill>
                            <a:schemeClr val="tx1"/>
                          </a:solidFill>
                          <a:effectLst/>
                          <a:latin typeface="Times New Roman" pitchFamily="18" charset="0"/>
                          <a:ea typeface="+mn-ea"/>
                          <a:cs typeface="Times New Roman" pitchFamily="18" charset="0"/>
                        </a:rPr>
                        <a:t>Wainer</a:t>
                      </a:r>
                      <a:r>
                        <a:rPr lang="en-US" sz="1400" kern="1200" dirty="0" smtClean="0">
                          <a:solidFill>
                            <a:schemeClr val="tx1"/>
                          </a:solidFill>
                          <a:effectLst/>
                          <a:latin typeface="Times New Roman" pitchFamily="18" charset="0"/>
                          <a:ea typeface="+mn-ea"/>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Next generation wireless cellular networks: Ultra-dense multi-tier and multi-cell cooperation perspective,”</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 about </a:t>
                      </a:r>
                      <a:r>
                        <a:rPr lang="en-US" sz="1400" kern="1200" dirty="0" err="1" smtClean="0">
                          <a:solidFill>
                            <a:schemeClr val="tx1"/>
                          </a:solidFill>
                          <a:effectLst/>
                          <a:latin typeface="Times New Roman" pitchFamily="18" charset="0"/>
                          <a:ea typeface="+mn-ea"/>
                          <a:cs typeface="Times New Roman" pitchFamily="18" charset="0"/>
                        </a:rPr>
                        <a:t>UDHetNet</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mmWave</a:t>
                      </a:r>
                      <a:r>
                        <a:rPr lang="en-US" sz="1400" kern="1200" dirty="0" smtClean="0">
                          <a:solidFill>
                            <a:schemeClr val="tx1"/>
                          </a:solidFill>
                          <a:effectLst/>
                          <a:latin typeface="Times New Roman" pitchFamily="18" charset="0"/>
                          <a:ea typeface="+mn-ea"/>
                          <a:cs typeface="Times New Roman" pitchFamily="18" charset="0"/>
                        </a:rPr>
                        <a:t> and </a:t>
                      </a:r>
                      <a:r>
                        <a:rPr lang="en-US" sz="1400" kern="1200" dirty="0" err="1" smtClean="0">
                          <a:solidFill>
                            <a:schemeClr val="tx1"/>
                          </a:solidFill>
                          <a:effectLst/>
                          <a:latin typeface="Times New Roman" pitchFamily="18" charset="0"/>
                          <a:ea typeface="+mn-ea"/>
                          <a:cs typeface="Times New Roman" pitchFamily="18" charset="0"/>
                        </a:rPr>
                        <a:t>CoMP</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IEEE Syst. J., vol. 13, no. 1, pp. 18–29, Mar. 2019</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Y. Ye, Y. Li, G. Lu, and F. Zhou</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Improved energy detection with </a:t>
                      </a:r>
                      <a:r>
                        <a:rPr lang="en-US" sz="1400" kern="1200" dirty="0" err="1" smtClean="0">
                          <a:solidFill>
                            <a:schemeClr val="tx1"/>
                          </a:solidFill>
                          <a:effectLst/>
                          <a:latin typeface="Times New Roman" pitchFamily="18" charset="0"/>
                          <a:ea typeface="+mn-ea"/>
                          <a:cs typeface="Times New Roman" pitchFamily="18" charset="0"/>
                        </a:rPr>
                        <a:t>Laplacian</a:t>
                      </a:r>
                      <a:r>
                        <a:rPr lang="en-US" sz="1400" kern="1200" dirty="0" smtClean="0">
                          <a:solidFill>
                            <a:schemeClr val="tx1"/>
                          </a:solidFill>
                          <a:effectLst/>
                          <a:latin typeface="Times New Roman" pitchFamily="18" charset="0"/>
                          <a:ea typeface="+mn-ea"/>
                          <a:cs typeface="Times New Roman" pitchFamily="18" charset="0"/>
                        </a:rPr>
                        <a:t> noise in cognitive radio</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  the </a:t>
                      </a:r>
                      <a:r>
                        <a:rPr lang="en-US" sz="1400" kern="1200" dirty="0" err="1" smtClean="0">
                          <a:solidFill>
                            <a:schemeClr val="tx1"/>
                          </a:solidFill>
                          <a:effectLst/>
                          <a:latin typeface="Times New Roman" pitchFamily="18" charset="0"/>
                          <a:ea typeface="+mn-ea"/>
                          <a:cs typeface="Times New Roman" pitchFamily="18" charset="0"/>
                        </a:rPr>
                        <a:t>utilisation</a:t>
                      </a:r>
                      <a:r>
                        <a:rPr lang="en-US" sz="1400" kern="1200" dirty="0" smtClean="0">
                          <a:solidFill>
                            <a:schemeClr val="tx1"/>
                          </a:solidFill>
                          <a:effectLst/>
                          <a:latin typeface="Times New Roman" pitchFamily="18" charset="0"/>
                          <a:ea typeface="+mn-ea"/>
                          <a:cs typeface="Times New Roman" pitchFamily="18" charset="0"/>
                        </a:rPr>
                        <a:t> of CR for the 5th Generation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3"/>
                  </a:ext>
                </a:extLst>
              </a:tr>
              <a:tr h="1121162">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IEEE Access, vol. 7, pp. 86403–86411, 2019</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N. A. El-</a:t>
                      </a:r>
                      <a:r>
                        <a:rPr lang="en-US" sz="1400" kern="1200" dirty="0" err="1" smtClean="0">
                          <a:solidFill>
                            <a:schemeClr val="tx1"/>
                          </a:solidFill>
                          <a:effectLst/>
                          <a:latin typeface="Times New Roman" pitchFamily="18" charset="0"/>
                          <a:ea typeface="+mn-ea"/>
                          <a:cs typeface="Times New Roman" pitchFamily="18" charset="0"/>
                        </a:rPr>
                        <a:t>Alfi</a:t>
                      </a:r>
                      <a:r>
                        <a:rPr lang="en-US" sz="1400" kern="1200" dirty="0" smtClean="0">
                          <a:solidFill>
                            <a:schemeClr val="tx1"/>
                          </a:solidFill>
                          <a:effectLst/>
                          <a:latin typeface="Times New Roman" pitchFamily="18" charset="0"/>
                          <a:ea typeface="+mn-ea"/>
                          <a:cs typeface="Times New Roman" pitchFamily="18" charset="0"/>
                        </a:rPr>
                        <a:t>, H. M. Abdel-</a:t>
                      </a:r>
                      <a:r>
                        <a:rPr lang="en-US" sz="1400" kern="1200" dirty="0" err="1" smtClean="0">
                          <a:solidFill>
                            <a:schemeClr val="tx1"/>
                          </a:solidFill>
                          <a:effectLst/>
                          <a:latin typeface="Times New Roman" pitchFamily="18" charset="0"/>
                          <a:ea typeface="+mn-ea"/>
                          <a:cs typeface="Times New Roman" pitchFamily="18" charset="0"/>
                        </a:rPr>
                        <a:t>Atty</a:t>
                      </a:r>
                      <a:r>
                        <a:rPr lang="en-US" sz="1400" kern="1200" dirty="0" smtClean="0">
                          <a:solidFill>
                            <a:schemeClr val="tx1"/>
                          </a:solidFill>
                          <a:effectLst/>
                          <a:latin typeface="Times New Roman" pitchFamily="18" charset="0"/>
                          <a:ea typeface="+mn-ea"/>
                          <a:cs typeface="Times New Roman" pitchFamily="18" charset="0"/>
                        </a:rPr>
                        <a:t>, and M. A. Mohamed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Sub-Nyquist cyclostationary detection of GFDM for wideband spectrum sensing,”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 about the </a:t>
                      </a:r>
                      <a:r>
                        <a:rPr lang="en-US" sz="1400" kern="1200" dirty="0" err="1" smtClean="0">
                          <a:solidFill>
                            <a:schemeClr val="tx1"/>
                          </a:solidFill>
                          <a:effectLst/>
                          <a:latin typeface="Times New Roman" pitchFamily="18" charset="0"/>
                          <a:ea typeface="+mn-ea"/>
                          <a:cs typeface="Times New Roman" pitchFamily="18" charset="0"/>
                        </a:rPr>
                        <a:t>cyclostationarity</a:t>
                      </a:r>
                      <a:r>
                        <a:rPr lang="en-US" sz="1400" kern="1200" dirty="0" smtClean="0">
                          <a:solidFill>
                            <a:schemeClr val="tx1"/>
                          </a:solidFill>
                          <a:effectLst/>
                          <a:latin typeface="Times New Roman" pitchFamily="18" charset="0"/>
                          <a:ea typeface="+mn-ea"/>
                          <a:cs typeface="Times New Roman" pitchFamily="18" charset="0"/>
                        </a:rPr>
                        <a:t> properties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tx1"/>
                          </a:solidFill>
                          <a:effectLst/>
                          <a:latin typeface="Times New Roman" pitchFamily="18" charset="0"/>
                          <a:ea typeface="+mn-ea"/>
                          <a:cs typeface="Times New Roman" pitchFamily="18" charset="0"/>
                        </a:rPr>
                        <a:t>Cambridge,U.K</a:t>
                      </a:r>
                      <a:r>
                        <a:rPr lang="en-US" sz="1400" kern="1200" dirty="0" smtClean="0">
                          <a:solidFill>
                            <a:schemeClr val="tx1"/>
                          </a:solidFill>
                          <a:effectLst/>
                          <a:latin typeface="Times New Roman" pitchFamily="18" charset="0"/>
                          <a:ea typeface="+mn-ea"/>
                          <a:cs typeface="Times New Roman" pitchFamily="18" charset="0"/>
                        </a:rPr>
                        <a:t>.: Cambridge Univ. Press, 2008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L H. V. Poor and O. </a:t>
                      </a:r>
                      <a:r>
                        <a:rPr lang="en-US" sz="1400" kern="1200" dirty="0" err="1" smtClean="0">
                          <a:solidFill>
                            <a:schemeClr val="tx1"/>
                          </a:solidFill>
                          <a:effectLst/>
                          <a:latin typeface="Times New Roman" pitchFamily="18" charset="0"/>
                          <a:ea typeface="+mn-ea"/>
                          <a:cs typeface="Times New Roman" pitchFamily="18" charset="0"/>
                        </a:rPr>
                        <a:t>Hadjiliadis</a:t>
                      </a:r>
                      <a:r>
                        <a:rPr lang="en-US" sz="1400" kern="1200" dirty="0" smtClean="0">
                          <a:solidFill>
                            <a:schemeClr val="tx1"/>
                          </a:solidFill>
                          <a:effectLst/>
                          <a:latin typeface="Times New Roman" pitchFamily="18" charset="0"/>
                          <a:ea typeface="+mn-ea"/>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Quickest Detection.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Learned about Quickest detection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335677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801504" y="1364776"/>
            <a:ext cx="9703108" cy="4546446"/>
          </a:xfrm>
        </p:spPr>
        <p:txBody>
          <a:bodyPr>
            <a:normAutofit lnSpcReduction="10000"/>
          </a:bodyPr>
          <a:lstStyle/>
          <a:p>
            <a:pPr algn="just"/>
            <a:r>
              <a:rPr lang="en-US" dirty="0">
                <a:latin typeface="Times New Roman" pitchFamily="18" charset="0"/>
                <a:cs typeface="Times New Roman" pitchFamily="18" charset="0"/>
              </a:rPr>
              <a:t>Spectrum sensing can be achieved through different techniques including Matched filter detection and cyclostationary detection .On the other hand, signal detection based on probabilistic models,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general-likelihood-ratio test (GLRT) exploits the distributions of the received signal under the two hypotheses (occupied or vacant spectrum slot)</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Matched filter </a:t>
            </a:r>
            <a:r>
              <a:rPr lang="en-US" dirty="0" smtClean="0">
                <a:latin typeface="Times New Roman" pitchFamily="18" charset="0"/>
                <a:cs typeface="Times New Roman" pitchFamily="18" charset="0"/>
              </a:rPr>
              <a:t>detection:</a:t>
            </a: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A matched filter (MF) is a linear filter designed to maximize the output signal to noise ratio for a given input signal. When secondary user has a priori knowledge of primary user signal, matched filter detection is applied. Matched filter operation is equivalent to correlation in which the unknown signal is convolved with the filter whose impulse response is the mirror and time </a:t>
            </a:r>
            <a:r>
              <a:rPr lang="en-US" dirty="0" smtClean="0">
                <a:latin typeface="Times New Roman" pitchFamily="18" charset="0"/>
                <a:cs typeface="Times New Roman" pitchFamily="18" charset="0"/>
              </a:rPr>
              <a:t>shifted version </a:t>
            </a:r>
            <a:r>
              <a:rPr lang="en-US" dirty="0">
                <a:latin typeface="Times New Roman" pitchFamily="18" charset="0"/>
                <a:cs typeface="Times New Roman" pitchFamily="18" charset="0"/>
              </a:rPr>
              <a:t>of a reference signal. The operation of matched filter detection is expressed as</a:t>
            </a:r>
            <a:r>
              <a:rPr lang="en-US" dirty="0" smtClean="0"/>
              <a:t>:</a:t>
            </a:r>
          </a:p>
          <a:p>
            <a:endParaRPr lang="en-IN" dirty="0"/>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7879" y="2950169"/>
            <a:ext cx="7669212"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531" y="5908675"/>
            <a:ext cx="2171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8763"/>
            <a:ext cx="8911687" cy="70212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4967" y="1214651"/>
            <a:ext cx="10999645" cy="4696571"/>
          </a:xfrm>
        </p:spPr>
        <p:txBody>
          <a:bodyPr>
            <a:normAutofit/>
          </a:bodyPr>
          <a:lstStyle/>
          <a:p>
            <a:pPr algn="just"/>
            <a:r>
              <a:rPr lang="en-US" dirty="0">
                <a:latin typeface="Times New Roman" pitchFamily="18" charset="0"/>
                <a:cs typeface="Times New Roman" pitchFamily="18" charset="0"/>
              </a:rPr>
              <a:t>Where ‘x’ is the unknown signal (vector) and is convolved with the ‘h’, the impulse response of  matched filter that is matched to the reference signal for maximizing the SNR. Detection by using matched filter is useful only in cases where the information from the primary users is known to </a:t>
            </a:r>
            <a:r>
              <a:rPr lang="en-IN" dirty="0">
                <a:latin typeface="Times New Roman" pitchFamily="18" charset="0"/>
                <a:cs typeface="Times New Roman" pitchFamily="18" charset="0"/>
              </a:rPr>
              <a:t>the cognitive users.</a:t>
            </a:r>
          </a:p>
          <a:p>
            <a:pPr algn="just"/>
            <a:r>
              <a:rPr lang="en-IN" b="1" dirty="0">
                <a:latin typeface="Times New Roman" pitchFamily="18" charset="0"/>
                <a:cs typeface="Times New Roman" pitchFamily="18" charset="0"/>
              </a:rPr>
              <a:t>Cyclostationary Feature Detection:</a:t>
            </a:r>
            <a:endParaRPr lang="en-US" altLang="en-US" b="1"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It exploits the periodicity in the received primary signal to identify the presence of primary users(PU). The periodicity is commonly embedded in sinusoidal carriers, pulse trains, spreading </a:t>
            </a:r>
            <a:r>
              <a:rPr lang="en-US" dirty="0" err="1">
                <a:latin typeface="Times New Roman" pitchFamily="18" charset="0"/>
                <a:cs typeface="Times New Roman" pitchFamily="18" charset="0"/>
              </a:rPr>
              <a:t>code,hopping</a:t>
            </a:r>
            <a:r>
              <a:rPr lang="en-US" dirty="0">
                <a:latin typeface="Times New Roman" pitchFamily="18" charset="0"/>
                <a:cs typeface="Times New Roman" pitchFamily="18" charset="0"/>
              </a:rPr>
              <a:t> sequences or cyclic prefixes of the primary signals. Due to the periodicity, these cyclostationary signals exhibit the features of periodic statistics and spectral correlation, which is not found in stationary noise and </a:t>
            </a:r>
            <a:r>
              <a:rPr lang="en-US" dirty="0" err="1" smtClean="0">
                <a:latin typeface="Times New Roman" pitchFamily="18" charset="0"/>
                <a:cs typeface="Times New Roman" pitchFamily="18" charset="0"/>
              </a:rPr>
              <a:t>interference.Although</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requires a priori knowledge of the signal characteristics, cyclostationary feature detection is capable of distinguishing the CR transmissions from various types of PU </a:t>
            </a:r>
            <a:r>
              <a:rPr lang="en-US" dirty="0" smtClean="0">
                <a:latin typeface="Times New Roman" pitchFamily="18" charset="0"/>
                <a:cs typeface="Times New Roman" pitchFamily="18" charset="0"/>
              </a:rPr>
              <a:t>signals. </a:t>
            </a:r>
            <a:r>
              <a:rPr lang="en-US" dirty="0">
                <a:latin typeface="Times New Roman" pitchFamily="18" charset="0"/>
                <a:cs typeface="Times New Roman" pitchFamily="18" charset="0"/>
              </a:rPr>
              <a:t>Moreover, CR users may not be required to keep silent during  cooperative sensing and thus improving the overall CR throughput. </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198" y="4953000"/>
            <a:ext cx="6688138"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453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197" y="340247"/>
            <a:ext cx="8911687" cy="549597"/>
          </a:xfrm>
        </p:spPr>
        <p:txBody>
          <a:bodyPr>
            <a:normAutofit fontScale="90000"/>
          </a:bodyPr>
          <a:lstStyle/>
          <a:p>
            <a:r>
              <a:rPr lang="en-US" b="1" dirty="0">
                <a:latin typeface="Times New Roman" panose="02020603050405020304" pitchFamily="18" charset="0"/>
                <a:cs typeface="Times New Roman" panose="02020603050405020304" pitchFamily="18" charset="0"/>
              </a:rPr>
              <a:t>Existing method:</a:t>
            </a:r>
            <a:endParaRPr lang="en-IN" dirty="0"/>
          </a:p>
        </p:txBody>
      </p:sp>
      <p:sp>
        <p:nvSpPr>
          <p:cNvPr id="3" name="Content Placeholder 2"/>
          <p:cNvSpPr>
            <a:spLocks noGrp="1"/>
          </p:cNvSpPr>
          <p:nvPr>
            <p:ph idx="1"/>
          </p:nvPr>
        </p:nvSpPr>
        <p:spPr>
          <a:xfrm>
            <a:off x="1678675" y="1433015"/>
            <a:ext cx="9825937" cy="4478207"/>
          </a:xfrm>
        </p:spPr>
        <p:txBody>
          <a:bodyPr/>
          <a:lstStyle/>
          <a:p>
            <a:r>
              <a:rPr lang="en-IN" b="1" dirty="0"/>
              <a:t>General Likelihood Ratio Test</a:t>
            </a:r>
            <a:endParaRPr lang="en-IN" dirty="0"/>
          </a:p>
        </p:txBody>
      </p:sp>
      <p:sp>
        <p:nvSpPr>
          <p:cNvPr id="4" name="Rectangle 3"/>
          <p:cNvSpPr/>
          <p:nvPr/>
        </p:nvSpPr>
        <p:spPr>
          <a:xfrm>
            <a:off x="1719618" y="2227325"/>
            <a:ext cx="9266830" cy="4197559"/>
          </a:xfrm>
          <a:prstGeom prst="rect">
            <a:avLst/>
          </a:prstGeom>
        </p:spPr>
        <p:txBody>
          <a:bodyPr wrap="square">
            <a:spAutoFit/>
          </a:bodyPr>
          <a:lstStyle/>
          <a:p>
            <a:pPr algn="just">
              <a:lnSpc>
                <a:spcPct val="150000"/>
              </a:lnSpc>
            </a:pPr>
            <a:r>
              <a:rPr lang="en-IN" dirty="0">
                <a:solidFill>
                  <a:schemeClr val="tx1">
                    <a:lumMod val="75000"/>
                    <a:lumOff val="25000"/>
                  </a:schemeClr>
                </a:solidFill>
                <a:latin typeface="Times New Roman" pitchFamily="18" charset="0"/>
                <a:cs typeface="Times New Roman" pitchFamily="18" charset="0"/>
              </a:rPr>
              <a:t>Spectrum sensing based on GLRT has been presented in which different tests are obtained under different parameter assumptions, i.e., unknown noise variance and/or signal covariance matrix. In the sequel, the GLRT is reviewed in its general form, and it will be employed for the detection of OFDM signals . If any of the two hypotheses describing a binary hypothesis testing problem involves some unknown parameters, the hypothesis is called a composite hypothesis [24]. For a composite hypothesis, one approach is to perform the maximum likelihood estimation (MLE) of the unknown parameters. The estimated parameters are then used in the likelihood ratio test as if they are correct values. The result is then called the generalized likelihood ratio test (GLRT) [24]. This approach enables the cognitive radio receiver to incorporate the uncertainties in calculating the test statistics</a:t>
            </a:r>
          </a:p>
        </p:txBody>
      </p:sp>
    </p:spTree>
    <p:extLst>
      <p:ext uri="{BB962C8B-B14F-4D97-AF65-F5344CB8AC3E}">
        <p14:creationId xmlns:p14="http://schemas.microsoft.com/office/powerpoint/2010/main" val="24893260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Override1.xml><?xml version="1.0" encoding="utf-8"?>
<a:themeOverride xmlns:a="http://schemas.openxmlformats.org/drawingml/2006/main">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themeOverride>
</file>

<file path=docProps/app.xml><?xml version="1.0" encoding="utf-8"?>
<Properties xmlns="http://schemas.openxmlformats.org/officeDocument/2006/extended-properties" xmlns:vt="http://schemas.openxmlformats.org/officeDocument/2006/docPropsVTypes">
  <Template/>
  <TotalTime>1826</TotalTime>
  <Words>2155</Words>
  <Application>Microsoft Office PowerPoint</Application>
  <PresentationFormat>Widescreen</PresentationFormat>
  <Paragraphs>133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Droid Sans Fallback</vt:lpstr>
      <vt:lpstr>Times New Roman</vt:lpstr>
      <vt:lpstr>Wingdings 3</vt:lpstr>
      <vt:lpstr>Wisp</vt:lpstr>
      <vt:lpstr>PowerPoint Presentation</vt:lpstr>
      <vt:lpstr>Index </vt:lpstr>
      <vt:lpstr>Abstract</vt:lpstr>
      <vt:lpstr>Introduction:</vt:lpstr>
      <vt:lpstr>Cognitive radio</vt:lpstr>
      <vt:lpstr>Literature review:  </vt:lpstr>
      <vt:lpstr>Existing method: </vt:lpstr>
      <vt:lpstr>Existing methods: </vt:lpstr>
      <vt:lpstr>Existing method:</vt:lpstr>
      <vt:lpstr>PowerPoint Presentation</vt:lpstr>
      <vt:lpstr>Proposed method:</vt:lpstr>
      <vt:lpstr>Proposed method:</vt:lpstr>
      <vt:lpstr>Proposed method:</vt:lpstr>
      <vt:lpstr>Cont..</vt:lpstr>
      <vt:lpstr>Block diagram of proposed method </vt:lpstr>
      <vt:lpstr>Advantages of Proposed method: </vt:lpstr>
      <vt:lpstr>Applications of Proposed method:</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210</cp:revision>
  <dcterms:created xsi:type="dcterms:W3CDTF">2020-06-29T09:16:21Z</dcterms:created>
  <dcterms:modified xsi:type="dcterms:W3CDTF">2022-10-21T05:32:40Z</dcterms:modified>
</cp:coreProperties>
</file>