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7" r:id="rId1"/>
  </p:sldMasterIdLst>
  <p:notesMasterIdLst>
    <p:notesMasterId r:id="rId20"/>
  </p:notesMasterIdLst>
  <p:sldIdLst>
    <p:sldId id="256" r:id="rId2"/>
    <p:sldId id="257" r:id="rId3"/>
    <p:sldId id="258" r:id="rId4"/>
    <p:sldId id="259" r:id="rId5"/>
    <p:sldId id="260" r:id="rId6"/>
    <p:sldId id="276" r:id="rId7"/>
    <p:sldId id="284" r:id="rId8"/>
    <p:sldId id="273" r:id="rId9"/>
    <p:sldId id="285" r:id="rId10"/>
    <p:sldId id="286" r:id="rId11"/>
    <p:sldId id="382" r:id="rId12"/>
    <p:sldId id="383" r:id="rId13"/>
    <p:sldId id="384" r:id="rId14"/>
    <p:sldId id="414" r:id="rId15"/>
    <p:sldId id="265" r:id="rId16"/>
    <p:sldId id="266" r:id="rId17"/>
    <p:sldId id="269"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4/13/2022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4/13/2022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3"/>
          <p:cNvSpPr txBox="1">
            <a:spLocks noChangeArrowheads="1"/>
          </p:cNvSpPr>
          <p:nvPr/>
        </p:nvSpPr>
        <p:spPr bwMode="auto">
          <a:xfrm>
            <a:off x="1789985" y="5024383"/>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a:solidFill>
                  <a:srgbClr val="681417"/>
                </a:solidFill>
                <a:latin typeface="Times New Roman" panose="02020603050405020304" pitchFamily="18" charset="0"/>
                <a:cs typeface="Times New Roman" panose="02020603050405020304" pitchFamily="18" charset="0"/>
              </a:rPr>
              <a:t>&lt;Name of the Students&gt; </a:t>
            </a:r>
          </a:p>
        </p:txBody>
      </p:sp>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980122" y="2280171"/>
            <a:ext cx="8231755" cy="2297657"/>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10000"/>
              </a:lnSpc>
              <a:spcBef>
                <a:spcPts val="0"/>
              </a:spcBef>
            </a:pPr>
            <a:r>
              <a:rPr lang="en-US" sz="2800" b="1" dirty="0">
                <a:latin typeface="Times New Roman" panose="02020603050405020304" pitchFamily="18" charset="0"/>
                <a:ea typeface="Times New Roman" panose="02020603050405020304" pitchFamily="18" charset="0"/>
              </a:rPr>
              <a:t>An Efficient Resource Allocation Algorithm for D2D Communications Based on NOMA</a:t>
            </a:r>
            <a:endParaRPr lang="en-US" sz="1600" dirty="0">
              <a:ea typeface="Calibri" panose="020F0502020204030204" pitchFamily="34" charset="0"/>
            </a:endParaRPr>
          </a:p>
        </p:txBody>
      </p:sp>
      <p:sp>
        <p:nvSpPr>
          <p:cNvPr id="19" name="Rounded Rectangle 1"/>
          <p:cNvSpPr>
            <a:spLocks noChangeArrowheads="1"/>
          </p:cNvSpPr>
          <p:nvPr/>
        </p:nvSpPr>
        <p:spPr bwMode="auto">
          <a:xfrm>
            <a:off x="1414470" y="92075"/>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Communication</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77863" y="101926"/>
            <a:ext cx="1532167" cy="525871"/>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F6C59-E5AF-4B6D-8F8B-9D28C0C2F7CF}"/>
              </a:ext>
            </a:extLst>
          </p:cNvPr>
          <p:cNvSpPr>
            <a:spLocks noGrp="1"/>
          </p:cNvSpPr>
          <p:nvPr>
            <p:ph type="title"/>
          </p:nvPr>
        </p:nvSpPr>
        <p:spPr/>
        <p:txBody>
          <a:bodyPr/>
          <a:lstStyle/>
          <a:p>
            <a:r>
              <a:rPr lang="en-US" dirty="0"/>
              <a:t>Proposed method</a:t>
            </a:r>
          </a:p>
        </p:txBody>
      </p:sp>
      <p:pic>
        <p:nvPicPr>
          <p:cNvPr id="5" name="Content Placeholder 4">
            <a:extLst>
              <a:ext uri="{FF2B5EF4-FFF2-40B4-BE49-F238E27FC236}">
                <a16:creationId xmlns:a16="http://schemas.microsoft.com/office/drawing/2014/main" id="{C3877D31-0D81-4274-B76C-5D91B179333A}"/>
              </a:ext>
            </a:extLst>
          </p:cNvPr>
          <p:cNvPicPr>
            <a:picLocks noGrp="1" noChangeAspect="1"/>
          </p:cNvPicPr>
          <p:nvPr>
            <p:ph idx="1"/>
          </p:nvPr>
        </p:nvPicPr>
        <p:blipFill>
          <a:blip r:embed="rId2"/>
          <a:stretch>
            <a:fillRect/>
          </a:stretch>
        </p:blipFill>
        <p:spPr>
          <a:xfrm>
            <a:off x="5528604" y="1551084"/>
            <a:ext cx="2140292" cy="4863149"/>
          </a:xfrm>
        </p:spPr>
      </p:pic>
    </p:spTree>
    <p:extLst>
      <p:ext uri="{BB962C8B-B14F-4D97-AF65-F5344CB8AC3E}">
        <p14:creationId xmlns:p14="http://schemas.microsoft.com/office/powerpoint/2010/main" val="2718945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0"/>
            <a:ext cx="8229600" cy="5410200"/>
          </a:xfrm>
        </p:spPr>
        <p:txBody>
          <a:bodyPr>
            <a:normAutofit/>
          </a:bodyPr>
          <a:lstStyle/>
          <a:p>
            <a:pPr>
              <a:buNone/>
            </a:pPr>
            <a:endParaRPr lang="en-US" dirty="0">
              <a:latin typeface="Times New Roman" pitchFamily="18" charset="0"/>
              <a:cs typeface="Times New Roman" pitchFamily="18" charset="0"/>
            </a:endParaRPr>
          </a:p>
          <a:p>
            <a:pPr algn="just">
              <a:lnSpc>
                <a:spcPct val="150000"/>
              </a:lnSpc>
              <a:buNone/>
            </a:pPr>
            <a:r>
              <a:rPr lang="en-US" sz="1600" dirty="0">
                <a:cs typeface="Times New Roman" pitchFamily="18" charset="0"/>
              </a:rPr>
              <a:t>    </a:t>
            </a:r>
            <a:r>
              <a:rPr lang="en-US" sz="1600" dirty="0"/>
              <a:t>This work focuses on the reliable multicast of common data from BS in a cell of cellular network to </a:t>
            </a:r>
            <a:r>
              <a:rPr lang="en-US" sz="1600" i="1" dirty="0"/>
              <a:t>N </a:t>
            </a:r>
            <a:r>
              <a:rPr lang="en-US" sz="1600" dirty="0"/>
              <a:t>user devices which are close to one another, forming a D2D-MC, as shown</a:t>
            </a:r>
          </a:p>
          <a:p>
            <a:pPr algn="just">
              <a:buNone/>
            </a:pPr>
            <a:r>
              <a:rPr lang="en-US" sz="1600" dirty="0">
                <a:cs typeface="Times New Roman" pitchFamily="18" charset="0"/>
              </a:rPr>
              <a:t>         </a:t>
            </a:r>
          </a:p>
        </p:txBody>
      </p:sp>
      <p:pic>
        <p:nvPicPr>
          <p:cNvPr id="4" name="Picture 3"/>
          <p:cNvPicPr/>
          <p:nvPr/>
        </p:nvPicPr>
        <p:blipFill>
          <a:blip r:embed="rId2"/>
          <a:srcRect/>
          <a:stretch>
            <a:fillRect/>
          </a:stretch>
        </p:blipFill>
        <p:spPr bwMode="auto">
          <a:xfrm>
            <a:off x="3810000" y="2133600"/>
            <a:ext cx="4343400" cy="3009900"/>
          </a:xfrm>
          <a:prstGeom prst="rect">
            <a:avLst/>
          </a:prstGeom>
          <a:noFill/>
          <a:ln w="9525">
            <a:noFill/>
            <a:miter lim="800000"/>
            <a:headEnd/>
            <a:tailEnd/>
          </a:ln>
        </p:spPr>
      </p:pic>
      <p:sp>
        <p:nvSpPr>
          <p:cNvPr id="5" name="TextBox 4"/>
          <p:cNvSpPr txBox="1"/>
          <p:nvPr/>
        </p:nvSpPr>
        <p:spPr>
          <a:xfrm>
            <a:off x="2819400" y="5638800"/>
            <a:ext cx="6705600" cy="923330"/>
          </a:xfrm>
          <a:prstGeom prst="rect">
            <a:avLst/>
          </a:prstGeom>
          <a:noFill/>
        </p:spPr>
        <p:txBody>
          <a:bodyPr wrap="square" rtlCol="0">
            <a:spAutoFit/>
          </a:bodyPr>
          <a:lstStyle/>
          <a:p>
            <a:pPr algn="ctr"/>
            <a:r>
              <a:rPr lang="en-US" b="1" dirty="0"/>
              <a:t>Figure 5. </a:t>
            </a:r>
            <a:r>
              <a:rPr lang="en-US" dirty="0"/>
              <a:t>Example of D2D multicast cluster with ACK-devices/NACK-devices.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0"/>
            <a:ext cx="8229600" cy="5410200"/>
          </a:xfrm>
        </p:spPr>
        <p:txBody>
          <a:bodyPr>
            <a:normAutofit/>
          </a:bodyPr>
          <a:lstStyle/>
          <a:p>
            <a:pPr algn="just">
              <a:lnSpc>
                <a:spcPct val="150000"/>
              </a:lnSpc>
            </a:pPr>
            <a:r>
              <a:rPr lang="en-US" sz="1600" dirty="0"/>
              <a:t>We consider the quasi-static fading channel where the random channel gain remains constant over the duration of multicasting one packet. Also, assume that BS has knowledge of the instantaneous channel power gains of all D2D links at the beginning of delivering one new packet. Here, we propose the following D2D communication based re-transmission way where all re-transmitters use a single channel rather than multiple channels based on the TDMA mode.</a:t>
            </a:r>
          </a:p>
          <a:p>
            <a:pPr algn="just">
              <a:lnSpc>
                <a:spcPct val="150000"/>
              </a:lnSpc>
            </a:pPr>
            <a:r>
              <a:rPr lang="en-US" sz="1600" dirty="0"/>
              <a:t>This is significant because the total channels available in WCN are quite limited. More specifically, BS first transmits (physical layer broadcasts) the packet to all devices in the D2D-MC and each device which correctly received the data from BS sends one ACK packet to BS. </a:t>
            </a:r>
            <a:endParaRPr lang="en-US" sz="16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09600"/>
            <a:ext cx="8229600" cy="5715000"/>
          </a:xfrm>
        </p:spPr>
        <p:txBody>
          <a:bodyPr>
            <a:normAutofit/>
          </a:bodyPr>
          <a:lstStyle/>
          <a:p>
            <a:pPr algn="just">
              <a:lnSpc>
                <a:spcPct val="150000"/>
              </a:lnSpc>
              <a:buNone/>
            </a:pPr>
            <a:r>
              <a:rPr lang="en-US" dirty="0"/>
              <a:t>	</a:t>
            </a:r>
            <a:r>
              <a:rPr lang="en-US" sz="1600" dirty="0"/>
              <a:t>In cellular mode the packets are first transmitted to base station by the file sharer and packets are then multi-casted to the group on DL. Actual data flows, retransmissions, or feedback is not modeled in these simulations. The same service (on UL and DL) is assumed for all the devices regardless of the communication mode. Only one hop communication is considered in the cluster.</a:t>
            </a:r>
          </a:p>
          <a:p>
            <a:pPr algn="just">
              <a:lnSpc>
                <a:spcPct val="150000"/>
              </a:lnSpc>
              <a:buNone/>
            </a:pPr>
            <a:endParaRPr lang="en-US" dirty="0"/>
          </a:p>
          <a:p>
            <a:pPr algn="just">
              <a:lnSpc>
                <a:spcPct val="150000"/>
              </a:lnSpc>
              <a:buNone/>
            </a:pPr>
            <a:endParaRPr lang="en-US" dirty="0"/>
          </a:p>
          <a:p>
            <a:pPr algn="just">
              <a:lnSpc>
                <a:spcPct val="150000"/>
              </a:lnSpc>
              <a:buNone/>
            </a:pPr>
            <a:endParaRPr lang="en-US" dirty="0"/>
          </a:p>
          <a:p>
            <a:pPr algn="just">
              <a:lnSpc>
                <a:spcPct val="150000"/>
              </a:lnSpc>
              <a:buNone/>
            </a:pPr>
            <a:r>
              <a:rPr lang="en-US" dirty="0"/>
              <a:t>	Furthermore </a:t>
            </a:r>
            <a:r>
              <a:rPr lang="en-US" dirty="0" err="1"/>
              <a:t>letrepresent</a:t>
            </a:r>
            <a:r>
              <a:rPr lang="en-US" dirty="0"/>
              <a:t> the channel power gain of theD2D link from the </a:t>
            </a:r>
            <a:r>
              <a:rPr lang="en-US" i="1" dirty="0" err="1"/>
              <a:t>i</a:t>
            </a:r>
            <a:r>
              <a:rPr lang="en-US" dirty="0" err="1"/>
              <a:t>th</a:t>
            </a:r>
            <a:r>
              <a:rPr lang="en-US" dirty="0"/>
              <a:t> ACK-device to the </a:t>
            </a:r>
            <a:r>
              <a:rPr lang="en-US" i="1" dirty="0" err="1"/>
              <a:t>j</a:t>
            </a:r>
            <a:r>
              <a:rPr lang="en-US" dirty="0" err="1"/>
              <a:t>th</a:t>
            </a:r>
            <a:r>
              <a:rPr lang="en-US" dirty="0"/>
              <a:t> NACK-device. For the </a:t>
            </a:r>
            <a:r>
              <a:rPr lang="en-US" i="1" dirty="0" err="1"/>
              <a:t>i</a:t>
            </a:r>
            <a:r>
              <a:rPr lang="en-US" dirty="0" err="1"/>
              <a:t>thsubcluster</a:t>
            </a:r>
            <a:r>
              <a:rPr lang="en-US" dirty="0"/>
              <a:t>, let </a:t>
            </a:r>
            <a:r>
              <a:rPr lang="en-US" i="1" dirty="0" err="1"/>
              <a:t>gi</a:t>
            </a:r>
            <a:r>
              <a:rPr lang="en-US" dirty="0" err="1"/>
              <a:t>represent</a:t>
            </a:r>
            <a:r>
              <a:rPr lang="en-US" dirty="0"/>
              <a:t> the channel power gain of its worst D2D link, i.e.,</a:t>
            </a:r>
          </a:p>
          <a:p>
            <a:pPr algn="just">
              <a:lnSpc>
                <a:spcPct val="150000"/>
              </a:lnSpc>
              <a:buNone/>
            </a:pPr>
            <a:endParaRPr lang="en-US" dirty="0"/>
          </a:p>
        </p:txBody>
      </p:sp>
      <p:pic>
        <p:nvPicPr>
          <p:cNvPr id="4" name="Picture 3"/>
          <p:cNvPicPr/>
          <p:nvPr/>
        </p:nvPicPr>
        <p:blipFill>
          <a:blip r:embed="rId2"/>
          <a:srcRect/>
          <a:stretch>
            <a:fillRect/>
          </a:stretch>
        </p:blipFill>
        <p:spPr bwMode="auto">
          <a:xfrm>
            <a:off x="3962400" y="2971801"/>
            <a:ext cx="4114800" cy="7524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0"/>
            <a:ext cx="8229600" cy="5410200"/>
          </a:xfrm>
        </p:spPr>
        <p:txBody>
          <a:bodyPr/>
          <a:lstStyle/>
          <a:p>
            <a:pPr algn="just">
              <a:lnSpc>
                <a:spcPct val="150000"/>
              </a:lnSpc>
            </a:pPr>
            <a:r>
              <a:rPr lang="en-US" sz="1600" dirty="0"/>
              <a:t>So the transmission rate of the </a:t>
            </a:r>
            <a:r>
              <a:rPr lang="en-US" sz="1600" i="1" dirty="0" err="1"/>
              <a:t>i</a:t>
            </a:r>
            <a:r>
              <a:rPr lang="en-US" sz="1600" dirty="0" err="1"/>
              <a:t>th</a:t>
            </a:r>
            <a:r>
              <a:rPr lang="en-US" sz="1600" dirty="0"/>
              <a:t> ACK-device (</a:t>
            </a:r>
            <a:r>
              <a:rPr lang="en-US" sz="1600" dirty="0" err="1"/>
              <a:t>the</a:t>
            </a:r>
            <a:r>
              <a:rPr lang="en-US" sz="1600" i="1" dirty="0" err="1"/>
              <a:t>i</a:t>
            </a:r>
            <a:r>
              <a:rPr lang="en-US" sz="1600" dirty="0" err="1"/>
              <a:t>thsubcluster</a:t>
            </a:r>
            <a:r>
              <a:rPr lang="en-US" sz="1600" dirty="0"/>
              <a:t>) can be expressed as</a:t>
            </a:r>
          </a:p>
          <a:p>
            <a:pPr>
              <a:buNone/>
            </a:pPr>
            <a:endParaRPr lang="en-US" dirty="0"/>
          </a:p>
          <a:p>
            <a:pPr algn="just">
              <a:lnSpc>
                <a:spcPct val="150000"/>
              </a:lnSpc>
              <a:buNone/>
            </a:pPr>
            <a:endParaRPr lang="en-US" sz="1600" dirty="0"/>
          </a:p>
          <a:p>
            <a:pPr algn="just">
              <a:lnSpc>
                <a:spcPct val="150000"/>
              </a:lnSpc>
              <a:buNone/>
            </a:pPr>
            <a:endParaRPr lang="en-US" sz="1600" dirty="0"/>
          </a:p>
          <a:p>
            <a:pPr algn="just">
              <a:lnSpc>
                <a:spcPct val="150000"/>
              </a:lnSpc>
              <a:buNone/>
            </a:pPr>
            <a:r>
              <a:rPr lang="en-US" sz="1600" dirty="0"/>
              <a:t>then the total time consumption (TTC) of all re-transmitters per packet delivery is</a:t>
            </a:r>
          </a:p>
          <a:p>
            <a:pPr algn="just">
              <a:lnSpc>
                <a:spcPct val="150000"/>
              </a:lnSpc>
              <a:buNone/>
            </a:pPr>
            <a:r>
              <a:rPr lang="en-US" sz="1600" dirty="0"/>
              <a:t>	</a:t>
            </a:r>
          </a:p>
          <a:p>
            <a:pPr>
              <a:buNone/>
            </a:pPr>
            <a:endParaRPr lang="en-US" dirty="0"/>
          </a:p>
        </p:txBody>
      </p:sp>
      <p:pic>
        <p:nvPicPr>
          <p:cNvPr id="4" name="Picture 3"/>
          <p:cNvPicPr/>
          <p:nvPr/>
        </p:nvPicPr>
        <p:blipFill>
          <a:blip r:embed="rId2"/>
          <a:srcRect/>
          <a:stretch>
            <a:fillRect/>
          </a:stretch>
        </p:blipFill>
        <p:spPr bwMode="auto">
          <a:xfrm>
            <a:off x="4876800" y="1676401"/>
            <a:ext cx="2438400" cy="809625"/>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648200" y="3581400"/>
            <a:ext cx="2514600" cy="6286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3934" y="299701"/>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Applications of 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7" name="TextBox 6">
            <a:extLst>
              <a:ext uri="{FF2B5EF4-FFF2-40B4-BE49-F238E27FC236}">
                <a16:creationId xmlns:a16="http://schemas.microsoft.com/office/drawing/2014/main" id="{8A902366-FADE-45CF-AC83-9B11AE65A998}"/>
              </a:ext>
            </a:extLst>
          </p:cNvPr>
          <p:cNvSpPr txBox="1"/>
          <p:nvPr/>
        </p:nvSpPr>
        <p:spPr>
          <a:xfrm>
            <a:off x="1927744" y="1337478"/>
            <a:ext cx="8336512" cy="2345322"/>
          </a:xfrm>
          <a:prstGeom prst="rect">
            <a:avLst/>
          </a:prstGeom>
          <a:noFill/>
        </p:spPr>
        <p:txBody>
          <a:bodyPr wrap="square">
            <a:spAutoFit/>
          </a:bodyPr>
          <a:lstStyle/>
          <a:p>
            <a:pPr marL="342900" lvl="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Automotive industry that leads the next generation of connected cars</a:t>
            </a:r>
          </a:p>
          <a:p>
            <a:pPr marL="342900" lvl="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Technology relays information such as the weather update</a:t>
            </a:r>
          </a:p>
          <a:p>
            <a:pPr marL="342900" lvl="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Coverage extension</a:t>
            </a:r>
          </a:p>
          <a:p>
            <a:pPr marL="342900" lvl="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Machine-to-machine (M2M) communication</a:t>
            </a:r>
          </a:p>
          <a:p>
            <a:pPr marL="342900" lvl="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and computation offloading</a:t>
            </a:r>
          </a:p>
        </p:txBody>
      </p:sp>
    </p:spTree>
    <p:extLst>
      <p:ext uri="{BB962C8B-B14F-4D97-AF65-F5344CB8AC3E}">
        <p14:creationId xmlns:p14="http://schemas.microsoft.com/office/powerpoint/2010/main" val="66745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r>
              <a:rPr lang="en-US" sz="2400" b="1" dirty="0">
                <a:latin typeface="Times New Roman" panose="02020603050405020304" pitchFamily="18" charset="0"/>
                <a:cs typeface="Times New Roman" panose="02020603050405020304" pitchFamily="18" charset="0"/>
              </a:rPr>
              <a:t>Hardware &amp;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39594" y="1519311"/>
            <a:ext cx="4656406" cy="4714579"/>
          </a:xfrm>
        </p:spPr>
        <p:txBody>
          <a:bodyPr>
            <a:normAutofit fontScale="85000" lnSpcReduction="10000"/>
          </a:bodyPr>
          <a:lstStyle/>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Matlab</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R2018a or above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10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7 Service Pack 1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2019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2016</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Processors: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Minimum: Any Intel or AMD x86-64 processor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Recommended: Any Intel or AMD x86-64 processor with four logical cores and AVX2 instruction set support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C70DF6A-B090-4103-9F76-70F2E53A2FCD}"/>
              </a:ext>
            </a:extLst>
          </p:cNvPr>
          <p:cNvSpPr txBox="1"/>
          <p:nvPr/>
        </p:nvSpPr>
        <p:spPr>
          <a:xfrm>
            <a:off x="6637191" y="2044658"/>
            <a:ext cx="4867421" cy="3513334"/>
          </a:xfrm>
          <a:prstGeom prst="rect">
            <a:avLst/>
          </a:prstGeom>
          <a:noFill/>
        </p:spPr>
        <p:txBody>
          <a:bodyPr wrap="square">
            <a:spAutoFit/>
          </a:bodyPr>
          <a:lstStyle/>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Disk: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2.9 GB of HDD space for MATLAB only, 5-8 GB for a typical installation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An SSD is recommended A full installation of all MathWorks products may take up to 29 GB of disk space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RAM: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4 GB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8 GB</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79421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75700"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F93E8D-E33A-435B-BB71-9CF853E3D270}"/>
              </a:ext>
            </a:extLst>
          </p:cNvPr>
          <p:cNvSpPr txBox="1"/>
          <p:nvPr/>
        </p:nvSpPr>
        <p:spPr>
          <a:xfrm>
            <a:off x="967251" y="1550110"/>
            <a:ext cx="10536701" cy="4247317"/>
          </a:xfrm>
          <a:prstGeom prst="rect">
            <a:avLst/>
          </a:prstGeom>
          <a:noFill/>
        </p:spPr>
        <p:txBody>
          <a:bodyPr wrap="square">
            <a:spAutoFit/>
          </a:bodyPr>
          <a:lstStyle/>
          <a:p>
            <a:pPr marL="228600" marR="0">
              <a:lnSpc>
                <a:spcPct val="150000"/>
              </a:lnSpc>
            </a:pPr>
            <a:r>
              <a:rPr lang="en-US" sz="2000" dirty="0">
                <a:latin typeface="Times New Roman" panose="02020603050405020304" pitchFamily="18" charset="0"/>
                <a:ea typeface="Times New Roman" panose="02020603050405020304" pitchFamily="18" charset="0"/>
              </a:rPr>
              <a:t>[1] Zhang, H.; Song, L.; Zhang, Y. J. Load Balancing for 5G Ultra-Dense Networks Using Device to-Device Communications. IEEE Transactions on Wireless Communications, 2018, 17(6), 4039 4050.</a:t>
            </a:r>
          </a:p>
          <a:p>
            <a:pPr marL="228600" marR="0">
              <a:lnSpc>
                <a:spcPct val="150000"/>
              </a:lnSpc>
            </a:pPr>
            <a:endParaRPr lang="en-US" sz="2000" dirty="0">
              <a:latin typeface="Times New Roman" panose="02020603050405020304" pitchFamily="18" charset="0"/>
              <a:ea typeface="Times New Roman" panose="02020603050405020304" pitchFamily="18" charset="0"/>
            </a:endParaRPr>
          </a:p>
          <a:p>
            <a:pPr marL="228600" marR="0">
              <a:lnSpc>
                <a:spcPct val="150000"/>
              </a:lnSpc>
            </a:pPr>
            <a:r>
              <a:rPr lang="en-US" sz="2000" dirty="0">
                <a:latin typeface="Times New Roman" panose="02020603050405020304" pitchFamily="18" charset="0"/>
                <a:ea typeface="Times New Roman" panose="02020603050405020304" pitchFamily="18" charset="0"/>
              </a:rPr>
              <a:t>[2] Pei, L.; Yang, Z.; Pan, C.; et al. Energy-Efficient D2D Communications Under laying NOMA-Based Networks with Energy Harvesting. IEEE Communications Letters, 2018, 22(5), 914 917.</a:t>
            </a:r>
          </a:p>
          <a:p>
            <a:pPr marL="228600" marR="0">
              <a:lnSpc>
                <a:spcPct val="150000"/>
              </a:lnSpc>
            </a:pPr>
            <a:endParaRPr lang="en-US" sz="2000" dirty="0">
              <a:latin typeface="Times New Roman" panose="02020603050405020304" pitchFamily="18" charset="0"/>
              <a:ea typeface="Times New Roman" panose="02020603050405020304" pitchFamily="18" charset="0"/>
            </a:endParaRPr>
          </a:p>
          <a:p>
            <a:pPr marL="228600" marR="0">
              <a:lnSpc>
                <a:spcPct val="150000"/>
              </a:lnSpc>
            </a:pPr>
            <a:r>
              <a:rPr lang="en-US" sz="2000" dirty="0">
                <a:latin typeface="Times New Roman" panose="02020603050405020304" pitchFamily="18" charset="0"/>
                <a:ea typeface="Times New Roman" panose="02020603050405020304" pitchFamily="18" charset="0"/>
              </a:rPr>
              <a:t>[3] Liu, Y.; Qin, Z.; </a:t>
            </a:r>
            <a:r>
              <a:rPr lang="en-US" sz="2000" dirty="0" err="1">
                <a:latin typeface="Times New Roman" panose="02020603050405020304" pitchFamily="18" charset="0"/>
                <a:ea typeface="Times New Roman" panose="02020603050405020304" pitchFamily="18" charset="0"/>
              </a:rPr>
              <a:t>Elkashlan</a:t>
            </a:r>
            <a:r>
              <a:rPr lang="en-US" sz="2000" dirty="0">
                <a:latin typeface="Times New Roman" panose="02020603050405020304" pitchFamily="18" charset="0"/>
                <a:ea typeface="Times New Roman" panose="02020603050405020304" pitchFamily="18" charset="0"/>
              </a:rPr>
              <a:t>, M.; et al. Non orthogonal Multiple Access for 5G and Beyond. Proceedings of the IEEE, 2017, 105(12), 2347 2381.</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274038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75700"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682387" y="1730717"/>
            <a:ext cx="11191165" cy="3785652"/>
          </a:xfrm>
          <a:prstGeom prst="rect">
            <a:avLst/>
          </a:prstGeom>
        </p:spPr>
        <p:txBody>
          <a:bodyPr wrap="square">
            <a:spAutoFit/>
          </a:bodyPr>
          <a:lstStyle/>
          <a:p>
            <a:pPr marL="228600" marR="0" algn="just">
              <a:lnSpc>
                <a:spcPct val="150000"/>
              </a:lnSpc>
            </a:pPr>
            <a:r>
              <a:rPr lang="en-US" sz="2000" dirty="0">
                <a:latin typeface="Times New Roman" panose="02020603050405020304" pitchFamily="18" charset="0"/>
                <a:ea typeface="Times New Roman" panose="02020603050405020304" pitchFamily="18" charset="0"/>
              </a:rPr>
              <a:t>[4] </a:t>
            </a:r>
            <a:r>
              <a:rPr lang="en-US" sz="2000" dirty="0" err="1">
                <a:latin typeface="Times New Roman" panose="02020603050405020304" pitchFamily="18" charset="0"/>
                <a:ea typeface="Times New Roman" panose="02020603050405020304" pitchFamily="18" charset="0"/>
              </a:rPr>
              <a:t>Gazda</a:t>
            </a:r>
            <a:r>
              <a:rPr lang="en-US" sz="2000" dirty="0">
                <a:latin typeface="Times New Roman" panose="02020603050405020304" pitchFamily="18" charset="0"/>
                <a:ea typeface="Times New Roman" panose="02020603050405020304" pitchFamily="18" charset="0"/>
              </a:rPr>
              <a:t>, J.; </a:t>
            </a:r>
            <a:r>
              <a:rPr lang="en-US" sz="2000" dirty="0" err="1">
                <a:latin typeface="Times New Roman" panose="02020603050405020304" pitchFamily="18" charset="0"/>
                <a:ea typeface="Times New Roman" panose="02020603050405020304" pitchFamily="18" charset="0"/>
              </a:rPr>
              <a:t>Toth</a:t>
            </a:r>
            <a:r>
              <a:rPr lang="en-US" sz="2000" dirty="0">
                <a:latin typeface="Times New Roman" panose="02020603050405020304" pitchFamily="18" charset="0"/>
                <a:ea typeface="Times New Roman" panose="02020603050405020304" pitchFamily="18" charset="0"/>
              </a:rPr>
              <a:t>, P.; </a:t>
            </a:r>
            <a:r>
              <a:rPr lang="en-US" sz="2000" dirty="0" err="1">
                <a:latin typeface="Times New Roman" panose="02020603050405020304" pitchFamily="18" charset="0"/>
                <a:ea typeface="Times New Roman" panose="02020603050405020304" pitchFamily="18" charset="0"/>
              </a:rPr>
              <a:t>Zausinova</a:t>
            </a:r>
            <a:r>
              <a:rPr lang="en-US" sz="2000" dirty="0">
                <a:latin typeface="Times New Roman" panose="02020603050405020304" pitchFamily="18" charset="0"/>
                <a:ea typeface="Times New Roman" panose="02020603050405020304" pitchFamily="18" charset="0"/>
              </a:rPr>
              <a:t>, J.; et al. On the Interdependence of the Financial Market and Open Access Spectrum Market in the 5G Network. MDPI Symmetry Journal, 2018, 10(1), 1 17.</a:t>
            </a:r>
          </a:p>
          <a:p>
            <a:pPr marL="228600" marR="0" algn="just">
              <a:lnSpc>
                <a:spcPct val="150000"/>
              </a:lnSpc>
            </a:pPr>
            <a:endParaRPr lang="en-US" sz="2000" dirty="0">
              <a:latin typeface="Times New Roman" panose="02020603050405020304" pitchFamily="18" charset="0"/>
              <a:ea typeface="Times New Roman" panose="02020603050405020304" pitchFamily="18" charset="0"/>
            </a:endParaRPr>
          </a:p>
          <a:p>
            <a:pPr marL="228600" marR="0" algn="just">
              <a:lnSpc>
                <a:spcPct val="150000"/>
              </a:lnSpc>
            </a:pPr>
            <a:r>
              <a:rPr lang="en-US" sz="2000" dirty="0">
                <a:latin typeface="Times New Roman" panose="02020603050405020304" pitchFamily="18" charset="0"/>
                <a:ea typeface="Times New Roman" panose="02020603050405020304" pitchFamily="18" charset="0"/>
              </a:rPr>
              <a:t>[5] Rim, M and Go, E. Relay Positions Considering Interference from other Sub-channels in OFDMA-Based D2D Group-Casting Systems. MDPI Sensors Journal, 2019, 19(6), 1 18.</a:t>
            </a:r>
          </a:p>
          <a:p>
            <a:pPr marL="228600" marR="0" algn="just">
              <a:lnSpc>
                <a:spcPct val="150000"/>
              </a:lnSpc>
            </a:pPr>
            <a:endParaRPr lang="en-US" sz="2000" dirty="0">
              <a:latin typeface="Times New Roman" panose="02020603050405020304" pitchFamily="18" charset="0"/>
              <a:ea typeface="Times New Roman" panose="02020603050405020304" pitchFamily="18" charset="0"/>
            </a:endParaRPr>
          </a:p>
          <a:p>
            <a:pPr marL="228600" marR="0" algn="just">
              <a:lnSpc>
                <a:spcPct val="150000"/>
              </a:lnSpc>
            </a:pPr>
            <a:r>
              <a:rPr lang="en-US" sz="2000" dirty="0">
                <a:latin typeface="Times New Roman" panose="02020603050405020304" pitchFamily="18" charset="0"/>
                <a:ea typeface="Times New Roman" panose="02020603050405020304" pitchFamily="18" charset="0"/>
              </a:rPr>
              <a:t>[6] Ansari, R. I.; </a:t>
            </a:r>
            <a:r>
              <a:rPr lang="en-US" sz="2000" dirty="0" err="1">
                <a:latin typeface="Times New Roman" panose="02020603050405020304" pitchFamily="18" charset="0"/>
                <a:ea typeface="Times New Roman" panose="02020603050405020304" pitchFamily="18" charset="0"/>
              </a:rPr>
              <a:t>Chrysostomou</a:t>
            </a:r>
            <a:r>
              <a:rPr lang="en-US" sz="2000" dirty="0">
                <a:latin typeface="Times New Roman" panose="02020603050405020304" pitchFamily="18" charset="0"/>
                <a:ea typeface="Times New Roman" panose="02020603050405020304" pitchFamily="18" charset="0"/>
              </a:rPr>
              <a:t>, C.; Hassan, S.A.; et al. 5G D2D Networks: Techniques, Challenges, and Future Prospects. IEEE Systems Journal, 2017, 12(4), 3970 3984. </a:t>
            </a:r>
          </a:p>
        </p:txBody>
      </p:sp>
    </p:spTree>
    <p:extLst>
      <p:ext uri="{BB962C8B-B14F-4D97-AF65-F5344CB8AC3E}">
        <p14:creationId xmlns:p14="http://schemas.microsoft.com/office/powerpoint/2010/main" val="28245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0281" y="1401033"/>
            <a:ext cx="9163646" cy="5050972"/>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Abstract</a:t>
            </a:r>
          </a:p>
          <a:p>
            <a:r>
              <a:rPr lang="en-US" sz="2000" dirty="0">
                <a:solidFill>
                  <a:schemeClr val="tx1"/>
                </a:solidFill>
                <a:latin typeface="Times New Roman" panose="02020603050405020304" pitchFamily="18" charset="0"/>
                <a:cs typeface="Times New Roman" panose="02020603050405020304" pitchFamily="18" charset="0"/>
              </a:rPr>
              <a:t>Introduction</a:t>
            </a:r>
          </a:p>
          <a:p>
            <a:r>
              <a:rPr lang="en-US" sz="2000" dirty="0">
                <a:solidFill>
                  <a:schemeClr val="tx1"/>
                </a:solidFill>
                <a:latin typeface="Times New Roman" panose="02020603050405020304" pitchFamily="18" charset="0"/>
                <a:cs typeface="Times New Roman" panose="02020603050405020304" pitchFamily="18" charset="0"/>
              </a:rPr>
              <a:t>Literature review</a:t>
            </a:r>
          </a:p>
          <a:p>
            <a:r>
              <a:rPr lang="en-US" sz="2000" dirty="0">
                <a:solidFill>
                  <a:schemeClr val="tx1"/>
                </a:solidFill>
                <a:latin typeface="Times New Roman" panose="02020603050405020304" pitchFamily="18" charset="0"/>
                <a:cs typeface="Times New Roman" panose="02020603050405020304" pitchFamily="18" charset="0"/>
              </a:rPr>
              <a:t>Existing Method</a:t>
            </a:r>
          </a:p>
          <a:p>
            <a:r>
              <a:rPr lang="en-US" sz="2000" dirty="0">
                <a:solidFill>
                  <a:schemeClr val="tx1"/>
                </a:solidFill>
                <a:latin typeface="Times New Roman" panose="02020603050405020304" pitchFamily="18" charset="0"/>
                <a:cs typeface="Times New Roman" panose="02020603050405020304" pitchFamily="18" charset="0"/>
              </a:rPr>
              <a:t>Drawbacks</a:t>
            </a:r>
          </a:p>
          <a:p>
            <a:r>
              <a:rPr lang="en-US" sz="2000" dirty="0">
                <a:solidFill>
                  <a:schemeClr val="tx1"/>
                </a:solidFill>
                <a:latin typeface="Times New Roman" panose="02020603050405020304" pitchFamily="18" charset="0"/>
                <a:cs typeface="Times New Roman" panose="02020603050405020304" pitchFamily="18" charset="0"/>
              </a:rPr>
              <a:t>Proposed method					</a:t>
            </a:r>
            <a:r>
              <a:rPr lang="en-US" altLang="en-US" sz="2000" b="1" dirty="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Advantages</a:t>
            </a:r>
          </a:p>
          <a:p>
            <a:r>
              <a:rPr lang="en-US" sz="2000" dirty="0">
                <a:solidFill>
                  <a:schemeClr val="tx1"/>
                </a:solidFill>
                <a:latin typeface="Times New Roman" panose="02020603050405020304" pitchFamily="18" charset="0"/>
                <a:cs typeface="Times New Roman" panose="02020603050405020304" pitchFamily="18" charset="0"/>
              </a:rPr>
              <a:t>Applications</a:t>
            </a:r>
          </a:p>
          <a:p>
            <a:r>
              <a:rPr lang="en-US" sz="2000" dirty="0">
                <a:solidFill>
                  <a:schemeClr val="tx1"/>
                </a:solidFill>
                <a:latin typeface="Times New Roman" panose="02020603050405020304" pitchFamily="18" charset="0"/>
                <a:cs typeface="Times New Roman" panose="02020603050405020304" pitchFamily="18" charset="0"/>
              </a:rPr>
              <a:t>Hardware and Software Requirements</a:t>
            </a:r>
          </a:p>
          <a:p>
            <a:r>
              <a:rPr lang="en-US" sz="2000" dirty="0">
                <a:solidFill>
                  <a:schemeClr val="tx1"/>
                </a:solidFill>
                <a:latin typeface="Times New Roman" panose="02020603050405020304" pitchFamily="18" charset="0"/>
                <a:cs typeface="Times New Roman" panose="02020603050405020304" pitchFamily="18" charset="0"/>
              </a:rPr>
              <a:t>Results</a:t>
            </a:r>
          </a:p>
          <a:p>
            <a:r>
              <a:rPr lang="en-US" sz="2000" dirty="0">
                <a:solidFill>
                  <a:schemeClr val="tx1"/>
                </a:solidFill>
                <a:latin typeface="Times New Roman" panose="02020603050405020304" pitchFamily="18" charset="0"/>
                <a:cs typeface="Times New Roman" panose="02020603050405020304" pitchFamily="18" charset="0"/>
              </a:rPr>
              <a:t>Conclusion</a:t>
            </a:r>
          </a:p>
          <a:p>
            <a:r>
              <a:rPr lang="en-US" sz="2000" dirty="0">
                <a:solidFill>
                  <a:schemeClr val="tx1"/>
                </a:solidFill>
                <a:latin typeface="Times New Roman" panose="02020603050405020304" pitchFamily="18" charset="0"/>
                <a:cs typeface="Times New Roman" panose="02020603050405020304" pitchFamily="18" charset="0"/>
              </a:rPr>
              <a:t>References</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9367" y="1238864"/>
            <a:ext cx="10176387" cy="5169309"/>
          </a:xfrm>
        </p:spPr>
        <p:txBody>
          <a:bodyPr>
            <a:no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A practically efficient resource allocation scheme is designed for multiple device-to-device cluster(D2DC) multicast communications. The transmit power and the channel are allocated to D2DC to maximize the sum effective throughput provided that the cellular communications maintain a certain level of quality of service. We devise a channel allocation scheme using partial information of device locations. For this, we derive the outage probability and an effective throughput of D2DC communications in approximate forms. This process is carried by increasing the cluster size, code words and subcarriers.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449827"/>
            <a:ext cx="8911687"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327353" y="1222999"/>
            <a:ext cx="10054879" cy="5341573"/>
          </a:xfrm>
        </p:spPr>
        <p:txBody>
          <a:bodyPr>
            <a:noAutofit/>
          </a:bodyPr>
          <a:lstStyle/>
          <a:p>
            <a:pPr marL="0" marR="0" indent="0" algn="just">
              <a:lnSpc>
                <a:spcPct val="150000"/>
              </a:lnSpc>
              <a:buNone/>
            </a:pPr>
            <a:r>
              <a:rPr lang="en-US" sz="2000" dirty="0">
                <a:latin typeface="Times New Roman" panose="02020603050405020304" pitchFamily="18" charset="0"/>
                <a:cs typeface="Times New Roman" panose="02020603050405020304" pitchFamily="18" charset="0"/>
              </a:rPr>
              <a:t>The recent unprecedented growth in the use of smart mobile devices and the increasing demand for a variety of multimedia applications in recent years, cellular networks are being greatly challenged. As one of the key technologies of the fifth-generation (5G) mobile communication Device-to-Device (D2D) communication enables direct communication between adjacent devices in the communication network without the support of infrastructure such as core equipment or central equipment so as to reduce the burden on the core network. </a:t>
            </a:r>
          </a:p>
          <a:p>
            <a:pPr marL="0" marR="0" indent="0" algn="just">
              <a:lnSpc>
                <a:spcPct val="150000"/>
              </a:lnSpc>
              <a:buNone/>
            </a:pPr>
            <a:r>
              <a:rPr lang="en-US" sz="2000" dirty="0">
                <a:latin typeface="Times New Roman" panose="02020603050405020304" pitchFamily="18" charset="0"/>
                <a:cs typeface="Times New Roman" panose="02020603050405020304" pitchFamily="18" charset="0"/>
              </a:rPr>
              <a:t>Non-Orthogonal Multiple Access (NOMA) allows multiple users to share the same resources in terms of time and frequency through power-domain multiplexing and serial interference cancellation (SIC) in order to improve the system throughput and energy efficiency [3]. Therefore, combining D2D with NOMA could greatly improve the quality of service of future mobile communication systems.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162" y="449827"/>
            <a:ext cx="8911687"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6121831"/>
              </p:ext>
            </p:extLst>
          </p:nvPr>
        </p:nvGraphicFramePr>
        <p:xfrm>
          <a:off x="1254495" y="1730717"/>
          <a:ext cx="10221721" cy="4441796"/>
        </p:xfrm>
        <a:graphic>
          <a:graphicData uri="http://schemas.openxmlformats.org/drawingml/2006/table">
            <a:tbl>
              <a:tblPr firstRow="1" bandRow="1">
                <a:tableStyleId>{5940675A-B579-460E-94D1-54222C63F5DA}</a:tableStyleId>
              </a:tblPr>
              <a:tblGrid>
                <a:gridCol w="555676">
                  <a:extLst>
                    <a:ext uri="{9D8B030D-6E8A-4147-A177-3AD203B41FA5}">
                      <a16:colId xmlns:a16="http://schemas.microsoft.com/office/drawing/2014/main" val="20000"/>
                    </a:ext>
                  </a:extLst>
                </a:gridCol>
                <a:gridCol w="2500544">
                  <a:extLst>
                    <a:ext uri="{9D8B030D-6E8A-4147-A177-3AD203B41FA5}">
                      <a16:colId xmlns:a16="http://schemas.microsoft.com/office/drawing/2014/main" val="20001"/>
                    </a:ext>
                  </a:extLst>
                </a:gridCol>
                <a:gridCol w="1817130">
                  <a:extLst>
                    <a:ext uri="{9D8B030D-6E8A-4147-A177-3AD203B41FA5}">
                      <a16:colId xmlns:a16="http://schemas.microsoft.com/office/drawing/2014/main" val="20002"/>
                    </a:ext>
                  </a:extLst>
                </a:gridCol>
                <a:gridCol w="2975579">
                  <a:extLst>
                    <a:ext uri="{9D8B030D-6E8A-4147-A177-3AD203B41FA5}">
                      <a16:colId xmlns:a16="http://schemas.microsoft.com/office/drawing/2014/main" val="20003"/>
                    </a:ext>
                  </a:extLst>
                </a:gridCol>
                <a:gridCol w="2372792">
                  <a:extLst>
                    <a:ext uri="{9D8B030D-6E8A-4147-A177-3AD203B41FA5}">
                      <a16:colId xmlns:a16="http://schemas.microsoft.com/office/drawing/2014/main" val="20004"/>
                    </a:ext>
                  </a:extLst>
                </a:gridCol>
              </a:tblGrid>
              <a:tr h="60131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047147">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1</a:t>
                      </a:r>
                    </a:p>
                  </a:txBody>
                  <a:tcPr anchor="ctr"/>
                </a:tc>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IEEE </a:t>
                      </a:r>
                    </a:p>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Transactions on Wireless Communications, 2018</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ea typeface="Tahoma" panose="020B0604030504040204" pitchFamily="34" charset="0"/>
                          <a:cs typeface="Times New Roman" panose="02020603050405020304" pitchFamily="18" charset="0"/>
                        </a:rPr>
                        <a:t>Zhang, H.; Song, L.; Zhang, Y. J.</a:t>
                      </a:r>
                    </a:p>
                    <a:p>
                      <a:pPr algn="ctr"/>
                      <a:endParaRPr lang="en-US" sz="1800" b="0" dirty="0">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Load Balancing for 5G Ultra-Dense </a:t>
                      </a:r>
                    </a:p>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Networks Using Device-to-Device Communications.</a:t>
                      </a:r>
                    </a:p>
                  </a:txBody>
                  <a:tcPr anchor="ctr"/>
                </a:tc>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Studied on device to device communications</a:t>
                      </a:r>
                    </a:p>
                  </a:txBody>
                  <a:tcPr anchor="ctr"/>
                </a:tc>
                <a:extLst>
                  <a:ext uri="{0D108BD9-81ED-4DB2-BD59-A6C34878D82A}">
                    <a16:rowId xmlns:a16="http://schemas.microsoft.com/office/drawing/2014/main" val="10001"/>
                  </a:ext>
                </a:extLst>
              </a:tr>
              <a:tr h="568451">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2</a:t>
                      </a:r>
                    </a:p>
                  </a:txBody>
                  <a:tcPr anchor="ctr"/>
                </a:tc>
                <a:tc>
                  <a:txBody>
                    <a:bodyPr/>
                    <a:lstStyle/>
                    <a:p>
                      <a:pPr algn="ctr"/>
                      <a:r>
                        <a:rPr lang="en-US" sz="1800" kern="120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IEEE Communications Letters, 2018</a:t>
                      </a:r>
                    </a:p>
                  </a:txBody>
                  <a:tcPr anchor="ctr"/>
                </a:tc>
                <a:tc>
                  <a:txBody>
                    <a:bodyPr/>
                    <a:lstStyle/>
                    <a:p>
                      <a:pPr algn="ctr"/>
                      <a:r>
                        <a:rPr lang="da-DK" sz="1800" b="0" dirty="0">
                          <a:latin typeface="Times New Roman" panose="02020603050405020304" pitchFamily="18" charset="0"/>
                          <a:ea typeface="Tahoma" panose="020B0604030504040204" pitchFamily="34" charset="0"/>
                          <a:cs typeface="Times New Roman" panose="02020603050405020304" pitchFamily="18" charset="0"/>
                        </a:rPr>
                        <a:t>Pei, L.; Yang, Z.; Pan, C.; et al. </a:t>
                      </a:r>
                      <a:endParaRPr lang="en-US" sz="1800" b="0" dirty="0">
                        <a:latin typeface="Times New Roman" panose="02020603050405020304" pitchFamily="18" charset="0"/>
                        <a:ea typeface="Tahoma" panose="020B0604030504040204" pitchFamily="34" charset="0"/>
                        <a:cs typeface="Times New Roman" panose="02020603050405020304" pitchFamily="18" charset="0"/>
                      </a:endParaRPr>
                    </a:p>
                  </a:txBody>
                  <a:tcPr anchor="ctr"/>
                </a:tc>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Energy-Efficient D2D </a:t>
                      </a:r>
                    </a:p>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Communications Under laying NOMA-Based Networks with Energy </a:t>
                      </a:r>
                    </a:p>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Harvesting.</a:t>
                      </a:r>
                    </a:p>
                  </a:txBody>
                  <a:tcPr anchor="ctr"/>
                </a:tc>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Studied on D2D communications, and basics of NOMA.</a:t>
                      </a:r>
                    </a:p>
                  </a:txBody>
                  <a:tcPr anchor="ctr"/>
                </a:tc>
                <a:extLst>
                  <a:ext uri="{0D108BD9-81ED-4DB2-BD59-A6C34878D82A}">
                    <a16:rowId xmlns:a16="http://schemas.microsoft.com/office/drawing/2014/main" val="10002"/>
                  </a:ext>
                </a:extLst>
              </a:tr>
              <a:tr h="843265">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3</a:t>
                      </a:r>
                    </a:p>
                  </a:txBody>
                  <a:tcPr anchor="ctr"/>
                </a:tc>
                <a:tc>
                  <a:txBody>
                    <a:bodyPr/>
                    <a:lstStyle/>
                    <a:p>
                      <a:pPr algn="ctr"/>
                      <a:r>
                        <a:rPr lang="en-US" dirty="0">
                          <a:latin typeface="Times New Roman" panose="02020603050405020304" pitchFamily="18" charset="0"/>
                          <a:cs typeface="Times New Roman" panose="02020603050405020304" pitchFamily="18" charset="0"/>
                        </a:rPr>
                        <a:t>MDPI Symmetry Journal, 2018</a:t>
                      </a:r>
                    </a:p>
                  </a:txBody>
                  <a:tcPr anchor="ctr"/>
                </a:tc>
                <a:tc>
                  <a:txBody>
                    <a:bodyPr/>
                    <a:lstStyle/>
                    <a:p>
                      <a:pPr algn="ctr"/>
                      <a:r>
                        <a:rPr lang="en-US" dirty="0">
                          <a:latin typeface="Times New Roman" panose="02020603050405020304" pitchFamily="18" charset="0"/>
                          <a:cs typeface="Times New Roman" panose="02020603050405020304" pitchFamily="18" charset="0"/>
                        </a:rPr>
                        <a:t>Liu, Y.; Qin, Z.; </a:t>
                      </a:r>
                      <a:r>
                        <a:rPr lang="en-US" dirty="0" err="1">
                          <a:latin typeface="Times New Roman" panose="02020603050405020304" pitchFamily="18" charset="0"/>
                          <a:cs typeface="Times New Roman" panose="02020603050405020304" pitchFamily="18" charset="0"/>
                        </a:rPr>
                        <a:t>Elkashlan</a:t>
                      </a:r>
                      <a:r>
                        <a:rPr lang="en-US" dirty="0">
                          <a:latin typeface="Times New Roman" panose="02020603050405020304" pitchFamily="18" charset="0"/>
                          <a:cs typeface="Times New Roman" panose="02020603050405020304" pitchFamily="18" charset="0"/>
                        </a:rPr>
                        <a:t>, M.; et al.</a:t>
                      </a:r>
                    </a:p>
                  </a:txBody>
                  <a:tcPr anchor="ctr"/>
                </a:tc>
                <a:tc>
                  <a:txBody>
                    <a:bodyPr/>
                    <a:lstStyle/>
                    <a:p>
                      <a:pPr algn="ctr"/>
                      <a:r>
                        <a:rPr lang="en-US" dirty="0">
                          <a:latin typeface="Times New Roman" panose="02020603050405020304" pitchFamily="18" charset="0"/>
                          <a:cs typeface="Times New Roman" panose="02020603050405020304" pitchFamily="18" charset="0"/>
                        </a:rPr>
                        <a:t>Non orthogonal Multiple</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Access for 5G</a:t>
                      </a:r>
                    </a:p>
                  </a:txBody>
                  <a:tcPr anchor="ctr"/>
                </a:tc>
                <a:tc>
                  <a:txBody>
                    <a:bodyPr/>
                    <a:lstStyle/>
                    <a:p>
                      <a:pPr algn="ctr"/>
                      <a:r>
                        <a:rPr lang="en-US" sz="1800" b="0" kern="12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Differences between orthogonal and non orthogonal non orthogonal access</a:t>
                      </a:r>
                    </a:p>
                  </a:txBody>
                  <a:tcPr anchor="ctr"/>
                </a:tc>
                <a:extLst>
                  <a:ext uri="{0D108BD9-81ED-4DB2-BD59-A6C34878D82A}">
                    <a16:rowId xmlns:a16="http://schemas.microsoft.com/office/drawing/2014/main" val="10003"/>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162" y="449827"/>
            <a:ext cx="8911687"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br>
              <a:rPr lang="en-US" altLang="en-US" b="1"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0549044"/>
              </p:ext>
            </p:extLst>
          </p:nvPr>
        </p:nvGraphicFramePr>
        <p:xfrm>
          <a:off x="1224998" y="1298453"/>
          <a:ext cx="10221721" cy="5264756"/>
        </p:xfrm>
        <a:graphic>
          <a:graphicData uri="http://schemas.openxmlformats.org/drawingml/2006/table">
            <a:tbl>
              <a:tblPr firstRow="1" bandRow="1">
                <a:tableStyleId>{5940675A-B579-460E-94D1-54222C63F5DA}</a:tableStyleId>
              </a:tblPr>
              <a:tblGrid>
                <a:gridCol w="555676">
                  <a:extLst>
                    <a:ext uri="{9D8B030D-6E8A-4147-A177-3AD203B41FA5}">
                      <a16:colId xmlns:a16="http://schemas.microsoft.com/office/drawing/2014/main" val="20000"/>
                    </a:ext>
                  </a:extLst>
                </a:gridCol>
                <a:gridCol w="3705726">
                  <a:extLst>
                    <a:ext uri="{9D8B030D-6E8A-4147-A177-3AD203B41FA5}">
                      <a16:colId xmlns:a16="http://schemas.microsoft.com/office/drawing/2014/main" val="20001"/>
                    </a:ext>
                  </a:extLst>
                </a:gridCol>
                <a:gridCol w="1504336">
                  <a:extLst>
                    <a:ext uri="{9D8B030D-6E8A-4147-A177-3AD203B41FA5}">
                      <a16:colId xmlns:a16="http://schemas.microsoft.com/office/drawing/2014/main" val="20002"/>
                    </a:ext>
                  </a:extLst>
                </a:gridCol>
                <a:gridCol w="2359742">
                  <a:extLst>
                    <a:ext uri="{9D8B030D-6E8A-4147-A177-3AD203B41FA5}">
                      <a16:colId xmlns:a16="http://schemas.microsoft.com/office/drawing/2014/main" val="20003"/>
                    </a:ext>
                  </a:extLst>
                </a:gridCol>
                <a:gridCol w="2096241">
                  <a:extLst>
                    <a:ext uri="{9D8B030D-6E8A-4147-A177-3AD203B41FA5}">
                      <a16:colId xmlns:a16="http://schemas.microsoft.com/office/drawing/2014/main" val="20004"/>
                    </a:ext>
                  </a:extLst>
                </a:gridCol>
              </a:tblGrid>
              <a:tr h="60131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0">
                <a:tc>
                  <a:txBody>
                    <a:bodyPr/>
                    <a:lstStyle/>
                    <a:p>
                      <a:pPr algn="ctr"/>
                      <a:r>
                        <a:rPr lang="en-US" sz="1800" b="0" dirty="0">
                          <a:latin typeface="Times New Roman" panose="02020603050405020304" pitchFamily="18" charset="0"/>
                          <a:cs typeface="Times New Roman" panose="02020603050405020304" pitchFamily="18" charset="0"/>
                        </a:rPr>
                        <a:t>4</a:t>
                      </a:r>
                    </a:p>
                  </a:txBody>
                  <a:tcPr anchor="ctr"/>
                </a:tc>
                <a:tc>
                  <a:txBody>
                    <a:bodyPr/>
                    <a:lstStyle/>
                    <a:p>
                      <a:pPr algn="ctr"/>
                      <a:r>
                        <a:rPr lang="en-US" dirty="0">
                          <a:latin typeface="Times New Roman" panose="02020603050405020304" pitchFamily="18" charset="0"/>
                          <a:cs typeface="Times New Roman" panose="02020603050405020304" pitchFamily="18" charset="0"/>
                        </a:rPr>
                        <a:t>MDPI Symmetry Journal, 2018</a:t>
                      </a:r>
                    </a:p>
                  </a:txBody>
                  <a:tcPr anchor="ctr"/>
                </a:tc>
                <a:tc>
                  <a:txBody>
                    <a:bodyPr/>
                    <a:lstStyle/>
                    <a:p>
                      <a:pPr algn="ctr"/>
                      <a:r>
                        <a:rPr lang="fi-FI" dirty="0">
                          <a:latin typeface="Times New Roman" panose="02020603050405020304" pitchFamily="18" charset="0"/>
                          <a:cs typeface="Times New Roman" panose="02020603050405020304" pitchFamily="18" charset="0"/>
                        </a:rPr>
                        <a:t>Gazda, J.; Toth, P.; Zausinova, J.; et al.</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On the Interdependence of the Financial Market and Open Access Spectrum Market in the 5G Network</a:t>
                      </a:r>
                    </a:p>
                  </a:txBody>
                  <a:tcPr anchor="ctr"/>
                </a:tc>
                <a:tc>
                  <a:txBody>
                    <a:bodyPr/>
                    <a:lstStyle/>
                    <a:p>
                      <a:pPr algn="ctr"/>
                      <a:r>
                        <a:rPr lang="en-US" sz="1800" kern="1200" dirty="0">
                          <a:solidFill>
                            <a:schemeClr val="tx1"/>
                          </a:solidFill>
                          <a:latin typeface="Times New Roman" panose="02020603050405020304" pitchFamily="18" charset="0"/>
                          <a:ea typeface="+mn-ea"/>
                          <a:cs typeface="Times New Roman" panose="02020603050405020304" pitchFamily="18" charset="0"/>
                        </a:rPr>
                        <a:t>Basics of the 5G systems</a:t>
                      </a:r>
                    </a:p>
                  </a:txBody>
                  <a:tcPr anchor="ctr"/>
                </a:tc>
                <a:extLst>
                  <a:ext uri="{0D108BD9-81ED-4DB2-BD59-A6C34878D82A}">
                    <a16:rowId xmlns:a16="http://schemas.microsoft.com/office/drawing/2014/main" val="10002"/>
                  </a:ext>
                </a:extLst>
              </a:tr>
              <a:tr h="1179529">
                <a:tc>
                  <a:txBody>
                    <a:bodyPr/>
                    <a:lstStyle/>
                    <a:p>
                      <a:pPr algn="ctr"/>
                      <a:r>
                        <a:rPr lang="en-US" sz="1800" b="0" dirty="0">
                          <a:latin typeface="Times New Roman" panose="02020603050405020304" pitchFamily="18" charset="0"/>
                          <a:cs typeface="Times New Roman" panose="02020603050405020304" pitchFamily="18" charset="0"/>
                        </a:rPr>
                        <a:t>5</a:t>
                      </a:r>
                    </a:p>
                  </a:txBody>
                  <a:tcPr anchor="ctr"/>
                </a:tc>
                <a:tc>
                  <a:txBody>
                    <a:bodyPr/>
                    <a:lstStyle/>
                    <a:p>
                      <a:pPr algn="ctr"/>
                      <a:r>
                        <a:rPr lang="fr-FR" dirty="0">
                          <a:latin typeface="Times New Roman" panose="02020603050405020304" pitchFamily="18" charset="0"/>
                          <a:cs typeface="Times New Roman" panose="02020603050405020304" pitchFamily="18" charset="0"/>
                        </a:rPr>
                        <a:t>MDPI </a:t>
                      </a:r>
                      <a:r>
                        <a:rPr lang="fr-FR" dirty="0" err="1">
                          <a:latin typeface="Times New Roman" panose="02020603050405020304" pitchFamily="18" charset="0"/>
                          <a:cs typeface="Times New Roman" panose="02020603050405020304" pitchFamily="18" charset="0"/>
                        </a:rPr>
                        <a:t>Sensors</a:t>
                      </a:r>
                      <a:r>
                        <a:rPr lang="fr-FR" dirty="0">
                          <a:latin typeface="Times New Roman" panose="02020603050405020304" pitchFamily="18" charset="0"/>
                          <a:cs typeface="Times New Roman" panose="02020603050405020304" pitchFamily="18" charset="0"/>
                        </a:rPr>
                        <a:t> Journal, 2019, 19(6), 1 18.</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Rim, M and Go, E.</a:t>
                      </a:r>
                    </a:p>
                  </a:txBody>
                  <a:tcPr anchor="ctr"/>
                </a:tc>
                <a:tc>
                  <a:txBody>
                    <a:bodyPr/>
                    <a:lstStyle/>
                    <a:p>
                      <a:pPr algn="ctr"/>
                      <a:r>
                        <a:rPr lang="en-US" dirty="0">
                          <a:latin typeface="Times New Roman" panose="02020603050405020304" pitchFamily="18" charset="0"/>
                          <a:cs typeface="Times New Roman" panose="02020603050405020304" pitchFamily="18" charset="0"/>
                        </a:rPr>
                        <a:t>Relay Positions Considering Interference from other Sub-channels in OFDMA-</a:t>
                      </a:r>
                      <a:r>
                        <a:rPr lang="en-US" dirty="0" err="1">
                          <a:latin typeface="Times New Roman" panose="02020603050405020304" pitchFamily="18" charset="0"/>
                          <a:cs typeface="Times New Roman" panose="02020603050405020304" pitchFamily="18" charset="0"/>
                        </a:rPr>
                        <a:t>Basetid</a:t>
                      </a:r>
                      <a:r>
                        <a:rPr lang="en-US" dirty="0">
                          <a:latin typeface="Times New Roman" panose="02020603050405020304" pitchFamily="18" charset="0"/>
                          <a:cs typeface="Times New Roman" panose="02020603050405020304" pitchFamily="18" charset="0"/>
                        </a:rPr>
                        <a:t> D2D Group-</a:t>
                      </a:r>
                      <a:r>
                        <a:rPr lang="en-US" dirty="0" err="1">
                          <a:latin typeface="Times New Roman" panose="02020603050405020304" pitchFamily="18" charset="0"/>
                          <a:cs typeface="Times New Roman" panose="02020603050405020304" pitchFamily="18" charset="0"/>
                        </a:rPr>
                        <a:t>Casng</a:t>
                      </a:r>
                      <a:r>
                        <a:rPr lang="en-US" dirty="0">
                          <a:latin typeface="Times New Roman" panose="02020603050405020304" pitchFamily="18" charset="0"/>
                          <a:cs typeface="Times New Roman" panose="02020603050405020304" pitchFamily="18" charset="0"/>
                        </a:rPr>
                        <a:t> Systems.</a:t>
                      </a:r>
                    </a:p>
                  </a:txBody>
                  <a:tcPr anchor="ctr"/>
                </a:tc>
                <a:tc>
                  <a:txBody>
                    <a:bodyPr/>
                    <a:lstStyle/>
                    <a:p>
                      <a:pPr marL="0" algn="ctr" defTabSz="457200" rtl="0" eaLnBrk="1" latinLnBrk="0" hangingPunct="1"/>
                      <a:r>
                        <a:rPr lang="en-US" sz="1800" kern="1200" dirty="0">
                          <a:solidFill>
                            <a:schemeClr val="tx1"/>
                          </a:solidFill>
                          <a:latin typeface="Times New Roman" panose="02020603050405020304" pitchFamily="18" charset="0"/>
                          <a:ea typeface="+mn-ea"/>
                          <a:cs typeface="Times New Roman" panose="02020603050405020304" pitchFamily="18" charset="0"/>
                        </a:rPr>
                        <a:t>Positions of the channel, sub carriers, D2D systems</a:t>
                      </a:r>
                    </a:p>
                  </a:txBody>
                  <a:tcPr anchor="ctr"/>
                </a:tc>
                <a:extLst>
                  <a:ext uri="{0D108BD9-81ED-4DB2-BD59-A6C34878D82A}">
                    <a16:rowId xmlns:a16="http://schemas.microsoft.com/office/drawing/2014/main" val="10003"/>
                  </a:ext>
                </a:extLst>
              </a:tr>
              <a:tr h="1168248">
                <a:tc>
                  <a:txBody>
                    <a:bodyPr/>
                    <a:lstStyle/>
                    <a:p>
                      <a:pPr algn="ctr"/>
                      <a:r>
                        <a:rPr lang="en-US" sz="1800" b="0" dirty="0">
                          <a:latin typeface="Times New Roman" panose="02020603050405020304" pitchFamily="18" charset="0"/>
                          <a:cs typeface="Times New Roman" panose="02020603050405020304" pitchFamily="18" charset="0"/>
                        </a:rPr>
                        <a:t>6</a:t>
                      </a:r>
                    </a:p>
                  </a:txBody>
                  <a:tcPr anchor="ctr"/>
                </a:tc>
                <a:tc>
                  <a:txBody>
                    <a:bodyPr/>
                    <a:lstStyle/>
                    <a:p>
                      <a:pPr algn="ctr"/>
                      <a:r>
                        <a:rPr lang="en-US" dirty="0">
                          <a:latin typeface="Times New Roman" panose="02020603050405020304" pitchFamily="18" charset="0"/>
                          <a:cs typeface="Times New Roman" panose="02020603050405020304" pitchFamily="18" charset="0"/>
                        </a:rPr>
                        <a:t>IEEE Systems Journal, 2017, 12(4), 3970 3984.</a:t>
                      </a:r>
                    </a:p>
                  </a:txBody>
                  <a:tcPr anchor="ctr"/>
                </a:tc>
                <a:tc>
                  <a:txBody>
                    <a:bodyPr/>
                    <a:lstStyle/>
                    <a:p>
                      <a:pPr algn="ctr"/>
                      <a:r>
                        <a:rPr lang="en-US" dirty="0">
                          <a:latin typeface="Times New Roman" panose="02020603050405020304" pitchFamily="18" charset="0"/>
                          <a:cs typeface="Times New Roman" panose="02020603050405020304" pitchFamily="18" charset="0"/>
                        </a:rPr>
                        <a:t>Ansari, R. I.; </a:t>
                      </a:r>
                      <a:r>
                        <a:rPr lang="en-US" dirty="0" err="1">
                          <a:latin typeface="Times New Roman" panose="02020603050405020304" pitchFamily="18" charset="0"/>
                          <a:cs typeface="Times New Roman" panose="02020603050405020304" pitchFamily="18" charset="0"/>
                        </a:rPr>
                        <a:t>Chrysostomou</a:t>
                      </a:r>
                      <a:r>
                        <a:rPr lang="en-US" dirty="0">
                          <a:latin typeface="Times New Roman" panose="02020603050405020304" pitchFamily="18" charset="0"/>
                          <a:cs typeface="Times New Roman" panose="02020603050405020304" pitchFamily="18" charset="0"/>
                        </a:rPr>
                        <a:t>, C.; Hassan, S.A.; et al. </a:t>
                      </a:r>
                    </a:p>
                  </a:txBody>
                  <a:tcPr anchor="ctr"/>
                </a:tc>
                <a:tc>
                  <a:txBody>
                    <a:bodyPr/>
                    <a:lstStyle/>
                    <a:p>
                      <a:pPr algn="ctr"/>
                      <a:r>
                        <a:rPr lang="en-US" dirty="0">
                          <a:latin typeface="Times New Roman" panose="02020603050405020304" pitchFamily="18" charset="0"/>
                          <a:cs typeface="Times New Roman" panose="02020603050405020304" pitchFamily="18" charset="0"/>
                        </a:rPr>
                        <a:t>5G D2D Networks: Techniques, Challenges, and Future Prospects</a:t>
                      </a:r>
                    </a:p>
                  </a:txBody>
                  <a:tcPr anchor="ctr"/>
                </a:tc>
                <a:tc>
                  <a:txBody>
                    <a:bodyPr/>
                    <a:lstStyle/>
                    <a:p>
                      <a:pPr algn="ctr"/>
                      <a:r>
                        <a:rPr lang="en-US" sz="1800" kern="1200" dirty="0">
                          <a:solidFill>
                            <a:schemeClr val="tx1"/>
                          </a:solidFill>
                          <a:latin typeface="Times New Roman" panose="02020603050405020304" pitchFamily="18" charset="0"/>
                          <a:ea typeface="+mn-ea"/>
                          <a:cs typeface="Times New Roman" panose="02020603050405020304" pitchFamily="18" charset="0"/>
                        </a:rPr>
                        <a:t>D2D networks were studied for future prospects.</a:t>
                      </a:r>
                    </a:p>
                  </a:txBody>
                  <a:tcPr anchor="ctr"/>
                </a:tc>
                <a:extLst>
                  <a:ext uri="{0D108BD9-81ED-4DB2-BD59-A6C34878D82A}">
                    <a16:rowId xmlns:a16="http://schemas.microsoft.com/office/drawing/2014/main" val="1905195883"/>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410556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38300"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8" name="TextBox 7">
            <a:extLst>
              <a:ext uri="{FF2B5EF4-FFF2-40B4-BE49-F238E27FC236}">
                <a16:creationId xmlns:a16="http://schemas.microsoft.com/office/drawing/2014/main" id="{3DA84E26-777C-4CB8-9666-696902DFAF3B}"/>
              </a:ext>
            </a:extLst>
          </p:cNvPr>
          <p:cNvSpPr txBox="1"/>
          <p:nvPr/>
        </p:nvSpPr>
        <p:spPr>
          <a:xfrm>
            <a:off x="1078173" y="1116620"/>
            <a:ext cx="10768084" cy="5741380"/>
          </a:xfrm>
          <a:prstGeom prst="rect">
            <a:avLst/>
          </a:prstGeom>
          <a:noFill/>
        </p:spPr>
        <p:txBody>
          <a:bodyPr wrap="square">
            <a:spAutoFit/>
          </a:bodyPr>
          <a:lstStyle/>
          <a:p>
            <a:pPr algn="just">
              <a:lnSpc>
                <a:spcPct val="150000"/>
              </a:lnSpc>
            </a:pPr>
            <a:r>
              <a:rPr lang="en-US" sz="1900" dirty="0">
                <a:latin typeface="Times New Roman" panose="02020603050405020304" pitchFamily="18" charset="0"/>
                <a:ea typeface="Times New Roman" panose="02020603050405020304" pitchFamily="18" charset="0"/>
              </a:rPr>
              <a:t>An uplink transmit scenario in a single cell is considered, as shown in below Figure. The cell radius is represented by R, and the base station is located at the cell center. The cell comprises of 𝑁 number of D2D groups and 𝑀 number of cellular users. Each D2D group consists of one D2D transmitter and several D2D receivers where the receivers are randomly distributed. The devices are located within a circular area having a radius of 𝑑𝑚𝑎𝑥. It is assumed herein that through common control channel, the channel information of all users can be acquired via the base station while a channel allocation algorithm is performed at the base station to allocate channels for each user. The cellular user communicates with the base station in a traditional cellular mode and one channel is allocated to each cellular user. </a:t>
            </a:r>
          </a:p>
          <a:p>
            <a:pPr algn="just">
              <a:lnSpc>
                <a:spcPct val="150000"/>
              </a:lnSpc>
            </a:pPr>
            <a:r>
              <a:rPr lang="en-US" sz="1900" dirty="0">
                <a:latin typeface="Times New Roman" panose="02020603050405020304" pitchFamily="18" charset="0"/>
                <a:ea typeface="Times New Roman" panose="02020603050405020304" pitchFamily="18" charset="0"/>
              </a:rPr>
              <a:t>The cellular users do not have interference since each channel is orthogonal to each other. Unlike the traditional D2D pair communication, the transmitters in each D2D group uses NOMA to transmit a super-imposed mixed signal including information required by multiple receiving ends, i.e., the required transmit power when NOMA is used. To facilitate the analysis without loss of generality, each D2D group is assumed to have two receiving ends.</a:t>
            </a:r>
          </a:p>
        </p:txBody>
      </p:sp>
    </p:spTree>
    <p:extLst>
      <p:ext uri="{BB962C8B-B14F-4D97-AF65-F5344CB8AC3E}">
        <p14:creationId xmlns:p14="http://schemas.microsoft.com/office/powerpoint/2010/main" val="235986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38300"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13" name="TextBox 12">
            <a:extLst>
              <a:ext uri="{FF2B5EF4-FFF2-40B4-BE49-F238E27FC236}">
                <a16:creationId xmlns:a16="http://schemas.microsoft.com/office/drawing/2014/main" id="{4DB12D2B-CF3E-49BE-A928-9B1D168C62EE}"/>
              </a:ext>
            </a:extLst>
          </p:cNvPr>
          <p:cNvSpPr txBox="1"/>
          <p:nvPr/>
        </p:nvSpPr>
        <p:spPr>
          <a:xfrm>
            <a:off x="2910709" y="5564785"/>
            <a:ext cx="4848306" cy="507831"/>
          </a:xfrm>
          <a:prstGeom prst="rect">
            <a:avLst/>
          </a:prstGeom>
          <a:noFill/>
        </p:spPr>
        <p:txBody>
          <a:bodyPr wrap="square">
            <a:spAutoFit/>
          </a:bodyPr>
          <a:lstStyle/>
          <a:p>
            <a:pPr algn="ctr">
              <a:lnSpc>
                <a:spcPct val="150000"/>
              </a:lnSpc>
            </a:pPr>
            <a:r>
              <a:rPr lang="en-US" sz="1800" b="1"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Block Diagram </a:t>
            </a:r>
            <a:r>
              <a:rPr lang="en-US" b="1" spc="-5"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a:t>
            </a:r>
            <a:r>
              <a:rPr lang="en-US" b="1" dirty="0">
                <a:latin typeface="Times New Roman" panose="02020603050405020304" pitchFamily="18" charset="0"/>
                <a:cs typeface="Times New Roman" panose="02020603050405020304" pitchFamily="18" charset="0"/>
              </a:rPr>
              <a:t> D2D-NOMA system model.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3408590" y="2251882"/>
            <a:ext cx="3852545" cy="3045654"/>
          </a:xfrm>
          <a:prstGeom prst="rect">
            <a:avLst/>
          </a:prstGeom>
        </p:spPr>
      </p:pic>
    </p:spTree>
    <p:extLst>
      <p:ext uri="{BB962C8B-B14F-4D97-AF65-F5344CB8AC3E}">
        <p14:creationId xmlns:p14="http://schemas.microsoft.com/office/powerpoint/2010/main" val="350679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2518-FE08-4D2A-98C0-2193F6259B4F}"/>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96C4E2EF-2EEF-41E8-9913-88A36157F950}"/>
              </a:ext>
            </a:extLst>
          </p:cNvPr>
          <p:cNvSpPr>
            <a:spLocks noGrp="1"/>
          </p:cNvSpPr>
          <p:nvPr>
            <p:ph idx="1"/>
          </p:nvPr>
        </p:nvSpPr>
        <p:spPr/>
        <p:txBody>
          <a:bodyPr/>
          <a:lstStyle/>
          <a:p>
            <a:pPr marL="274320" indent="-274320" algn="just">
              <a:spcBef>
                <a:spcPts val="384"/>
              </a:spcBef>
              <a:spcAft>
                <a:spcPts val="0"/>
              </a:spcAft>
            </a:pPr>
            <a:r>
              <a:rPr lang="en-US" sz="1800" b="0" i="0" dirty="0">
                <a:solidFill>
                  <a:srgbClr val="000000"/>
                </a:solidFill>
                <a:effectLst/>
                <a:latin typeface="inherit"/>
              </a:rPr>
              <a:t>Computationally very expensive.</a:t>
            </a:r>
            <a:endParaRPr lang="en-US" b="0" i="0" dirty="0">
              <a:solidFill>
                <a:srgbClr val="000000"/>
              </a:solidFill>
              <a:effectLst/>
              <a:latin typeface="Calibri" panose="020F0502020204030204" pitchFamily="34" charset="0"/>
            </a:endParaRPr>
          </a:p>
          <a:p>
            <a:pPr marL="274320" indent="-274320" algn="just">
              <a:spcBef>
                <a:spcPts val="384"/>
              </a:spcBef>
              <a:spcAft>
                <a:spcPts val="0"/>
              </a:spcAft>
            </a:pPr>
            <a:r>
              <a:rPr lang="en-US" sz="1800" b="0" i="0" dirty="0">
                <a:solidFill>
                  <a:srgbClr val="000000"/>
                </a:solidFill>
                <a:effectLst/>
                <a:latin typeface="inherit"/>
              </a:rPr>
              <a:t>TTC (Total Time Consumption) strictly monotonically increases as transmission power decreases</a:t>
            </a:r>
            <a:endParaRPr lang="en-US" b="0" i="0" dirty="0">
              <a:solidFill>
                <a:srgbClr val="000000"/>
              </a:solidFill>
              <a:effectLst/>
              <a:latin typeface="Calibri" panose="020F0502020204030204" pitchFamily="34" charset="0"/>
            </a:endParaRPr>
          </a:p>
          <a:p>
            <a:pPr marL="274320" indent="-274320" algn="just">
              <a:spcBef>
                <a:spcPts val="384"/>
              </a:spcBef>
              <a:spcAft>
                <a:spcPts val="0"/>
              </a:spcAft>
            </a:pPr>
            <a:r>
              <a:rPr lang="en-US" sz="1800" b="0" i="0" dirty="0">
                <a:solidFill>
                  <a:srgbClr val="000000"/>
                </a:solidFill>
                <a:effectLst/>
                <a:latin typeface="inherit"/>
              </a:rPr>
              <a:t>Energy consumption is high in the number of multicast receivers.</a:t>
            </a:r>
            <a:endParaRPr lang="en-US" b="0" i="0" dirty="0">
              <a:solidFill>
                <a:srgbClr val="000000"/>
              </a:solidFill>
              <a:effectLst/>
              <a:latin typeface="Calibri" panose="020F0502020204030204" pitchFamily="34" charset="0"/>
            </a:endParaRPr>
          </a:p>
          <a:p>
            <a:pPr marL="274320" indent="-274320" algn="just">
              <a:spcBef>
                <a:spcPts val="384"/>
              </a:spcBef>
              <a:spcAft>
                <a:spcPts val="0"/>
              </a:spcAft>
            </a:pPr>
            <a:r>
              <a:rPr lang="en-US" sz="1800" b="0" i="0" dirty="0">
                <a:solidFill>
                  <a:srgbClr val="000000"/>
                </a:solidFill>
                <a:effectLst/>
                <a:latin typeface="inherit"/>
              </a:rPr>
              <a:t>No calculation of throughput</a:t>
            </a:r>
            <a:endParaRPr lang="en-US" b="0" i="0" dirty="0">
              <a:solidFill>
                <a:srgbClr val="000000"/>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80757657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1109</TotalTime>
  <Words>1575</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inherit</vt:lpstr>
      <vt:lpstr>Times New Roman</vt:lpstr>
      <vt:lpstr>Wingdings 3</vt:lpstr>
      <vt:lpstr>Wisp</vt:lpstr>
      <vt:lpstr>PowerPoint Presentation</vt:lpstr>
      <vt:lpstr>Index </vt:lpstr>
      <vt:lpstr>Abstract:</vt:lpstr>
      <vt:lpstr>Introduction:   </vt:lpstr>
      <vt:lpstr>Literature Review:  </vt:lpstr>
      <vt:lpstr>Literature Review:  </vt:lpstr>
      <vt:lpstr>Existing Method: </vt:lpstr>
      <vt:lpstr>Proposed Method: </vt:lpstr>
      <vt:lpstr>Disadvantages</vt:lpstr>
      <vt:lpstr>Proposed method</vt:lpstr>
      <vt:lpstr>PowerPoint Presentation</vt:lpstr>
      <vt:lpstr>PowerPoint Presentation</vt:lpstr>
      <vt:lpstr>PowerPoint Presentation</vt:lpstr>
      <vt:lpstr>PowerPoint Presentation</vt:lpstr>
      <vt:lpstr>Applications of Proposed Method: </vt:lpstr>
      <vt:lpstr>Hardware &amp; Software Requirements: </vt:lpstr>
      <vt:lpstr>References: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Keerthana</cp:lastModifiedBy>
  <cp:revision>275</cp:revision>
  <dcterms:created xsi:type="dcterms:W3CDTF">2020-06-29T09:16:21Z</dcterms:created>
  <dcterms:modified xsi:type="dcterms:W3CDTF">2022-04-13T15:05:29Z</dcterms:modified>
</cp:coreProperties>
</file>