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5018" autoAdjust="0"/>
  </p:normalViewPr>
  <p:slideViewPr>
    <p:cSldViewPr snapToGrid="0">
      <p:cViewPr varScale="1">
        <p:scale>
          <a:sx n="70" d="100"/>
          <a:sy n="70"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08-11-2022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 NOVEL METHOD OF QRS DETECTION USING TIME AND AMPLITUDE THRESHOLDS WITH STATISTICAL FALSE PEAK ELIMINATION</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82438" y="1163471"/>
            <a:ext cx="10709562" cy="1509196"/>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The </a:t>
            </a:r>
            <a:r>
              <a:rPr lang="en-US" sz="2000" dirty="0">
                <a:solidFill>
                  <a:schemeClr val="tx1">
                    <a:lumMod val="75000"/>
                    <a:lumOff val="25000"/>
                  </a:schemeClr>
                </a:solidFill>
                <a:latin typeface="Times New Roman" pitchFamily="18" charset="0"/>
                <a:cs typeface="Times New Roman" pitchFamily="18" charset="0"/>
              </a:rPr>
              <a:t>SFPE algorithm is quite good at thresholding.</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SFPE </a:t>
            </a:r>
            <a:r>
              <a:rPr lang="en-US" sz="2000" dirty="0">
                <a:solidFill>
                  <a:schemeClr val="tx1">
                    <a:lumMod val="75000"/>
                    <a:lumOff val="25000"/>
                  </a:schemeClr>
                </a:solidFill>
                <a:latin typeface="Times New Roman" pitchFamily="18" charset="0"/>
                <a:cs typeface="Times New Roman" pitchFamily="18" charset="0"/>
              </a:rPr>
              <a:t>algorithm is effective in the case of low amplitude peaks.</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SFPE </a:t>
            </a:r>
            <a:r>
              <a:rPr lang="en-US" sz="2000" dirty="0">
                <a:solidFill>
                  <a:schemeClr val="tx1">
                    <a:lumMod val="75000"/>
                    <a:lumOff val="25000"/>
                  </a:schemeClr>
                </a:solidFill>
                <a:latin typeface="Times New Roman" pitchFamily="18" charset="0"/>
                <a:cs typeface="Times New Roman" pitchFamily="18" charset="0"/>
              </a:rPr>
              <a:t>algorithm is also effective in the case of removing noise that degrades the signal.</a:t>
            </a: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Applied in DSP </a:t>
            </a:r>
            <a:r>
              <a:rPr lang="en-US" sz="2100" dirty="0" smtClean="0">
                <a:latin typeface="Times New Roman" pitchFamily="18" charset="0"/>
                <a:cs typeface="Times New Roman" pitchFamily="18" charset="0"/>
              </a:rPr>
              <a:t>applications</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ECG </a:t>
            </a:r>
            <a:r>
              <a:rPr lang="en-US" sz="2100" dirty="0">
                <a:latin typeface="Times New Roman" pitchFamily="18" charset="0"/>
                <a:cs typeface="Times New Roman" pitchFamily="18" charset="0"/>
              </a:rPr>
              <a:t>Peak </a:t>
            </a:r>
            <a:r>
              <a:rPr lang="en-US" sz="2100" dirty="0" smtClean="0">
                <a:latin typeface="Times New Roman" pitchFamily="18" charset="0"/>
                <a:cs typeface="Times New Roman" pitchFamily="18" charset="0"/>
              </a:rPr>
              <a:t>Detection</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Bio-Medical </a:t>
            </a:r>
            <a:r>
              <a:rPr lang="en-US" sz="2100" dirty="0">
                <a:latin typeface="Times New Roman" pitchFamily="18" charset="0"/>
                <a:cs typeface="Times New Roman" pitchFamily="18" charset="0"/>
              </a:rPr>
              <a:t>Signal </a:t>
            </a:r>
            <a:r>
              <a:rPr lang="en-US" sz="2100" dirty="0" smtClean="0">
                <a:latin typeface="Times New Roman" pitchFamily="18" charset="0"/>
                <a:cs typeface="Times New Roman" pitchFamily="18" charset="0"/>
              </a:rPr>
              <a:t>Processing</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Image Processing</a:t>
            </a:r>
            <a:endParaRPr lang="en-US" sz="2100" dirty="0">
              <a:latin typeface="Times New Roman" pitchFamily="18" charset="0"/>
              <a:cs typeface="Times New Roman" pitchFamily="18" charset="0"/>
            </a:endParaRPr>
          </a:p>
          <a:p>
            <a:pPr>
              <a:lnSpc>
                <a:spcPct val="130000"/>
              </a:lnSpc>
              <a:buFont typeface="Wingdings" pitchFamily="2" charset="2"/>
              <a:buChar char="§"/>
            </a:pP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5299810"/>
          </a:xfrm>
        </p:spPr>
        <p:txBody>
          <a:bodyPr>
            <a:noAutofit/>
          </a:bodyPr>
          <a:lstStyle/>
          <a:p>
            <a:pPr algn="just">
              <a:lnSpc>
                <a:spcPct val="150000"/>
              </a:lnSpc>
            </a:pPr>
            <a:r>
              <a:rPr lang="en-IN" dirty="0">
                <a:latin typeface="Times New Roman" pitchFamily="18" charset="0"/>
                <a:cs typeface="Times New Roman" pitchFamily="18" charset="0"/>
              </a:rPr>
              <a:t>[1] T. Sharma and K. K. Sharma, ‘‘QRS complex detection in ECG signals using locally adaptive weighted total variation </a:t>
            </a:r>
            <a:r>
              <a:rPr lang="en-IN" dirty="0" err="1">
                <a:latin typeface="Times New Roman" pitchFamily="18" charset="0"/>
                <a:cs typeface="Times New Roman" pitchFamily="18" charset="0"/>
              </a:rPr>
              <a:t>denoising</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Comput</a:t>
            </a:r>
            <a:r>
              <a:rPr lang="en-IN" dirty="0">
                <a:latin typeface="Times New Roman" pitchFamily="18" charset="0"/>
                <a:cs typeface="Times New Roman" pitchFamily="18" charset="0"/>
              </a:rPr>
              <a:t>. Biol. Med., vol. 87, pp. 187–199, Aug. 2017. </a:t>
            </a:r>
          </a:p>
          <a:p>
            <a:pPr algn="just">
              <a:lnSpc>
                <a:spcPct val="150000"/>
              </a:lnSpc>
            </a:pPr>
            <a:r>
              <a:rPr lang="en-IN" dirty="0">
                <a:latin typeface="Times New Roman" pitchFamily="18" charset="0"/>
                <a:cs typeface="Times New Roman" pitchFamily="18" charset="0"/>
              </a:rPr>
              <a:t> [2] B.-U. Kohler, C. </a:t>
            </a:r>
            <a:r>
              <a:rPr lang="en-IN" dirty="0" err="1">
                <a:latin typeface="Times New Roman" pitchFamily="18" charset="0"/>
                <a:cs typeface="Times New Roman" pitchFamily="18" charset="0"/>
              </a:rPr>
              <a:t>Hennig</a:t>
            </a:r>
            <a:r>
              <a:rPr lang="en-IN" dirty="0">
                <a:latin typeface="Times New Roman" pitchFamily="18" charset="0"/>
                <a:cs typeface="Times New Roman" pitchFamily="18" charset="0"/>
              </a:rPr>
              <a:t>, and R. </a:t>
            </a:r>
            <a:r>
              <a:rPr lang="en-IN" dirty="0" err="1">
                <a:latin typeface="Times New Roman" pitchFamily="18" charset="0"/>
                <a:cs typeface="Times New Roman" pitchFamily="18" charset="0"/>
              </a:rPr>
              <a:t>Orglmeister</a:t>
            </a:r>
            <a:r>
              <a:rPr lang="en-IN" dirty="0">
                <a:latin typeface="Times New Roman" pitchFamily="18" charset="0"/>
                <a:cs typeface="Times New Roman" pitchFamily="18" charset="0"/>
              </a:rPr>
              <a:t>, ‘‘The principles of software QRS detection,’’ IEEE Eng. Med. Biol. Mag., vol. 21, no. 1, pp. 42–57, Aug. 2002R. Nicole, “Title of paper with only first word capitalized,” J. Name Stand. Abbrev., in press.</a:t>
            </a:r>
          </a:p>
          <a:p>
            <a:pPr algn="just">
              <a:lnSpc>
                <a:spcPct val="150000"/>
              </a:lnSpc>
            </a:pPr>
            <a:r>
              <a:rPr lang="en-IN" dirty="0">
                <a:latin typeface="Times New Roman" pitchFamily="18" charset="0"/>
                <a:cs typeface="Times New Roman" pitchFamily="18" charset="0"/>
              </a:rPr>
              <a:t>[3] K X. Lu, M. Pan, Y. Yu, QRS detection based on improved adaptive threshold, J. </a:t>
            </a:r>
            <a:r>
              <a:rPr lang="en-IN" dirty="0" err="1">
                <a:latin typeface="Times New Roman" pitchFamily="18" charset="0"/>
                <a:cs typeface="Times New Roman" pitchFamily="18" charset="0"/>
              </a:rPr>
              <a:t>Healthc</a:t>
            </a:r>
            <a:r>
              <a:rPr lang="en-IN" dirty="0">
                <a:latin typeface="Times New Roman" pitchFamily="18" charset="0"/>
                <a:cs typeface="Times New Roman" pitchFamily="18" charset="0"/>
              </a:rPr>
              <a:t>. Eng. 2018 (2018).</a:t>
            </a:r>
          </a:p>
          <a:p>
            <a:pPr algn="just">
              <a:lnSpc>
                <a:spcPct val="150000"/>
              </a:lnSpc>
            </a:pP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4] R. M. </a:t>
            </a:r>
            <a:r>
              <a:rPr lang="en-IN" dirty="0" err="1" smtClean="0">
                <a:latin typeface="Times New Roman" pitchFamily="18" charset="0"/>
                <a:cs typeface="Times New Roman" pitchFamily="18" charset="0"/>
              </a:rPr>
              <a:t>Rangayyan</a:t>
            </a:r>
            <a:r>
              <a:rPr lang="en-IN" dirty="0" smtClean="0">
                <a:latin typeface="Times New Roman" pitchFamily="18" charset="0"/>
                <a:cs typeface="Times New Roman" pitchFamily="18" charset="0"/>
              </a:rPr>
              <a:t>, Biomedical </a:t>
            </a:r>
            <a:r>
              <a:rPr lang="en-IN" dirty="0">
                <a:latin typeface="Times New Roman" pitchFamily="18" charset="0"/>
                <a:cs typeface="Times New Roman" pitchFamily="18" charset="0"/>
              </a:rPr>
              <a:t>Signal Analysis, 33, John Wiley &amp; sons, 2015.</a:t>
            </a:r>
          </a:p>
          <a:p>
            <a:pPr algn="just">
              <a:lnSpc>
                <a:spcPct val="150000"/>
              </a:lnSpc>
            </a:pPr>
            <a:r>
              <a:rPr lang="en-IN" dirty="0">
                <a:latin typeface="Times New Roman" pitchFamily="18" charset="0"/>
                <a:cs typeface="Times New Roman" pitchFamily="18" charset="0"/>
              </a:rPr>
              <a:t>[5] J. Pan, W.J. Tompkins, A real-time QRS detection algorithm, IEEE Trans. Biomed. Eng. (3) (1985) 230-236.</a:t>
            </a:r>
          </a:p>
          <a:p>
            <a:pPr algn="just">
              <a:lnSpc>
                <a:spcPct val="150000"/>
              </a:lnSpc>
            </a:pPr>
            <a:r>
              <a:rPr lang="en-IN" dirty="0">
                <a:latin typeface="Times New Roman" pitchFamily="18" charset="0"/>
                <a:cs typeface="Times New Roman" pitchFamily="18" charset="0"/>
              </a:rPr>
              <a:t>[6] J.D. Drake, J.P. Callaghan, Elimination of electrocardiogram contamination from electromyogram signals: an evaluation of currently used removal techniques, J. </a:t>
            </a:r>
            <a:r>
              <a:rPr lang="en-IN" dirty="0" err="1">
                <a:latin typeface="Times New Roman" pitchFamily="18" charset="0"/>
                <a:cs typeface="Times New Roman" pitchFamily="18" charset="0"/>
              </a:rPr>
              <a:t>Electromyogr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Kinesiol</a:t>
            </a:r>
            <a:r>
              <a:rPr lang="en-IN" dirty="0">
                <a:latin typeface="Times New Roman" pitchFamily="18" charset="0"/>
                <a:cs typeface="Times New Roman" pitchFamily="18" charset="0"/>
              </a:rPr>
              <a:t>. 16 (2) (2006) 175-187. </a:t>
            </a:r>
          </a:p>
          <a:p>
            <a:pPr marL="0" indent="0" algn="just">
              <a:lnSpc>
                <a:spcPct val="150000"/>
              </a:lnSpc>
              <a:buNone/>
            </a:pPr>
            <a:endParaRPr lang="en-IN" sz="14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a:t>
            </a: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7500" lnSpcReduction="20000"/>
          </a:bodyPr>
          <a:lstStyle/>
          <a:p>
            <a:pPr marL="0" indent="0" algn="just">
              <a:lnSpc>
                <a:spcPct val="170000"/>
              </a:lnSpc>
              <a:buNone/>
            </a:pPr>
            <a:r>
              <a:rPr lang="en-US" sz="4500" dirty="0">
                <a:latin typeface="Times New Roman" pitchFamily="18" charset="0"/>
                <a:cs typeface="Times New Roman" pitchFamily="18" charset="0"/>
              </a:rPr>
              <a:t>In order to improve peak detection performance, this study introduces a new peak detection method that can suppress noise and adjust to variations in ECG signal morphology. The suggested approach is founded on segmentation, time and amplitude thresholds, statistical false peak elimination, and median and moving average (MA) filtering (SFPE). To eliminate undesired noise and interference, the filters are first applied during preprocessing. A time axis (x-axis) threshold and an amplitude (y-axis) threshold are used to examine each segment of the data after it has been separated into smaller segments. Next, the erroneous peaks caused by any remaining noise are removed using the average peak-to-peak interval. Any peak that is spotted twice is removed, and a post-processing stage is introduced to look for missed low-amplitude peaks. The suggested strategy outperforms a number of cutting-edge approaches in the field when tested on the MIT-BIH arrhythmia and Fantasia </a:t>
            </a:r>
            <a:r>
              <a:rPr lang="en-US" sz="4500" dirty="0" smtClean="0">
                <a:latin typeface="Times New Roman" pitchFamily="18" charset="0"/>
                <a:cs typeface="Times New Roman" pitchFamily="18" charset="0"/>
              </a:rPr>
              <a:t>databases.</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20000"/>
          </a:bodyPr>
          <a:lstStyle/>
          <a:p>
            <a:pPr marL="0" indent="0" algn="just">
              <a:lnSpc>
                <a:spcPct val="160000"/>
              </a:lnSpc>
              <a:buNone/>
            </a:pPr>
            <a:r>
              <a:rPr lang="en-US" sz="2000" dirty="0">
                <a:latin typeface="Times New Roman" pitchFamily="18" charset="0"/>
                <a:cs typeface="Times New Roman" pitchFamily="18" charset="0"/>
              </a:rPr>
              <a:t>Heart is the one organ that is responsible for almost all of the processes in the Human Body. Major work of a Human Heart is pumping of Blood, Blood is the one thing that is responsible for every process in the entire Human Body. Blood contains Hemoglobin which is oxygen carrying protein, oxygen is the single most important thing that is required by the Human Body. So, the oxygen is supplied to various parts of the body through Blood. Without the Blood many organs that may be from the Brain to Hair everything will not work. We can’t put it in words, of “How much our Body depended on the Heart”, so, a healthy and hygienic lifestyle to be followed for a better working of the Heart. Health and many diseases are depended on functioning of the Heart, so, it became very essential task to record the functioning of Heart, for that, scientists came up with the idea of Electro-Cardiogram (ECG) Signals which records the activity of the Human Heart</a:t>
            </a:r>
            <a:r>
              <a:rPr lang="en-US" sz="2000" dirty="0" smtClean="0">
                <a:latin typeface="Times New Roman" pitchFamily="18" charset="0"/>
                <a:cs typeface="Times New Roman" pitchFamily="18" charset="0"/>
              </a:rPr>
              <a:t>.</a:t>
            </a:r>
          </a:p>
          <a:p>
            <a:pPr marL="0" indent="0" algn="just">
              <a:lnSpc>
                <a:spcPct val="160000"/>
              </a:lnSpc>
              <a:buNone/>
            </a:pPr>
            <a:r>
              <a:rPr lang="en-US" sz="2000" dirty="0">
                <a:latin typeface="Times New Roman" pitchFamily="18" charset="0"/>
                <a:cs typeface="Times New Roman" pitchFamily="18" charset="0"/>
              </a:rPr>
              <a:t>Electro-Cardiogram or ECG records the electrical activity of the Human Heart using the electrical signals produced by the Heart. Even though the ECG produces the electrical activity of the Heart, the resultant signal extraction become a hard and complex task where we are losing the vital information related to the Heart. So, there exists a number of techniques and methods for extracting the important information from the ECG signal. A typical ECG signal contains PQRST waves of which QRS are the most significant waves, so, extracting at least these three peaks are is an important task.</a:t>
            </a:r>
            <a:endParaRPr lang="en-US" sz="2000" dirty="0" smtClean="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987962"/>
              </p:ext>
            </p:extLst>
          </p:nvPr>
        </p:nvGraphicFramePr>
        <p:xfrm>
          <a:off x="690047" y="1237621"/>
          <a:ext cx="10877630" cy="5322267"/>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Biol. Med., vol. 87, pp. 187–199</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dirty="0" smtClean="0">
                          <a:latin typeface="Times New Roman" pitchFamily="18" charset="0"/>
                          <a:cs typeface="Times New Roman" pitchFamily="18" charset="0"/>
                        </a:rPr>
                        <a:t>T. Sharma and K. K. Sharma</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QRS complex detection in ECG signals using locally adaptive weighted total variation denoising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QRS detection using locally adaptive weighted denoising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IEEE Eng. Med. Biol. Mag., vol. 21, no. 1, pp. 42–57, Aug. 2002R</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a:t>
                      </a:r>
                      <a:r>
                        <a:rPr lang="de-DE" sz="1400" kern="1200" dirty="0" smtClean="0">
                          <a:solidFill>
                            <a:schemeClr val="tx1"/>
                          </a:solidFill>
                          <a:effectLst/>
                          <a:latin typeface="Times New Roman" pitchFamily="18" charset="0"/>
                          <a:ea typeface="+mn-ea"/>
                          <a:cs typeface="Times New Roman" pitchFamily="18" charset="0"/>
                        </a:rPr>
                        <a:t>B.-U. Kohler, C. Hennig, and R. Orglmeister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The principles of software QRS detection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the principles of software QRS detection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J. </a:t>
                      </a:r>
                      <a:r>
                        <a:rPr lang="en-IN" sz="1400" kern="1200" dirty="0" err="1" smtClean="0">
                          <a:solidFill>
                            <a:schemeClr val="tx1"/>
                          </a:solidFill>
                          <a:effectLst/>
                          <a:latin typeface="Times New Roman" pitchFamily="18" charset="0"/>
                          <a:ea typeface="+mn-ea"/>
                          <a:cs typeface="Times New Roman" pitchFamily="18" charset="0"/>
                        </a:rPr>
                        <a:t>Healthc</a:t>
                      </a:r>
                      <a:r>
                        <a:rPr lang="en-IN" sz="1400" kern="1200" dirty="0" smtClean="0">
                          <a:solidFill>
                            <a:schemeClr val="tx1"/>
                          </a:solidFill>
                          <a:effectLst/>
                          <a:latin typeface="Times New Roman" pitchFamily="18" charset="0"/>
                          <a:ea typeface="+mn-ea"/>
                          <a:cs typeface="Times New Roman" pitchFamily="18" charset="0"/>
                        </a:rPr>
                        <a:t>. Eng. 2018</a:t>
                      </a:r>
                      <a:endParaRPr lang="en-US" sz="1400" dirty="0">
                        <a:latin typeface="Times New Roman" pitchFamily="18" charset="0"/>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t>
                      </a:r>
                      <a:r>
                        <a:rPr lang="pl-PL" sz="1400" kern="1200" dirty="0" smtClean="0">
                          <a:solidFill>
                            <a:schemeClr val="tx1"/>
                          </a:solidFill>
                          <a:effectLst/>
                          <a:latin typeface="Times New Roman" pitchFamily="18" charset="0"/>
                          <a:ea typeface="+mn-ea"/>
                          <a:cs typeface="Times New Roman" pitchFamily="18" charset="0"/>
                        </a:rPr>
                        <a:t>K X. Lu, M. Pan, Y. Yu</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QRS detection based on improved adaptive threshold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QRS detection based on improved adaptive threshold</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John Wiley &amp; sons, 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R. M. Rangayyan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Biomedical Signal Analysis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a:t>
                      </a:r>
                      <a:r>
                        <a:rPr lang="en-IN" sz="1400" kern="1200" baseline="0" dirty="0" smtClean="0">
                          <a:solidFill>
                            <a:schemeClr val="tx1"/>
                          </a:solidFill>
                          <a:effectLst/>
                          <a:latin typeface="Times New Roman" pitchFamily="18" charset="0"/>
                          <a:ea typeface="+mn-ea"/>
                          <a:cs typeface="Times New Roman" pitchFamily="18" charset="0"/>
                        </a:rPr>
                        <a:t> Biomedical Signal Analysis</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IEEE Trans. Biomed. Eng. (3) (1985) 230-236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 Pan, W.J. Tompkins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real-time QRS detection algorithm</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a real-time QRS detection algorithm</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marL="0" indent="0" algn="just">
              <a:lnSpc>
                <a:spcPct val="150000"/>
              </a:lnSpc>
              <a:buNone/>
            </a:pPr>
            <a:r>
              <a:rPr lang="en-US" sz="2000" dirty="0">
                <a:latin typeface="Times New Roman" pitchFamily="18" charset="0"/>
                <a:cs typeface="Times New Roman" pitchFamily="18" charset="0"/>
              </a:rPr>
              <a:t>Similar to most other QRS detection techniques, the proposed method consists of two stages: a preprocessing stage and a peak detection stage, as shown in the block diagram in Fig. 1. The preprocessing is carried out block-by-block, the size of each block being N, to have a local estimate of noise in the denoising operation. The preprocessing is carried out in a series of steps that aim at suppressing the noise peaks and the P- and </a:t>
            </a:r>
            <a:r>
              <a:rPr lang="en-US" sz="2000" dirty="0" smtClean="0">
                <a:latin typeface="Times New Roman" pitchFamily="18" charset="0"/>
                <a:cs typeface="Times New Roman" pitchFamily="18" charset="0"/>
              </a:rPr>
              <a:t>T waves</a:t>
            </a:r>
            <a:r>
              <a:rPr lang="en-US" sz="2000" dirty="0">
                <a:latin typeface="Times New Roman" pitchFamily="18" charset="0"/>
                <a:cs typeface="Times New Roman" pitchFamily="18" charset="0"/>
              </a:rPr>
              <a:t>, and accentuating the QRS complexes. Since the preprocessing is done block-by-block, edge effects can occur after filtering, because of abrupt truncation, and hence, false peaks can be detected at the block boundaries. To avoid this issue, symmetric padding is done on the blocks on both sides before filtering, by using reflecting boundary conditions.</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US" sz="2600" dirty="0">
                <a:latin typeface="Times New Roman" pitchFamily="18" charset="0"/>
                <a:cs typeface="Times New Roman" pitchFamily="18" charset="0"/>
              </a:rPr>
              <a:t>	The method is not very good extracting peaks.</a:t>
            </a:r>
          </a:p>
          <a:p>
            <a:pPr algn="just">
              <a:lnSpc>
                <a:spcPct val="170000"/>
              </a:lnSpc>
            </a:pPr>
            <a:r>
              <a:rPr lang="en-US" sz="2600" dirty="0">
                <a:latin typeface="Times New Roman" pitchFamily="18" charset="0"/>
                <a:cs typeface="Times New Roman" pitchFamily="18" charset="0"/>
              </a:rPr>
              <a:t>	The method doesn’t consider of very low peaks.</a:t>
            </a:r>
          </a:p>
          <a:p>
            <a:pPr algn="just">
              <a:lnSpc>
                <a:spcPct val="170000"/>
              </a:lnSpc>
            </a:pPr>
            <a:r>
              <a:rPr lang="en-US" sz="2600" dirty="0">
                <a:latin typeface="Times New Roman" pitchFamily="18" charset="0"/>
                <a:cs typeface="Times New Roman" pitchFamily="18" charset="0"/>
              </a:rPr>
              <a:t>	The method is not effective at detection of q and s peaks.</a:t>
            </a: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55000" lnSpcReduction="20000"/>
          </a:bodyPr>
          <a:lstStyle/>
          <a:p>
            <a:pPr marL="0" indent="0" algn="just">
              <a:lnSpc>
                <a:spcPct val="150000"/>
              </a:lnSpc>
              <a:buNone/>
            </a:pPr>
            <a:r>
              <a:rPr lang="en-US" sz="3600" dirty="0">
                <a:latin typeface="Times New Roman" pitchFamily="18" charset="0"/>
                <a:cs typeface="Times New Roman" pitchFamily="18" charset="0"/>
              </a:rPr>
              <a:t>The noise filtered ECG signal will be sent to the Peak detection stage where the peaks are detected using Amplitude and Time Thresholds. The thresholds for estimating the QRS peaks. The thresholds are done based on the statistical analysis of the ECG signal. The thresholds are the values that result in the typical QRS peaks or waves. The particular Q peak or R peak or S peak will have a regular time instants or lengths or heights. These can be used to threshold to extract the near exact Q or R or S peaks. The peak detection will be more better whenever there is better thresholds. For that we have to remove the noise at a greater value. The R peaks are the most and easily detectable among all of the ECG peaks. The typical tallest peak or that which peak that has highest amplitude in an ECG signal is always an R peak. So, the R peaks are easily be extracted and can be used for reference in estimating the other peaks. Like the difference between the two R peaks and the threshold difference between the QR peaks as well as RS peaks. So, the threshold will result in better way, if the R peaks are detected perfectly. </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711597" y="5703523"/>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4080681" y="497671"/>
            <a:ext cx="4379104" cy="5024184"/>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2534</TotalTime>
  <Words>1465</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278</cp:revision>
  <dcterms:created xsi:type="dcterms:W3CDTF">2020-06-29T09:16:21Z</dcterms:created>
  <dcterms:modified xsi:type="dcterms:W3CDTF">2022-11-08T11:17:42Z</dcterms:modified>
</cp:coreProperties>
</file>