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56" r:id="rId2"/>
    <p:sldId id="257" r:id="rId3"/>
    <p:sldId id="258" r:id="rId4"/>
    <p:sldId id="279" r:id="rId5"/>
    <p:sldId id="259" r:id="rId6"/>
    <p:sldId id="282" r:id="rId7"/>
    <p:sldId id="270" r:id="rId8"/>
    <p:sldId id="262" r:id="rId9"/>
    <p:sldId id="278" r:id="rId10"/>
    <p:sldId id="263" r:id="rId11"/>
    <p:sldId id="275" r:id="rId12"/>
    <p:sldId id="264" r:id="rId13"/>
    <p:sldId id="290" r:id="rId14"/>
    <p:sldId id="273" r:id="rId15"/>
    <p:sldId id="291" r:id="rId16"/>
    <p:sldId id="280" r:id="rId17"/>
    <p:sldId id="269" r:id="rId18"/>
    <p:sldId id="288"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18" autoAdjust="0"/>
  </p:normalViewPr>
  <p:slideViewPr>
    <p:cSldViewPr snapToGrid="0">
      <p:cViewPr>
        <p:scale>
          <a:sx n="69" d="100"/>
          <a:sy n="69" d="100"/>
        </p:scale>
        <p:origin x="-75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21-06-2021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6/21/2021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6/21/2021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6/21/2021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6/21/2021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6/21/2021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6/21/2021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28246" y="2035175"/>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AN IMPROVED ENERGY-EFFICIENT CLUSTERING PROTOCOL</a:t>
            </a:r>
          </a:p>
          <a:p>
            <a:pPr algn="ctr">
              <a:spcBef>
                <a:spcPct val="0"/>
              </a:spcBef>
              <a:buClrTx/>
            </a:pPr>
            <a:r>
              <a:rPr lang="en-US" altLang="en-US" b="1" dirty="0" smtClean="0">
                <a:solidFill>
                  <a:schemeClr val="accent2">
                    <a:lumMod val="75000"/>
                  </a:schemeClr>
                </a:solidFill>
                <a:latin typeface="Times New Roman" panose="02020603050405020304" pitchFamily="18" charset="0"/>
                <a:cs typeface="Times New Roman" panose="02020603050405020304" pitchFamily="18" charset="0"/>
              </a:rPr>
              <a:t>TO PROLONG THE LIFETIME OF THE WSN-BASED IOT</a:t>
            </a:r>
            <a:endParaRPr lang="en-US" altLang="en-US" b="1" dirty="0">
              <a:solidFill>
                <a:schemeClr val="accent2">
                  <a:lumMod val="75000"/>
                </a:schemeClr>
              </a:solidFill>
              <a:latin typeface="Arial" panose="020B0604020202020204" pitchFamily="34"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fontScale="47500" lnSpcReduction="20000"/>
          </a:bodyPr>
          <a:lstStyle/>
          <a:p>
            <a:pPr>
              <a:lnSpc>
                <a:spcPct val="150000"/>
              </a:lnSpc>
              <a:buFont typeface="Wingdings" pitchFamily="2" charset="2"/>
              <a:buChar char="§"/>
            </a:pPr>
            <a:r>
              <a:rPr lang="en-IN" sz="3600" dirty="0">
                <a:latin typeface="Times New Roman" pitchFamily="18" charset="0"/>
                <a:cs typeface="Times New Roman" pitchFamily="18" charset="0"/>
              </a:rPr>
              <a:t>Improved energy-efficient clustering protocol (IEECP) </a:t>
            </a:r>
            <a:r>
              <a:rPr lang="en-US" sz="3600" dirty="0">
                <a:latin typeface="Times New Roman" pitchFamily="18" charset="0"/>
                <a:cs typeface="Times New Roman" pitchFamily="18" charset="0"/>
              </a:rPr>
              <a:t>The proposed protocol reduces and balances the energy consumption of nodes by improving the clustering structure, where IEECP is suitable for networks that require a long lifetime. The evaluation results prove that the IEECP performs better than existing protocols.</a:t>
            </a:r>
          </a:p>
          <a:p>
            <a:pPr>
              <a:lnSpc>
                <a:spcPct val="150000"/>
              </a:lnSpc>
              <a:buFont typeface="Wingdings" pitchFamily="2" charset="2"/>
              <a:buChar char="§"/>
            </a:pPr>
            <a:r>
              <a:rPr lang="en-US" sz="3600" dirty="0">
                <a:latin typeface="Times New Roman" pitchFamily="18" charset="0"/>
                <a:cs typeface="Times New Roman" pitchFamily="18" charset="0"/>
              </a:rPr>
              <a:t>First, an optimal number of clusters is determined for the overlapping balanced clusters. Then, the balanced-static clusters are formed on the basis of a modified fuzzy C-means algorithm by combining this algorithm with a mechanism to reduce and balance the energy consumption of the sensor nodes. Lastly, cluster heads (CHs) are selected in optimal locations with rotation of the CH function among members of the cluster based on a new CH selection-rotation algorithm by integrating a back-off timer mechanism for CH selection and rotation mechanism for CH rotation.</a:t>
            </a:r>
          </a:p>
          <a:p>
            <a:pPr>
              <a:lnSpc>
                <a:spcPct val="150000"/>
              </a:lnSpc>
              <a:buFont typeface="Wingdings" pitchFamily="2" charset="2"/>
              <a:buChar char="§"/>
            </a:pPr>
            <a:r>
              <a:rPr lang="en-US" sz="3600" dirty="0">
                <a:latin typeface="Times New Roman" pitchFamily="18" charset="0"/>
                <a:cs typeface="Times New Roman" pitchFamily="18" charset="0"/>
              </a:rPr>
              <a:t>The proposed protocol which consists of three parts: determination of the optimal number of clusters based on a modified mathematical model, formation of balanced clusters based on a modified </a:t>
            </a:r>
            <a:r>
              <a:rPr lang="en-US" sz="3600" dirty="0" smtClean="0">
                <a:latin typeface="Times New Roman" pitchFamily="18" charset="0"/>
                <a:cs typeface="Times New Roman" pitchFamily="18" charset="0"/>
              </a:rPr>
              <a:t>Fuzzy C-means </a:t>
            </a:r>
            <a:r>
              <a:rPr lang="en-US" sz="3600" dirty="0">
                <a:latin typeface="Times New Roman" pitchFamily="18" charset="0"/>
                <a:cs typeface="Times New Roman" pitchFamily="18" charset="0"/>
              </a:rPr>
              <a:t>(M-FCM) and selection and rotation of the CH for clusters based on the </a:t>
            </a:r>
            <a:r>
              <a:rPr lang="en-IN" sz="3600" dirty="0">
                <a:latin typeface="Times New Roman" pitchFamily="18" charset="0"/>
                <a:cs typeface="Times New Roman" pitchFamily="18" charset="0"/>
              </a:rPr>
              <a:t>CH selection-rotation algorithm (CHSRA).</a:t>
            </a:r>
          </a:p>
          <a:p>
            <a:pPr>
              <a:lnSpc>
                <a:spcPct val="150000"/>
              </a:lnSpc>
              <a:buFont typeface="Wingdings" pitchFamily="2" charset="2"/>
              <a:buChar char="§"/>
            </a:pPr>
            <a:endParaRPr lang="en-US" sz="2000" dirty="0">
              <a:latin typeface="Times New Roman" pitchFamily="18" charset="0"/>
              <a:cs typeface="Times New Roman" pitchFamily="18" charset="0"/>
            </a:endParaRPr>
          </a:p>
          <a:p>
            <a:pPr algn="just">
              <a:lnSpc>
                <a:spcPct val="150000"/>
              </a:lnSpc>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Proposed method:</a:t>
            </a:r>
            <a:endParaRPr lang="en-IN" sz="2400" dirty="0"/>
          </a:p>
        </p:txBody>
      </p:sp>
      <p:sp>
        <p:nvSpPr>
          <p:cNvPr id="6" name="Rectangle 5"/>
          <p:cNvSpPr/>
          <p:nvPr/>
        </p:nvSpPr>
        <p:spPr>
          <a:xfrm>
            <a:off x="720436" y="1834065"/>
            <a:ext cx="11055928" cy="4750018"/>
          </a:xfrm>
          <a:prstGeom prst="rect">
            <a:avLst/>
          </a:prstGeom>
        </p:spPr>
        <p:txBody>
          <a:bodyPr wrap="square">
            <a:spAutoFit/>
          </a:bodyPr>
          <a:lstStyle/>
          <a:p>
            <a:pPr marL="342900" indent="-342900" defTabSz="457200">
              <a:lnSpc>
                <a:spcPct val="130000"/>
              </a:lnSpc>
              <a:spcBef>
                <a:spcPts val="1000"/>
              </a:spcBef>
              <a:buClr>
                <a:schemeClr val="accent1"/>
              </a:buClr>
              <a:buFont typeface="Wingdings" pitchFamily="2" charset="2"/>
              <a:buChar char="§"/>
            </a:pPr>
            <a:r>
              <a:rPr lang="en-US" sz="2000" dirty="0">
                <a:solidFill>
                  <a:schemeClr val="tx1">
                    <a:lumMod val="75000"/>
                    <a:lumOff val="25000"/>
                  </a:schemeClr>
                </a:solidFill>
                <a:latin typeface="Times New Roman" pitchFamily="18" charset="0"/>
                <a:cs typeface="Times New Roman" pitchFamily="18" charset="0"/>
              </a:rPr>
              <a:t>The FCM algorithm has been widely used in the clustering processes for WSN cluster formation. This algorithm </a:t>
            </a:r>
            <a:r>
              <a:rPr lang="en-US" sz="2000" dirty="0" smtClean="0">
                <a:solidFill>
                  <a:schemeClr val="tx1">
                    <a:lumMod val="75000"/>
                    <a:lumOff val="25000"/>
                  </a:schemeClr>
                </a:solidFill>
                <a:latin typeface="Times New Roman" pitchFamily="18" charset="0"/>
                <a:cs typeface="Times New Roman" pitchFamily="18" charset="0"/>
              </a:rPr>
              <a:t>was originally </a:t>
            </a:r>
            <a:r>
              <a:rPr lang="en-US" sz="2000" dirty="0">
                <a:solidFill>
                  <a:schemeClr val="tx1">
                    <a:lumMod val="75000"/>
                    <a:lumOff val="25000"/>
                  </a:schemeClr>
                </a:solidFill>
                <a:latin typeface="Times New Roman" pitchFamily="18" charset="0"/>
                <a:cs typeface="Times New Roman" pitchFamily="18" charset="0"/>
              </a:rPr>
              <a:t>presented by Dunn . The goal of FCM is to form better clusters by reducing the summation of </a:t>
            </a:r>
            <a:r>
              <a:rPr lang="en-US" sz="2000" dirty="0" smtClean="0">
                <a:solidFill>
                  <a:schemeClr val="tx1">
                    <a:lumMod val="75000"/>
                    <a:lumOff val="25000"/>
                  </a:schemeClr>
                </a:solidFill>
                <a:latin typeface="Times New Roman" pitchFamily="18" charset="0"/>
                <a:cs typeface="Times New Roman" pitchFamily="18" charset="0"/>
              </a:rPr>
              <a:t>distances between </a:t>
            </a:r>
            <a:r>
              <a:rPr lang="en-US" sz="2000" dirty="0">
                <a:solidFill>
                  <a:schemeClr val="tx1">
                    <a:lumMod val="75000"/>
                    <a:lumOff val="25000"/>
                  </a:schemeClr>
                </a:solidFill>
                <a:latin typeface="Times New Roman" pitchFamily="18" charset="0"/>
                <a:cs typeface="Times New Roman" pitchFamily="18" charset="0"/>
              </a:rPr>
              <a:t>the objects (N) and the cluster centers (C) by using the objective function. In WSN, the objects refer to nodes that are already distributed in the sensing area</a:t>
            </a:r>
            <a:r>
              <a:rPr lang="en-US" sz="2000" dirty="0" smtClean="0">
                <a:latin typeface="Times New Roman" pitchFamily="18" charset="0"/>
                <a:cs typeface="Times New Roman" pitchFamily="18" charset="0"/>
              </a:rPr>
              <a:t>.</a:t>
            </a:r>
          </a:p>
          <a:p>
            <a:pPr marL="342900" indent="-342900" defTabSz="457200">
              <a:lnSpc>
                <a:spcPct val="130000"/>
              </a:lnSpc>
              <a:spcBef>
                <a:spcPts val="1000"/>
              </a:spcBef>
              <a:buClr>
                <a:schemeClr val="accent1"/>
              </a:buClr>
              <a:buFont typeface="Wingdings" pitchFamily="2" charset="2"/>
              <a:buChar char="§"/>
            </a:pPr>
            <a:r>
              <a:rPr lang="en-US" sz="2000" dirty="0">
                <a:solidFill>
                  <a:schemeClr val="tx1">
                    <a:lumMod val="75000"/>
                    <a:lumOff val="25000"/>
                  </a:schemeClr>
                </a:solidFill>
                <a:latin typeface="Times New Roman" pitchFamily="18" charset="0"/>
                <a:cs typeface="Times New Roman" pitchFamily="18" charset="0"/>
              </a:rPr>
              <a:t>The proposed clustering algorithm is executed at the BS </a:t>
            </a:r>
            <a:r>
              <a:rPr lang="en-US" sz="2000" dirty="0" smtClean="0">
                <a:solidFill>
                  <a:schemeClr val="tx1">
                    <a:lumMod val="75000"/>
                    <a:lumOff val="25000"/>
                  </a:schemeClr>
                </a:solidFill>
                <a:latin typeface="Times New Roman" pitchFamily="18" charset="0"/>
                <a:cs typeface="Times New Roman" pitchFamily="18" charset="0"/>
              </a:rPr>
              <a:t>and consists </a:t>
            </a:r>
            <a:r>
              <a:rPr lang="en-US" sz="2000" dirty="0">
                <a:solidFill>
                  <a:schemeClr val="tx1">
                    <a:lumMod val="75000"/>
                    <a:lumOff val="25000"/>
                  </a:schemeClr>
                </a:solidFill>
                <a:latin typeface="Times New Roman" pitchFamily="18" charset="0"/>
                <a:cs typeface="Times New Roman" pitchFamily="18" charset="0"/>
              </a:rPr>
              <a:t>of two phases: 1) initial cluster formation, which </a:t>
            </a:r>
            <a:r>
              <a:rPr lang="en-US" sz="2000" dirty="0" smtClean="0">
                <a:solidFill>
                  <a:schemeClr val="tx1">
                    <a:lumMod val="75000"/>
                    <a:lumOff val="25000"/>
                  </a:schemeClr>
                </a:solidFill>
                <a:latin typeface="Times New Roman" pitchFamily="18" charset="0"/>
                <a:cs typeface="Times New Roman" pitchFamily="18" charset="0"/>
              </a:rPr>
              <a:t>is based </a:t>
            </a:r>
            <a:r>
              <a:rPr lang="en-US" sz="2000" dirty="0">
                <a:solidFill>
                  <a:schemeClr val="tx1">
                    <a:lumMod val="75000"/>
                    <a:lumOff val="25000"/>
                  </a:schemeClr>
                </a:solidFill>
                <a:latin typeface="Times New Roman" pitchFamily="18" charset="0"/>
                <a:cs typeface="Times New Roman" pitchFamily="18" charset="0"/>
              </a:rPr>
              <a:t>on the FCM, and 2) balanced cluster formation, </a:t>
            </a:r>
            <a:r>
              <a:rPr lang="en-US" sz="2000" dirty="0" smtClean="0">
                <a:solidFill>
                  <a:schemeClr val="tx1">
                    <a:lumMod val="75000"/>
                    <a:lumOff val="25000"/>
                  </a:schemeClr>
                </a:solidFill>
                <a:latin typeface="Times New Roman" pitchFamily="18" charset="0"/>
                <a:cs typeface="Times New Roman" pitchFamily="18" charset="0"/>
              </a:rPr>
              <a:t>which is </a:t>
            </a:r>
            <a:r>
              <a:rPr lang="en-US" sz="2000" dirty="0">
                <a:solidFill>
                  <a:schemeClr val="tx1">
                    <a:lumMod val="75000"/>
                    <a:lumOff val="25000"/>
                  </a:schemeClr>
                </a:solidFill>
                <a:latin typeface="Times New Roman" pitchFamily="18" charset="0"/>
                <a:cs typeface="Times New Roman" pitchFamily="18" charset="0"/>
              </a:rPr>
              <a:t>based on the CM. In the initial cluster formation, the </a:t>
            </a:r>
            <a:r>
              <a:rPr lang="en-US" sz="2000" dirty="0" smtClean="0">
                <a:solidFill>
                  <a:schemeClr val="tx1">
                    <a:lumMod val="75000"/>
                    <a:lumOff val="25000"/>
                  </a:schemeClr>
                </a:solidFill>
                <a:latin typeface="Times New Roman" pitchFamily="18" charset="0"/>
                <a:cs typeface="Times New Roman" pitchFamily="18" charset="0"/>
              </a:rPr>
              <a:t>FCM is </a:t>
            </a:r>
            <a:r>
              <a:rPr lang="en-US" sz="2000" dirty="0">
                <a:solidFill>
                  <a:schemeClr val="tx1">
                    <a:lumMod val="75000"/>
                    <a:lumOff val="25000"/>
                  </a:schemeClr>
                </a:solidFill>
                <a:latin typeface="Times New Roman" pitchFamily="18" charset="0"/>
                <a:cs typeface="Times New Roman" pitchFamily="18" charset="0"/>
              </a:rPr>
              <a:t>applied to form the clusters as shown in the </a:t>
            </a:r>
            <a:r>
              <a:rPr lang="en-US" sz="2000" dirty="0" smtClean="0">
                <a:solidFill>
                  <a:schemeClr val="tx1">
                    <a:lumMod val="75000"/>
                    <a:lumOff val="25000"/>
                  </a:schemeClr>
                </a:solidFill>
                <a:latin typeface="Times New Roman" pitchFamily="18" charset="0"/>
                <a:cs typeface="Times New Roman" pitchFamily="18" charset="0"/>
              </a:rPr>
              <a:t>algorithm, and </a:t>
            </a:r>
            <a:r>
              <a:rPr lang="en-US" sz="2000" dirty="0">
                <a:solidFill>
                  <a:schemeClr val="tx1">
                    <a:lumMod val="75000"/>
                    <a:lumOff val="25000"/>
                  </a:schemeClr>
                </a:solidFill>
                <a:latin typeface="Times New Roman" pitchFamily="18" charset="0"/>
                <a:cs typeface="Times New Roman" pitchFamily="18" charset="0"/>
              </a:rPr>
              <a:t>then the process shifts to the second phase. The </a:t>
            </a:r>
            <a:r>
              <a:rPr lang="en-US" sz="2000" dirty="0" smtClean="0">
                <a:solidFill>
                  <a:schemeClr val="tx1">
                    <a:lumMod val="75000"/>
                    <a:lumOff val="25000"/>
                  </a:schemeClr>
                </a:solidFill>
                <a:latin typeface="Times New Roman" pitchFamily="18" charset="0"/>
                <a:cs typeface="Times New Roman" pitchFamily="18" charset="0"/>
              </a:rPr>
              <a:t>balanced cluster </a:t>
            </a:r>
            <a:r>
              <a:rPr lang="en-US" sz="2000" dirty="0">
                <a:solidFill>
                  <a:schemeClr val="tx1">
                    <a:lumMod val="75000"/>
                    <a:lumOff val="25000"/>
                  </a:schemeClr>
                </a:solidFill>
                <a:latin typeface="Times New Roman" pitchFamily="18" charset="0"/>
                <a:cs typeface="Times New Roman" pitchFamily="18" charset="0"/>
              </a:rPr>
              <a:t>formation phase consists of two subphases. The </a:t>
            </a:r>
            <a:r>
              <a:rPr lang="en-US" sz="2000" dirty="0" err="1" smtClean="0">
                <a:solidFill>
                  <a:schemeClr val="tx1">
                    <a:lumMod val="75000"/>
                    <a:lumOff val="25000"/>
                  </a:schemeClr>
                </a:solidFill>
                <a:latin typeface="Times New Roman" pitchFamily="18" charset="0"/>
                <a:cs typeface="Times New Roman" pitchFamily="18" charset="0"/>
              </a:rPr>
              <a:t>rst</a:t>
            </a:r>
            <a:r>
              <a:rPr lang="en-US" sz="2000" dirty="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sub phase </a:t>
            </a:r>
            <a:r>
              <a:rPr lang="en-US" sz="2000" dirty="0">
                <a:solidFill>
                  <a:schemeClr val="tx1">
                    <a:lumMod val="75000"/>
                    <a:lumOff val="25000"/>
                  </a:schemeClr>
                </a:solidFill>
                <a:latin typeface="Times New Roman" pitchFamily="18" charset="0"/>
                <a:cs typeface="Times New Roman" pitchFamily="18" charset="0"/>
              </a:rPr>
              <a:t>consists of the following </a:t>
            </a:r>
            <a:r>
              <a:rPr lang="en-US" sz="2000" dirty="0" smtClean="0">
                <a:solidFill>
                  <a:schemeClr val="tx1">
                    <a:lumMod val="75000"/>
                    <a:lumOff val="25000"/>
                  </a:schemeClr>
                </a:solidFill>
                <a:latin typeface="Times New Roman" pitchFamily="18" charset="0"/>
                <a:cs typeface="Times New Roman" pitchFamily="18" charset="0"/>
              </a:rPr>
              <a:t>steps:1</a:t>
            </a:r>
            <a:r>
              <a:rPr lang="en-US" sz="2000" dirty="0">
                <a:solidFill>
                  <a:schemeClr val="tx1">
                    <a:lumMod val="75000"/>
                    <a:lumOff val="25000"/>
                  </a:schemeClr>
                </a:solidFill>
                <a:latin typeface="Times New Roman" pitchFamily="18" charset="0"/>
                <a:cs typeface="Times New Roman" pitchFamily="18" charset="0"/>
              </a:rPr>
              <a:t>) The cluster threshold (</a:t>
            </a:r>
            <a:r>
              <a:rPr lang="en-US" sz="2000" dirty="0" err="1">
                <a:solidFill>
                  <a:schemeClr val="tx1">
                    <a:lumMod val="75000"/>
                    <a:lumOff val="25000"/>
                  </a:schemeClr>
                </a:solidFill>
                <a:latin typeface="Times New Roman" pitchFamily="18" charset="0"/>
                <a:cs typeface="Times New Roman" pitchFamily="18" charset="0"/>
              </a:rPr>
              <a:t>Thcluster</a:t>
            </a:r>
            <a:r>
              <a:rPr lang="en-US" sz="2000" dirty="0">
                <a:solidFill>
                  <a:schemeClr val="tx1">
                    <a:lumMod val="75000"/>
                    <a:lumOff val="25000"/>
                  </a:schemeClr>
                </a:solidFill>
                <a:latin typeface="Times New Roman" pitchFamily="18" charset="0"/>
                <a:cs typeface="Times New Roman" pitchFamily="18" charset="0"/>
              </a:rPr>
              <a:t> ) is </a:t>
            </a:r>
            <a:r>
              <a:rPr lang="en-US" sz="2000" dirty="0" smtClean="0">
                <a:solidFill>
                  <a:schemeClr val="tx1">
                    <a:lumMod val="75000"/>
                    <a:lumOff val="25000"/>
                  </a:schemeClr>
                </a:solidFill>
                <a:latin typeface="Times New Roman" pitchFamily="18" charset="0"/>
                <a:cs typeface="Times New Roman" pitchFamily="18" charset="0"/>
              </a:rPr>
              <a:t>determined</a:t>
            </a:r>
            <a:r>
              <a:rPr lang="en-IN" sz="2000" dirty="0" smtClean="0">
                <a:solidFill>
                  <a:schemeClr val="tx1">
                    <a:lumMod val="75000"/>
                    <a:lumOff val="25000"/>
                  </a:schemeClr>
                </a:solidFill>
                <a:latin typeface="Times New Roman" pitchFamily="18" charset="0"/>
                <a:cs typeface="Times New Roman" pitchFamily="18" charset="0"/>
              </a:rPr>
              <a:t>. </a:t>
            </a:r>
            <a:r>
              <a:rPr lang="en-US" sz="2000" dirty="0" smtClean="0">
                <a:solidFill>
                  <a:schemeClr val="tx1">
                    <a:lumMod val="75000"/>
                    <a:lumOff val="25000"/>
                  </a:schemeClr>
                </a:solidFill>
                <a:latin typeface="Times New Roman" pitchFamily="18" charset="0"/>
                <a:cs typeface="Times New Roman" pitchFamily="18" charset="0"/>
              </a:rPr>
              <a:t>2</a:t>
            </a:r>
            <a:r>
              <a:rPr lang="en-US" sz="2000" dirty="0">
                <a:solidFill>
                  <a:schemeClr val="tx1">
                    <a:lumMod val="75000"/>
                    <a:lumOff val="25000"/>
                  </a:schemeClr>
                </a:solidFill>
                <a:latin typeface="Times New Roman" pitchFamily="18" charset="0"/>
                <a:cs typeface="Times New Roman" pitchFamily="18" charset="0"/>
              </a:rPr>
              <a:t>) Clusters are sorted based on size.</a:t>
            </a:r>
          </a:p>
          <a:p>
            <a:pPr marL="342900" indent="-342900" defTabSz="457200">
              <a:lnSpc>
                <a:spcPct val="130000"/>
              </a:lnSpc>
              <a:spcBef>
                <a:spcPts val="1000"/>
              </a:spcBef>
              <a:buClr>
                <a:schemeClr val="accent1"/>
              </a:buClr>
              <a:buFont typeface="Wingdings" pitchFamily="2" charset="2"/>
              <a:buChar char="§"/>
            </a:pPr>
            <a:endParaRPr lang="en-US" sz="20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11592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2" name="TextBox 1"/>
          <p:cNvSpPr txBox="1"/>
          <p:nvPr/>
        </p:nvSpPr>
        <p:spPr>
          <a:xfrm>
            <a:off x="921329" y="991117"/>
            <a:ext cx="10709562" cy="6279732"/>
          </a:xfrm>
          <a:prstGeom prst="rect">
            <a:avLst/>
          </a:prstGeom>
          <a:noFill/>
        </p:spPr>
        <p:txBody>
          <a:bodyPr wrap="square" rtlCol="0">
            <a:spAutoFit/>
          </a:bodyPr>
          <a:lstStyle/>
          <a:p>
            <a:pPr marL="342900" indent="-342900" defTabSz="457200">
              <a:lnSpc>
                <a:spcPct val="130000"/>
              </a:lnSpc>
              <a:spcBef>
                <a:spcPts val="1000"/>
              </a:spcBef>
              <a:buClr>
                <a:schemeClr val="accent1"/>
              </a:buClr>
              <a:buFont typeface="Wingdings" pitchFamily="2" charset="2"/>
              <a:buChar char="§"/>
            </a:pPr>
            <a:r>
              <a:rPr lang="en-IN" sz="2000" dirty="0">
                <a:solidFill>
                  <a:schemeClr val="tx1">
                    <a:lumMod val="75000"/>
                    <a:lumOff val="25000"/>
                  </a:schemeClr>
                </a:solidFill>
                <a:latin typeface="Times New Roman" pitchFamily="18" charset="0"/>
                <a:cs typeface="Times New Roman" pitchFamily="18" charset="0"/>
              </a:rPr>
              <a:t>1.Proposed Protocol IEECP Prolongs  the WSN-based IoT lifetime.</a:t>
            </a:r>
          </a:p>
          <a:p>
            <a:pPr marL="342900" indent="-342900" defTabSz="457200">
              <a:lnSpc>
                <a:spcPct val="130000"/>
              </a:lnSpc>
              <a:spcBef>
                <a:spcPts val="1000"/>
              </a:spcBef>
              <a:buClr>
                <a:schemeClr val="accent1"/>
              </a:buClr>
              <a:buFont typeface="Wingdings" pitchFamily="2" charset="2"/>
              <a:buChar char="§"/>
            </a:pPr>
            <a:r>
              <a:rPr lang="en-IN" sz="2000" dirty="0">
                <a:solidFill>
                  <a:schemeClr val="tx1">
                    <a:lumMod val="75000"/>
                    <a:lumOff val="25000"/>
                  </a:schemeClr>
                </a:solidFill>
                <a:latin typeface="Times New Roman" pitchFamily="18" charset="0"/>
                <a:cs typeface="Times New Roman" pitchFamily="18" charset="0"/>
              </a:rPr>
              <a:t>2. The proposed protocol reduces and balances the energy consumption of nodes by improving the clustering structure, </a:t>
            </a:r>
          </a:p>
          <a:p>
            <a:pPr marL="342900" indent="-342900" defTabSz="457200">
              <a:lnSpc>
                <a:spcPct val="130000"/>
              </a:lnSpc>
              <a:spcBef>
                <a:spcPts val="1000"/>
              </a:spcBef>
              <a:buClr>
                <a:schemeClr val="accent1"/>
              </a:buClr>
              <a:buFont typeface="Wingdings" pitchFamily="2" charset="2"/>
              <a:buChar char="§"/>
            </a:pPr>
            <a:r>
              <a:rPr lang="en-IN" sz="2000" dirty="0">
                <a:solidFill>
                  <a:schemeClr val="tx1">
                    <a:lumMod val="75000"/>
                    <a:lumOff val="25000"/>
                  </a:schemeClr>
                </a:solidFill>
                <a:latin typeface="Times New Roman" pitchFamily="18" charset="0"/>
                <a:cs typeface="Times New Roman" pitchFamily="18" charset="0"/>
              </a:rPr>
              <a:t>3. The evenly distribution of the selected CHs in the monitoring area with low overhead</a:t>
            </a:r>
          </a:p>
          <a:p>
            <a:pPr marL="342900" indent="-342900" defTabSz="457200">
              <a:lnSpc>
                <a:spcPct val="130000"/>
              </a:lnSpc>
              <a:spcBef>
                <a:spcPts val="1000"/>
              </a:spcBef>
              <a:buClr>
                <a:schemeClr val="accent1"/>
              </a:buClr>
              <a:buFont typeface="Wingdings" pitchFamily="2" charset="2"/>
              <a:buChar char="§"/>
            </a:pPr>
            <a:r>
              <a:rPr lang="en-IN" sz="2000" dirty="0">
                <a:solidFill>
                  <a:schemeClr val="tx1">
                    <a:lumMod val="75000"/>
                    <a:lumOff val="25000"/>
                  </a:schemeClr>
                </a:solidFill>
                <a:latin typeface="Times New Roman" pitchFamily="18" charset="0"/>
                <a:cs typeface="Times New Roman" pitchFamily="18" charset="0"/>
              </a:rPr>
              <a:t>in the selection process, </a:t>
            </a:r>
          </a:p>
          <a:p>
            <a:pPr marL="342900" indent="-342900" defTabSz="457200">
              <a:lnSpc>
                <a:spcPct val="130000"/>
              </a:lnSpc>
              <a:spcBef>
                <a:spcPts val="1000"/>
              </a:spcBef>
              <a:buClr>
                <a:schemeClr val="accent1"/>
              </a:buClr>
              <a:buFont typeface="Wingdings" pitchFamily="2" charset="2"/>
              <a:buChar char="§"/>
            </a:pPr>
            <a:r>
              <a:rPr lang="en-IN" sz="2000" dirty="0">
                <a:solidFill>
                  <a:schemeClr val="tx1">
                    <a:lumMod val="75000"/>
                    <a:lumOff val="25000"/>
                  </a:schemeClr>
                </a:solidFill>
                <a:latin typeface="Times New Roman" pitchFamily="18" charset="0"/>
                <a:cs typeface="Times New Roman" pitchFamily="18" charset="0"/>
              </a:rPr>
              <a:t>4.The optimal number of clusters are determined.</a:t>
            </a:r>
          </a:p>
          <a:p>
            <a:pPr marL="342900" indent="-342900" defTabSz="457200">
              <a:lnSpc>
                <a:spcPct val="130000"/>
              </a:lnSpc>
              <a:spcBef>
                <a:spcPts val="1000"/>
              </a:spcBef>
              <a:buClr>
                <a:schemeClr val="accent1"/>
              </a:buClr>
              <a:buFont typeface="Wingdings" pitchFamily="2" charset="2"/>
              <a:buChar char="§"/>
            </a:pPr>
            <a:r>
              <a:rPr lang="en-IN" sz="2000" dirty="0">
                <a:solidFill>
                  <a:schemeClr val="tx1">
                    <a:lumMod val="75000"/>
                    <a:lumOff val="25000"/>
                  </a:schemeClr>
                </a:solidFill>
                <a:latin typeface="Times New Roman" pitchFamily="18" charset="0"/>
                <a:cs typeface="Times New Roman" pitchFamily="18" charset="0"/>
              </a:rPr>
              <a:t>5. IEECP gives idea about the number of cluster heads in the network</a:t>
            </a:r>
          </a:p>
          <a:p>
            <a:pPr marL="342900" indent="-342900" defTabSz="457200">
              <a:lnSpc>
                <a:spcPct val="130000"/>
              </a:lnSpc>
              <a:spcBef>
                <a:spcPts val="1000"/>
              </a:spcBef>
              <a:buClr>
                <a:schemeClr val="accent1"/>
              </a:buClr>
              <a:buFont typeface="Wingdings" pitchFamily="2" charset="2"/>
              <a:buChar char="§"/>
            </a:pPr>
            <a:r>
              <a:rPr lang="en-IN" sz="2000" dirty="0">
                <a:solidFill>
                  <a:schemeClr val="tx1">
                    <a:lumMod val="75000"/>
                    <a:lumOff val="25000"/>
                  </a:schemeClr>
                </a:solidFill>
                <a:latin typeface="Times New Roman" pitchFamily="18" charset="0"/>
                <a:cs typeface="Times New Roman" pitchFamily="18" charset="0"/>
              </a:rPr>
              <a:t>6.It balances the distance among CHs in adjacent clusters by adopting the routing information in the CH selection process that leads to balanced energy consumption for CHs. The CH rotation process that relies on a threshold value is possible. </a:t>
            </a:r>
          </a:p>
          <a:p>
            <a:pPr marL="342900" indent="-342900" defTabSz="457200">
              <a:lnSpc>
                <a:spcPct val="130000"/>
              </a:lnSpc>
              <a:spcBef>
                <a:spcPts val="1000"/>
              </a:spcBef>
              <a:buClr>
                <a:schemeClr val="accent1"/>
              </a:buClr>
              <a:buFont typeface="Wingdings" pitchFamily="2" charset="2"/>
              <a:buChar char="§"/>
            </a:pPr>
            <a:r>
              <a:rPr lang="en-IN" sz="2000" dirty="0">
                <a:solidFill>
                  <a:schemeClr val="tx1">
                    <a:lumMod val="75000"/>
                    <a:lumOff val="25000"/>
                  </a:schemeClr>
                </a:solidFill>
                <a:latin typeface="Times New Roman" pitchFamily="18" charset="0"/>
                <a:cs typeface="Times New Roman" pitchFamily="18" charset="0"/>
              </a:rPr>
              <a:t>7.The CHSRA ensures the balance in energy consumption for the successive CHs of the cluster. So the Proposed Protocol IEECP  gives balanced energy consumption.</a:t>
            </a:r>
          </a:p>
          <a:p>
            <a:pPr marL="342900" indent="-342900" defTabSz="457200">
              <a:lnSpc>
                <a:spcPct val="130000"/>
              </a:lnSpc>
              <a:spcBef>
                <a:spcPts val="1000"/>
              </a:spcBef>
              <a:buClr>
                <a:schemeClr val="accent1"/>
              </a:buClr>
              <a:buFont typeface="Wingdings" pitchFamily="2" charset="2"/>
              <a:buChar char="§"/>
            </a:pPr>
            <a:endParaRPr lang="en-IN" sz="20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fontScale="92500" lnSpcReduction="10000"/>
          </a:bodyPr>
          <a:lstStyle/>
          <a:p>
            <a:pPr>
              <a:lnSpc>
                <a:spcPct val="130000"/>
              </a:lnSpc>
              <a:buFont typeface="Wingdings" pitchFamily="2" charset="2"/>
              <a:buChar char="§"/>
            </a:pPr>
            <a:r>
              <a:rPr lang="en-IN" sz="2100" dirty="0" smtClean="0">
                <a:latin typeface="Times New Roman" pitchFamily="18" charset="0"/>
                <a:cs typeface="Times New Roman" pitchFamily="18" charset="0"/>
              </a:rPr>
              <a:t>1.Industrial </a:t>
            </a:r>
            <a:r>
              <a:rPr lang="en-IN" sz="2100" dirty="0">
                <a:latin typeface="Times New Roman" pitchFamily="18" charset="0"/>
                <a:cs typeface="Times New Roman" pitchFamily="18" charset="0"/>
              </a:rPr>
              <a:t>control</a:t>
            </a:r>
          </a:p>
          <a:p>
            <a:pPr>
              <a:lnSpc>
                <a:spcPct val="130000"/>
              </a:lnSpc>
              <a:buFont typeface="Wingdings" pitchFamily="2" charset="2"/>
              <a:buChar char="§"/>
            </a:pPr>
            <a:r>
              <a:rPr lang="en-IN" sz="2100" dirty="0" smtClean="0">
                <a:latin typeface="Times New Roman" pitchFamily="18" charset="0"/>
                <a:cs typeface="Times New Roman" pitchFamily="18" charset="0"/>
              </a:rPr>
              <a:t>2.Environmental </a:t>
            </a:r>
            <a:r>
              <a:rPr lang="en-IN" sz="2100" dirty="0">
                <a:latin typeface="Times New Roman" pitchFamily="18" charset="0"/>
                <a:cs typeface="Times New Roman" pitchFamily="18" charset="0"/>
              </a:rPr>
              <a:t>monitoring,</a:t>
            </a:r>
          </a:p>
          <a:p>
            <a:pPr>
              <a:lnSpc>
                <a:spcPct val="130000"/>
              </a:lnSpc>
              <a:buFont typeface="Wingdings" pitchFamily="2" charset="2"/>
              <a:buChar char="§"/>
            </a:pPr>
            <a:r>
              <a:rPr lang="en-IN" sz="2100" dirty="0">
                <a:latin typeface="Times New Roman" pitchFamily="18" charset="0"/>
                <a:cs typeface="Times New Roman" pitchFamily="18" charset="0"/>
              </a:rPr>
              <a:t>3. </a:t>
            </a:r>
            <a:r>
              <a:rPr lang="en-IN" sz="2100" dirty="0" smtClean="0">
                <a:latin typeface="Times New Roman" pitchFamily="18" charset="0"/>
                <a:cs typeface="Times New Roman" pitchFamily="18" charset="0"/>
              </a:rPr>
              <a:t>Military </a:t>
            </a:r>
            <a:r>
              <a:rPr lang="en-IN" sz="2100" dirty="0">
                <a:latin typeface="Times New Roman" pitchFamily="18" charset="0"/>
                <a:cs typeface="Times New Roman" pitchFamily="18" charset="0"/>
              </a:rPr>
              <a:t>surveillance, </a:t>
            </a:r>
          </a:p>
          <a:p>
            <a:pPr>
              <a:lnSpc>
                <a:spcPct val="130000"/>
              </a:lnSpc>
              <a:buFont typeface="Wingdings" pitchFamily="2" charset="2"/>
              <a:buChar char="§"/>
            </a:pPr>
            <a:r>
              <a:rPr lang="en-IN" sz="2100" dirty="0" smtClean="0">
                <a:latin typeface="Times New Roman" pitchFamily="18" charset="0"/>
                <a:cs typeface="Times New Roman" pitchFamily="18" charset="0"/>
              </a:rPr>
              <a:t>4.Intelligent </a:t>
            </a:r>
            <a:r>
              <a:rPr lang="en-IN" sz="2100" dirty="0">
                <a:latin typeface="Times New Roman" pitchFamily="18" charset="0"/>
                <a:cs typeface="Times New Roman" pitchFamily="18" charset="0"/>
              </a:rPr>
              <a:t>transportation systems and medical field.</a:t>
            </a:r>
          </a:p>
          <a:p>
            <a:pPr>
              <a:lnSpc>
                <a:spcPct val="130000"/>
              </a:lnSpc>
              <a:buFont typeface="Wingdings" pitchFamily="2" charset="2"/>
              <a:buChar char="§"/>
            </a:pPr>
            <a:r>
              <a:rPr lang="en-IN" sz="2100" dirty="0">
                <a:latin typeface="Times New Roman" pitchFamily="18" charset="0"/>
                <a:cs typeface="Times New Roman" pitchFamily="18" charset="0"/>
              </a:rPr>
              <a:t>5.Furthermore, it can function independently in harsh or high-risk places where human presence is not possible</a:t>
            </a:r>
          </a:p>
          <a:p>
            <a:pPr>
              <a:lnSpc>
                <a:spcPct val="130000"/>
              </a:lnSpc>
              <a:buFont typeface="Wingdings" pitchFamily="2" charset="2"/>
              <a:buChar char="§"/>
            </a:pPr>
            <a:r>
              <a:rPr lang="en-IN" sz="2100" dirty="0">
                <a:latin typeface="Times New Roman" pitchFamily="18" charset="0"/>
                <a:cs typeface="Times New Roman" pitchFamily="18" charset="0"/>
              </a:rPr>
              <a:t>6.Disaster relief operations.</a:t>
            </a:r>
          </a:p>
          <a:p>
            <a:pPr>
              <a:lnSpc>
                <a:spcPct val="130000"/>
              </a:lnSpc>
              <a:buFont typeface="Wingdings" pitchFamily="2" charset="2"/>
              <a:buChar char="§"/>
            </a:pPr>
            <a:r>
              <a:rPr lang="en-IN" sz="2100" dirty="0">
                <a:latin typeface="Times New Roman" pitchFamily="18" charset="0"/>
                <a:cs typeface="Times New Roman" pitchFamily="18" charset="0"/>
              </a:rPr>
              <a:t>7.Biodiversity mapping</a:t>
            </a:r>
          </a:p>
          <a:p>
            <a:pPr>
              <a:lnSpc>
                <a:spcPct val="130000"/>
              </a:lnSpc>
              <a:buFont typeface="Wingdings" pitchFamily="2" charset="2"/>
              <a:buChar char="§"/>
            </a:pPr>
            <a:r>
              <a:rPr lang="en-IN" sz="2100" dirty="0">
                <a:latin typeface="Times New Roman" pitchFamily="18" charset="0"/>
                <a:cs typeface="Times New Roman" pitchFamily="18" charset="0"/>
              </a:rPr>
              <a:t>8.monitoring of temperature, pressure, and humidity</a:t>
            </a:r>
          </a:p>
          <a:p>
            <a:endParaRPr lang="en-IN" dirty="0"/>
          </a:p>
        </p:txBody>
      </p:sp>
    </p:spTree>
    <p:extLst>
      <p:ext uri="{BB962C8B-B14F-4D97-AF65-F5344CB8AC3E}">
        <p14:creationId xmlns:p14="http://schemas.microsoft.com/office/powerpoint/2010/main" val="2477675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327564" y="249381"/>
            <a:ext cx="4391891" cy="6470073"/>
          </a:xfrm>
          <a:prstGeom prst="rect">
            <a:avLst/>
          </a:prstGeom>
        </p:spPr>
      </p:pic>
      <p:sp>
        <p:nvSpPr>
          <p:cNvPr id="13" name="Text Placeholder 12"/>
          <p:cNvSpPr>
            <a:spLocks noGrp="1"/>
          </p:cNvSpPr>
          <p:nvPr>
            <p:ph type="body" sz="half" idx="2"/>
          </p:nvPr>
        </p:nvSpPr>
        <p:spPr>
          <a:xfrm>
            <a:off x="7204365" y="5237018"/>
            <a:ext cx="3117272" cy="540327"/>
          </a:xfrm>
        </p:spPr>
        <p:txBody>
          <a:bodyPr>
            <a:normAutofit/>
          </a:bodyPr>
          <a:lstStyle/>
          <a:p>
            <a:r>
              <a:rPr lang="en-US" dirty="0">
                <a:solidFill>
                  <a:schemeClr val="tx1">
                    <a:lumMod val="75000"/>
                    <a:lumOff val="25000"/>
                  </a:schemeClr>
                </a:solidFill>
                <a:latin typeface="Times New Roman" pitchFamily="18" charset="0"/>
                <a:cs typeface="Times New Roman" pitchFamily="18" charset="0"/>
              </a:rPr>
              <a:t>Flow of the </a:t>
            </a:r>
            <a:r>
              <a:rPr lang="en-US" dirty="0" smtClean="0">
                <a:solidFill>
                  <a:schemeClr val="tx1">
                    <a:lumMod val="75000"/>
                    <a:lumOff val="25000"/>
                  </a:schemeClr>
                </a:solidFill>
                <a:latin typeface="Times New Roman" pitchFamily="18" charset="0"/>
                <a:cs typeface="Times New Roman" pitchFamily="18" charset="0"/>
              </a:rPr>
              <a:t>proposed  </a:t>
            </a:r>
            <a:r>
              <a:rPr lang="en-US" dirty="0">
                <a:solidFill>
                  <a:schemeClr val="tx1">
                    <a:lumMod val="75000"/>
                    <a:lumOff val="25000"/>
                  </a:schemeClr>
                </a:solidFill>
                <a:latin typeface="Times New Roman" pitchFamily="18" charset="0"/>
                <a:cs typeface="Times New Roman" pitchFamily="18" charset="0"/>
              </a:rPr>
              <a:t>protocol</a:t>
            </a:r>
            <a:endParaRPr lang="en-IN"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791797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328082"/>
          </a:xfrm>
        </p:spPr>
        <p:txBody>
          <a:bodyPr>
            <a:noAutofit/>
          </a:bodyPr>
          <a:lstStyle/>
          <a:p>
            <a:pPr algn="just">
              <a:lnSpc>
                <a:spcPct val="150000"/>
              </a:lnSpc>
            </a:pPr>
            <a:r>
              <a:rPr lang="en-US" sz="2000" dirty="0">
                <a:latin typeface="Times New Roman" pitchFamily="18" charset="0"/>
                <a:cs typeface="Times New Roman" pitchFamily="18" charset="0"/>
              </a:rPr>
              <a:t>In this </a:t>
            </a:r>
            <a:r>
              <a:rPr lang="en-US" sz="2000" dirty="0" smtClean="0">
                <a:latin typeface="Times New Roman" pitchFamily="18" charset="0"/>
                <a:cs typeface="Times New Roman" pitchFamily="18" charset="0"/>
              </a:rPr>
              <a:t>significant </a:t>
            </a:r>
            <a:r>
              <a:rPr lang="en-US" sz="2000" dirty="0">
                <a:latin typeface="Times New Roman" pitchFamily="18" charset="0"/>
                <a:cs typeface="Times New Roman" pitchFamily="18" charset="0"/>
              </a:rPr>
              <a:t>work, we propose an improved </a:t>
            </a:r>
            <a:r>
              <a:rPr lang="en-US" sz="2000" dirty="0" smtClean="0">
                <a:latin typeface="Times New Roman" pitchFamily="18" charset="0"/>
                <a:cs typeface="Times New Roman" pitchFamily="18" charset="0"/>
              </a:rPr>
              <a:t>energy-efficient </a:t>
            </a:r>
            <a:r>
              <a:rPr lang="en-US" sz="2000" dirty="0">
                <a:latin typeface="Times New Roman" pitchFamily="18" charset="0"/>
                <a:cs typeface="Times New Roman" pitchFamily="18" charset="0"/>
              </a:rPr>
              <a:t>clustering protocol (IEECP) to prolong the </a:t>
            </a:r>
            <a:r>
              <a:rPr lang="en-US" sz="2000" dirty="0" smtClean="0">
                <a:latin typeface="Times New Roman" pitchFamily="18" charset="0"/>
                <a:cs typeface="Times New Roman" pitchFamily="18" charset="0"/>
              </a:rPr>
              <a:t>lifetime of </a:t>
            </a:r>
            <a:r>
              <a:rPr lang="en-US" sz="2000" dirty="0">
                <a:latin typeface="Times New Roman" pitchFamily="18" charset="0"/>
                <a:cs typeface="Times New Roman" pitchFamily="18" charset="0"/>
              </a:rPr>
              <a:t>WSN-based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network through overcoming the </a:t>
            </a:r>
            <a:r>
              <a:rPr lang="en-US" sz="2000" dirty="0" smtClean="0">
                <a:latin typeface="Times New Roman" pitchFamily="18" charset="0"/>
                <a:cs typeface="Times New Roman" pitchFamily="18" charset="0"/>
              </a:rPr>
              <a:t>problems </a:t>
            </a:r>
            <a:r>
              <a:rPr lang="en-US" sz="2000" dirty="0">
                <a:latin typeface="Times New Roman" pitchFamily="18" charset="0"/>
                <a:cs typeface="Times New Roman" pitchFamily="18" charset="0"/>
              </a:rPr>
              <a:t>of the clustering structure that adversely affect the </a:t>
            </a:r>
            <a:r>
              <a:rPr lang="en-US" sz="2000" dirty="0" smtClean="0">
                <a:latin typeface="Times New Roman" pitchFamily="18" charset="0"/>
                <a:cs typeface="Times New Roman" pitchFamily="18" charset="0"/>
              </a:rPr>
              <a:t>protocol </a:t>
            </a:r>
            <a:r>
              <a:rPr lang="en-US" sz="2000" dirty="0">
                <a:latin typeface="Times New Roman" pitchFamily="18" charset="0"/>
                <a:cs typeface="Times New Roman" pitchFamily="18" charset="0"/>
              </a:rPr>
              <a:t>performance. Evidently, the proposed protocol </a:t>
            </a:r>
            <a:r>
              <a:rPr lang="en-US" sz="2000" dirty="0" smtClean="0">
                <a:latin typeface="Times New Roman" pitchFamily="18" charset="0"/>
                <a:cs typeface="Times New Roman" pitchFamily="18" charset="0"/>
              </a:rPr>
              <a:t>reduces and </a:t>
            </a:r>
            <a:r>
              <a:rPr lang="en-US" sz="2000" dirty="0">
                <a:latin typeface="Times New Roman" pitchFamily="18" charset="0"/>
                <a:cs typeface="Times New Roman" pitchFamily="18" charset="0"/>
              </a:rPr>
              <a:t>balances the energy consumption of nodes by </a:t>
            </a:r>
            <a:r>
              <a:rPr lang="en-US" sz="2000" dirty="0" smtClean="0">
                <a:latin typeface="Times New Roman" pitchFamily="18" charset="0"/>
                <a:cs typeface="Times New Roman" pitchFamily="18" charset="0"/>
              </a:rPr>
              <a:t>improving the </a:t>
            </a:r>
            <a:r>
              <a:rPr lang="en-US" sz="2000" dirty="0">
                <a:latin typeface="Times New Roman" pitchFamily="18" charset="0"/>
                <a:cs typeface="Times New Roman" pitchFamily="18" charset="0"/>
              </a:rPr>
              <a:t>clustering structure. Hence, the IEECP is deemed </a:t>
            </a:r>
            <a:r>
              <a:rPr lang="en-US" sz="2000" dirty="0" smtClean="0">
                <a:latin typeface="Times New Roman" pitchFamily="18" charset="0"/>
                <a:cs typeface="Times New Roman" pitchFamily="18" charset="0"/>
              </a:rPr>
              <a:t>suitable for </a:t>
            </a:r>
            <a:r>
              <a:rPr lang="en-US" sz="2000" dirty="0">
                <a:latin typeface="Times New Roman" pitchFamily="18" charset="0"/>
                <a:cs typeface="Times New Roman" pitchFamily="18" charset="0"/>
              </a:rPr>
              <a:t>networks that require a longer lifetime. In general, </a:t>
            </a:r>
            <a:r>
              <a:rPr lang="en-US" sz="2000" dirty="0" smtClean="0">
                <a:latin typeface="Times New Roman" pitchFamily="18" charset="0"/>
                <a:cs typeface="Times New Roman" pitchFamily="18" charset="0"/>
              </a:rPr>
              <a:t>the results </a:t>
            </a:r>
            <a:r>
              <a:rPr lang="en-US" sz="2000" dirty="0">
                <a:latin typeface="Times New Roman" pitchFamily="18" charset="0"/>
                <a:cs typeface="Times New Roman" pitchFamily="18" charset="0"/>
              </a:rPr>
              <a:t>yield that the IEECP performs better than the </a:t>
            </a:r>
            <a:r>
              <a:rPr lang="en-US" sz="2000" dirty="0" smtClean="0">
                <a:latin typeface="Times New Roman" pitchFamily="18" charset="0"/>
                <a:cs typeface="Times New Roman" pitchFamily="18" charset="0"/>
              </a:rPr>
              <a:t>existing protocols</a:t>
            </a:r>
            <a:r>
              <a:rPr lang="en-US" sz="2000" dirty="0">
                <a:latin typeface="Times New Roman" pitchFamily="18" charset="0"/>
                <a:cs typeface="Times New Roman" pitchFamily="18" charset="0"/>
              </a:rPr>
              <a:t>. Our proposed protocol will be a </a:t>
            </a:r>
            <a:r>
              <a:rPr lang="en-US" sz="2000" dirty="0" smtClean="0">
                <a:latin typeface="Times New Roman" pitchFamily="18" charset="0"/>
                <a:cs typeface="Times New Roman" pitchFamily="18" charset="0"/>
              </a:rPr>
              <a:t>beneficial contribution </a:t>
            </a:r>
            <a:r>
              <a:rPr lang="en-US" sz="2000" dirty="0">
                <a:latin typeface="Times New Roman" pitchFamily="18" charset="0"/>
                <a:cs typeface="Times New Roman" pitchFamily="18" charset="0"/>
              </a:rPr>
              <a:t>to the </a:t>
            </a:r>
            <a:r>
              <a:rPr lang="en-US" sz="2000" dirty="0" smtClean="0">
                <a:latin typeface="Times New Roman" pitchFamily="18" charset="0"/>
                <a:cs typeface="Times New Roman" pitchFamily="18" charset="0"/>
              </a:rPr>
              <a:t>enhance that </a:t>
            </a:r>
            <a:r>
              <a:rPr lang="en-US" sz="2000" dirty="0">
                <a:latin typeface="Times New Roman" pitchFamily="18" charset="0"/>
                <a:cs typeface="Times New Roman" pitchFamily="18" charset="0"/>
              </a:rPr>
              <a:t>will enhance the daily operations </a:t>
            </a:r>
            <a:r>
              <a:rPr lang="en-US" sz="2000" dirty="0" smtClean="0">
                <a:latin typeface="Times New Roman" pitchFamily="18" charset="0"/>
                <a:cs typeface="Times New Roman" pitchFamily="18" charset="0"/>
              </a:rPr>
              <a:t>in many </a:t>
            </a:r>
            <a:r>
              <a:rPr lang="en-US" sz="2000" dirty="0">
                <a:latin typeface="Times New Roman" pitchFamily="18" charset="0"/>
                <a:cs typeface="Times New Roman" pitchFamily="18" charset="0"/>
              </a:rPr>
              <a:t>areas of life, which utilize WSN in the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world. </a:t>
            </a:r>
            <a:r>
              <a:rPr lang="en-US" sz="2000" dirty="0" smtClean="0">
                <a:latin typeface="Times New Roman" pitchFamily="18" charset="0"/>
                <a:cs typeface="Times New Roman" pitchFamily="18" charset="0"/>
              </a:rPr>
              <a:t>The energy </a:t>
            </a:r>
            <a:r>
              <a:rPr lang="en-US" sz="2000" dirty="0">
                <a:latin typeface="Times New Roman" pitchFamily="18" charset="0"/>
                <a:cs typeface="Times New Roman" pitchFamily="18" charset="0"/>
              </a:rPr>
              <a:t>consumption of the network is analyzed to </a:t>
            </a:r>
            <a:r>
              <a:rPr lang="en-US" sz="2000" dirty="0" smtClean="0">
                <a:latin typeface="Times New Roman" pitchFamily="18" charset="0"/>
                <a:cs typeface="Times New Roman" pitchFamily="18" charset="0"/>
              </a:rPr>
              <a:t>compute the </a:t>
            </a:r>
            <a:r>
              <a:rPr lang="en-US" sz="2000" dirty="0">
                <a:latin typeface="Times New Roman" pitchFamily="18" charset="0"/>
                <a:cs typeface="Times New Roman" pitchFamily="18" charset="0"/>
              </a:rPr>
              <a:t>optimal number of clusters based on the distance to </a:t>
            </a:r>
            <a:r>
              <a:rPr lang="en-US" sz="2000" dirty="0" smtClean="0">
                <a:latin typeface="Times New Roman" pitchFamily="18" charset="0"/>
                <a:cs typeface="Times New Roman" pitchFamily="18" charset="0"/>
              </a:rPr>
              <a:t>the CH </a:t>
            </a:r>
            <a:r>
              <a:rPr lang="en-US" sz="2000" dirty="0">
                <a:latin typeface="Times New Roman" pitchFamily="18" charset="0"/>
                <a:cs typeface="Times New Roman" pitchFamily="18" charset="0"/>
              </a:rPr>
              <a:t>in the case of the overlapping clusters.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65153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80655" y="449828"/>
            <a:ext cx="10612580" cy="5299810"/>
          </a:xfrm>
        </p:spPr>
        <p:txBody>
          <a:bodyPr>
            <a:noAutofit/>
          </a:bodyPr>
          <a:lstStyle/>
          <a:p>
            <a:pPr algn="just">
              <a:lnSpc>
                <a:spcPct val="150000"/>
              </a:lnSpc>
            </a:pPr>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1] J. </a:t>
            </a:r>
            <a:r>
              <a:rPr lang="en-IN" sz="2000" dirty="0" err="1">
                <a:latin typeface="Times New Roman" pitchFamily="18" charset="0"/>
                <a:cs typeface="Times New Roman" pitchFamily="18" charset="0"/>
              </a:rPr>
              <a:t>Shen</a:t>
            </a:r>
            <a:r>
              <a:rPr lang="en-IN" sz="2000" dirty="0">
                <a:latin typeface="Times New Roman" pitchFamily="18" charset="0"/>
                <a:cs typeface="Times New Roman" pitchFamily="18" charset="0"/>
              </a:rPr>
              <a:t>, A. Wang, C. Wang, P. C. K. Hung, and C.-F. Lai, ``An </a:t>
            </a:r>
            <a:r>
              <a:rPr lang="en-IN" sz="2000" dirty="0" err="1">
                <a:latin typeface="Times New Roman" pitchFamily="18" charset="0"/>
                <a:cs typeface="Times New Roman" pitchFamily="18" charset="0"/>
              </a:rPr>
              <a:t>ef</a:t>
            </a:r>
            <a:r>
              <a:rPr lang="en-IN" sz="2000" dirty="0" err="1" smtClean="0">
                <a:latin typeface="Times New Roman" pitchFamily="18" charset="0"/>
                <a:cs typeface="Times New Roman" pitchFamily="18" charset="0"/>
              </a:rPr>
              <a:t>cient</a:t>
            </a:r>
            <a:r>
              <a:rPr lang="en-IN" sz="2000" dirty="0" smtClean="0">
                <a:latin typeface="Times New Roman" pitchFamily="18" charset="0"/>
                <a:cs typeface="Times New Roman" pitchFamily="18" charset="0"/>
              </a:rPr>
              <a:t> centroid-based </a:t>
            </a:r>
            <a:r>
              <a:rPr lang="en-IN" sz="2000" dirty="0">
                <a:latin typeface="Times New Roman" pitchFamily="18" charset="0"/>
                <a:cs typeface="Times New Roman" pitchFamily="18" charset="0"/>
              </a:rPr>
              <a:t>routing protocol for energy management in </a:t>
            </a:r>
            <a:r>
              <a:rPr lang="en-IN" sz="2000" dirty="0" smtClean="0">
                <a:latin typeface="Times New Roman" pitchFamily="18" charset="0"/>
                <a:cs typeface="Times New Roman" pitchFamily="18" charset="0"/>
              </a:rPr>
              <a:t>WSN-assisted </a:t>
            </a:r>
            <a:r>
              <a:rPr lang="en-IN" sz="2000" dirty="0" err="1" smtClean="0">
                <a:latin typeface="Times New Roman" pitchFamily="18" charset="0"/>
                <a:cs typeface="Times New Roman" pitchFamily="18" charset="0"/>
              </a:rPr>
              <a:t>IoT</a:t>
            </a:r>
            <a:r>
              <a:rPr lang="en-IN" sz="2000" dirty="0">
                <a:latin typeface="Times New Roman" pitchFamily="18" charset="0"/>
                <a:cs typeface="Times New Roman" pitchFamily="18" charset="0"/>
              </a:rPr>
              <a:t>,'' IEEE Access, vol. 5, pp. 1846918479, 2017.</a:t>
            </a:r>
          </a:p>
          <a:p>
            <a:pPr algn="just">
              <a:lnSpc>
                <a:spcPct val="150000"/>
              </a:lnSpc>
            </a:pPr>
            <a:r>
              <a:rPr lang="en-IN" sz="2000" dirty="0">
                <a:latin typeface="Times New Roman" pitchFamily="18" charset="0"/>
                <a:cs typeface="Times New Roman" pitchFamily="18" charset="0"/>
              </a:rPr>
              <a:t>[2] V. Reddy and P. </a:t>
            </a:r>
            <a:r>
              <a:rPr lang="en-IN" sz="2000" dirty="0" err="1">
                <a:latin typeface="Times New Roman" pitchFamily="18" charset="0"/>
                <a:cs typeface="Times New Roman" pitchFamily="18" charset="0"/>
              </a:rPr>
              <a:t>Gayathri</a:t>
            </a:r>
            <a:r>
              <a:rPr lang="en-IN" sz="2000" dirty="0">
                <a:latin typeface="Times New Roman" pitchFamily="18" charset="0"/>
                <a:cs typeface="Times New Roman" pitchFamily="18" charset="0"/>
              </a:rPr>
              <a:t>, ``Integration of Internet of Things with </a:t>
            </a:r>
            <a:r>
              <a:rPr lang="en-IN" sz="2000" dirty="0" smtClean="0">
                <a:latin typeface="Times New Roman" pitchFamily="18" charset="0"/>
                <a:cs typeface="Times New Roman" pitchFamily="18" charset="0"/>
              </a:rPr>
              <a:t>wireless sensor </a:t>
            </a:r>
            <a:r>
              <a:rPr lang="en-IN" sz="2000" dirty="0">
                <a:latin typeface="Times New Roman" pitchFamily="18" charset="0"/>
                <a:cs typeface="Times New Roman" pitchFamily="18" charset="0"/>
              </a:rPr>
              <a:t>network,'' Int. J. </a:t>
            </a:r>
            <a:r>
              <a:rPr lang="en-IN" sz="2000" dirty="0" err="1">
                <a:latin typeface="Times New Roman" pitchFamily="18" charset="0"/>
                <a:cs typeface="Times New Roman" pitchFamily="18" charset="0"/>
              </a:rPr>
              <a:t>Electr</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Comput</a:t>
            </a:r>
            <a:r>
              <a:rPr lang="en-IN" sz="2000" dirty="0">
                <a:latin typeface="Times New Roman" pitchFamily="18" charset="0"/>
                <a:cs typeface="Times New Roman" pitchFamily="18" charset="0"/>
              </a:rPr>
              <a:t>. Eng., vol. 9, no. 1, pp. 439</a:t>
            </a:r>
            <a:r>
              <a:rPr lang="en-IN" sz="2000" dirty="0" smtClean="0">
                <a:latin typeface="Times New Roman" pitchFamily="18" charset="0"/>
                <a:cs typeface="Times New Roman" pitchFamily="18" charset="0"/>
              </a:rPr>
              <a:t>444, 2019</a:t>
            </a:r>
            <a:r>
              <a:rPr lang="en-IN" sz="2000" dirty="0">
                <a:latin typeface="Times New Roman" pitchFamily="18" charset="0"/>
                <a:cs typeface="Times New Roman" pitchFamily="18" charset="0"/>
              </a:rPr>
              <a:t>.</a:t>
            </a:r>
          </a:p>
          <a:p>
            <a:pPr algn="just">
              <a:lnSpc>
                <a:spcPct val="150000"/>
              </a:lnSpc>
            </a:pPr>
            <a:r>
              <a:rPr lang="en-IN" sz="2000" dirty="0">
                <a:latin typeface="Times New Roman" pitchFamily="18" charset="0"/>
                <a:cs typeface="Times New Roman" pitchFamily="18" charset="0"/>
              </a:rPr>
              <a:t>[3] H. P. Gupta, S. V. </a:t>
            </a:r>
            <a:r>
              <a:rPr lang="en-IN" sz="2000" dirty="0" err="1">
                <a:latin typeface="Times New Roman" pitchFamily="18" charset="0"/>
                <a:cs typeface="Times New Roman" pitchFamily="18" charset="0"/>
              </a:rPr>
              <a:t>Rao</a:t>
            </a:r>
            <a:r>
              <a:rPr lang="en-IN" sz="2000" dirty="0">
                <a:latin typeface="Times New Roman" pitchFamily="18" charset="0"/>
                <a:cs typeface="Times New Roman" pitchFamily="18" charset="0"/>
              </a:rPr>
              <a:t>, A. K. </a:t>
            </a:r>
            <a:r>
              <a:rPr lang="en-IN" sz="2000" dirty="0" err="1">
                <a:latin typeface="Times New Roman" pitchFamily="18" charset="0"/>
                <a:cs typeface="Times New Roman" pitchFamily="18" charset="0"/>
              </a:rPr>
              <a:t>Yadav</a:t>
            </a:r>
            <a:r>
              <a:rPr lang="en-IN" sz="2000" dirty="0">
                <a:latin typeface="Times New Roman" pitchFamily="18" charset="0"/>
                <a:cs typeface="Times New Roman" pitchFamily="18" charset="0"/>
              </a:rPr>
              <a:t>, and T. </a:t>
            </a:r>
            <a:r>
              <a:rPr lang="en-IN" sz="2000" dirty="0" err="1">
                <a:latin typeface="Times New Roman" pitchFamily="18" charset="0"/>
                <a:cs typeface="Times New Roman" pitchFamily="18" charset="0"/>
              </a:rPr>
              <a:t>Dutta</a:t>
            </a:r>
            <a:r>
              <a:rPr lang="en-IN" sz="2000" dirty="0">
                <a:latin typeface="Times New Roman" pitchFamily="18" charset="0"/>
                <a:cs typeface="Times New Roman" pitchFamily="18" charset="0"/>
              </a:rPr>
              <a:t>, ``Geographic </a:t>
            </a:r>
            <a:r>
              <a:rPr lang="en-IN" sz="2000" dirty="0" smtClean="0">
                <a:latin typeface="Times New Roman" pitchFamily="18" charset="0"/>
                <a:cs typeface="Times New Roman" pitchFamily="18" charset="0"/>
              </a:rPr>
              <a:t>routing in </a:t>
            </a:r>
            <a:r>
              <a:rPr lang="en-IN" sz="2000" dirty="0">
                <a:latin typeface="Times New Roman" pitchFamily="18" charset="0"/>
                <a:cs typeface="Times New Roman" pitchFamily="18" charset="0"/>
              </a:rPr>
              <a:t>clustered wireless sensor networks among obstacles,'' IEEE Sensors J</a:t>
            </a:r>
            <a:r>
              <a:rPr lang="en-IN" sz="2000" dirty="0" smtClean="0">
                <a:latin typeface="Times New Roman" pitchFamily="18" charset="0"/>
                <a:cs typeface="Times New Roman" pitchFamily="18" charset="0"/>
              </a:rPr>
              <a:t>., vol</a:t>
            </a:r>
            <a:r>
              <a:rPr lang="en-IN" sz="2000" dirty="0">
                <a:latin typeface="Times New Roman" pitchFamily="18" charset="0"/>
                <a:cs typeface="Times New Roman" pitchFamily="18" charset="0"/>
              </a:rPr>
              <a:t>. 15, no. 5, pp. 29842992, May 2015.</a:t>
            </a:r>
          </a:p>
          <a:p>
            <a:pPr algn="just">
              <a:lnSpc>
                <a:spcPct val="150000"/>
              </a:lnSpc>
            </a:pPr>
            <a:r>
              <a:rPr lang="en-IN" sz="2000" dirty="0">
                <a:latin typeface="Times New Roman" pitchFamily="18" charset="0"/>
                <a:cs typeface="Times New Roman" pitchFamily="18" charset="0"/>
              </a:rPr>
              <a:t>[4] Q. Wang, S. </a:t>
            </a:r>
            <a:r>
              <a:rPr lang="en-IN" sz="2000" dirty="0" err="1">
                <a:latin typeface="Times New Roman" pitchFamily="18" charset="0"/>
                <a:cs typeface="Times New Roman" pitchFamily="18" charset="0"/>
              </a:rPr>
              <a:t>Guo</a:t>
            </a:r>
            <a:r>
              <a:rPr lang="en-IN" sz="2000" dirty="0">
                <a:latin typeface="Times New Roman" pitchFamily="18" charset="0"/>
                <a:cs typeface="Times New Roman" pitchFamily="18" charset="0"/>
              </a:rPr>
              <a:t>, J. Hu, and Y. Yang, ``Spectral partitioning and </a:t>
            </a:r>
            <a:r>
              <a:rPr lang="en-IN" sz="2000" dirty="0" smtClean="0">
                <a:latin typeface="Times New Roman" pitchFamily="18" charset="0"/>
                <a:cs typeface="Times New Roman" pitchFamily="18" charset="0"/>
              </a:rPr>
              <a:t>fuzzy C-means </a:t>
            </a:r>
            <a:r>
              <a:rPr lang="en-IN" sz="2000" dirty="0">
                <a:latin typeface="Times New Roman" pitchFamily="18" charset="0"/>
                <a:cs typeface="Times New Roman" pitchFamily="18" charset="0"/>
              </a:rPr>
              <a:t>based clustering algorithm for big data wireless sensor </a:t>
            </a:r>
            <a:r>
              <a:rPr lang="en-IN" sz="2000" dirty="0" smtClean="0">
                <a:latin typeface="Times New Roman" pitchFamily="18" charset="0"/>
                <a:cs typeface="Times New Roman" pitchFamily="18" charset="0"/>
              </a:rPr>
              <a:t>net- works</a:t>
            </a:r>
            <a:r>
              <a:rPr lang="en-IN" sz="2000" dirty="0">
                <a:latin typeface="Times New Roman" pitchFamily="18" charset="0"/>
                <a:cs typeface="Times New Roman" pitchFamily="18" charset="0"/>
              </a:rPr>
              <a:t>,'' EURASIP J. Wireless </a:t>
            </a:r>
            <a:r>
              <a:rPr lang="en-IN" sz="2000" dirty="0" err="1">
                <a:latin typeface="Times New Roman" pitchFamily="18" charset="0"/>
                <a:cs typeface="Times New Roman" pitchFamily="18" charset="0"/>
              </a:rPr>
              <a:t>Commun</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Netw</a:t>
            </a:r>
            <a:r>
              <a:rPr lang="en-IN" sz="2000" dirty="0">
                <a:latin typeface="Times New Roman" pitchFamily="18" charset="0"/>
                <a:cs typeface="Times New Roman" pitchFamily="18" charset="0"/>
              </a:rPr>
              <a:t>., vol. 2018, no. 1, pp. 1</a:t>
            </a:r>
            <a:r>
              <a:rPr lang="en-IN" sz="2000" dirty="0" smtClean="0">
                <a:latin typeface="Times New Roman" pitchFamily="18" charset="0"/>
                <a:cs typeface="Times New Roman" pitchFamily="18" charset="0"/>
              </a:rPr>
              <a:t>11, Dec</a:t>
            </a:r>
            <a:r>
              <a:rPr lang="en-IN" sz="2000" dirty="0">
                <a:latin typeface="Times New Roman" pitchFamily="18" charset="0"/>
                <a:cs typeface="Times New Roman" pitchFamily="18" charset="0"/>
              </a:rPr>
              <a:t>. 2018.</a:t>
            </a:r>
          </a:p>
          <a:p>
            <a:pPr algn="just">
              <a:lnSpc>
                <a:spcPct val="150000"/>
              </a:lnSpc>
            </a:pPr>
            <a:r>
              <a:rPr lang="en-IN" sz="2000" dirty="0">
                <a:latin typeface="Times New Roman" pitchFamily="18" charset="0"/>
                <a:cs typeface="Times New Roman" pitchFamily="18" charset="0"/>
              </a:rPr>
              <a:t>[5] S. </a:t>
            </a:r>
            <a:r>
              <a:rPr lang="en-IN" sz="2000" dirty="0" err="1">
                <a:latin typeface="Times New Roman" pitchFamily="18" charset="0"/>
                <a:cs typeface="Times New Roman" pitchFamily="18" charset="0"/>
              </a:rPr>
              <a:t>Dehghani</a:t>
            </a:r>
            <a:r>
              <a:rPr lang="en-IN" sz="2000" dirty="0">
                <a:latin typeface="Times New Roman" pitchFamily="18" charset="0"/>
                <a:cs typeface="Times New Roman" pitchFamily="18" charset="0"/>
              </a:rPr>
              <a:t>, B. </a:t>
            </a:r>
            <a:r>
              <a:rPr lang="en-IN" sz="2000" dirty="0" err="1">
                <a:latin typeface="Times New Roman" pitchFamily="18" charset="0"/>
                <a:cs typeface="Times New Roman" pitchFamily="18" charset="0"/>
              </a:rPr>
              <a:t>Barekatain</a:t>
            </a:r>
            <a:r>
              <a:rPr lang="en-IN" sz="2000" dirty="0">
                <a:latin typeface="Times New Roman" pitchFamily="18" charset="0"/>
                <a:cs typeface="Times New Roman" pitchFamily="18" charset="0"/>
              </a:rPr>
              <a:t>, and M. </a:t>
            </a:r>
            <a:r>
              <a:rPr lang="en-IN" sz="2000" dirty="0" err="1">
                <a:latin typeface="Times New Roman" pitchFamily="18" charset="0"/>
                <a:cs typeface="Times New Roman" pitchFamily="18" charset="0"/>
              </a:rPr>
              <a:t>Pourzaferani</a:t>
            </a:r>
            <a:r>
              <a:rPr lang="en-IN" sz="2000" dirty="0">
                <a:latin typeface="Times New Roman" pitchFamily="18" charset="0"/>
                <a:cs typeface="Times New Roman" pitchFamily="18" charset="0"/>
              </a:rPr>
              <a:t>, ``An enhanced </a:t>
            </a:r>
            <a:r>
              <a:rPr lang="en-IN" sz="2000" dirty="0" smtClean="0">
                <a:latin typeface="Times New Roman" pitchFamily="18" charset="0"/>
                <a:cs typeface="Times New Roman" pitchFamily="18" charset="0"/>
              </a:rPr>
              <a:t>energy- aware </a:t>
            </a:r>
            <a:r>
              <a:rPr lang="en-IN" sz="2000" dirty="0">
                <a:latin typeface="Times New Roman" pitchFamily="18" charset="0"/>
                <a:cs typeface="Times New Roman" pitchFamily="18" charset="0"/>
              </a:rPr>
              <a:t>cluster-based routing algorithm in wireless sensor networks,'' </a:t>
            </a:r>
            <a:r>
              <a:rPr lang="en-IN" sz="2000" dirty="0" smtClean="0">
                <a:latin typeface="Times New Roman" pitchFamily="18" charset="0"/>
                <a:cs typeface="Times New Roman" pitchFamily="18" charset="0"/>
              </a:rPr>
              <a:t>Wire-less </a:t>
            </a:r>
            <a:r>
              <a:rPr lang="en-IN" sz="2000" dirty="0">
                <a:latin typeface="Times New Roman" pitchFamily="18" charset="0"/>
                <a:cs typeface="Times New Roman" pitchFamily="18" charset="0"/>
              </a:rPr>
              <a:t>Pers. </a:t>
            </a:r>
            <a:r>
              <a:rPr lang="en-IN" sz="2000" dirty="0" err="1">
                <a:latin typeface="Times New Roman" pitchFamily="18" charset="0"/>
                <a:cs typeface="Times New Roman" pitchFamily="18" charset="0"/>
              </a:rPr>
              <a:t>Commun</a:t>
            </a:r>
            <a:r>
              <a:rPr lang="en-IN" sz="2000" dirty="0">
                <a:latin typeface="Times New Roman" pitchFamily="18" charset="0"/>
                <a:cs typeface="Times New Roman" pitchFamily="18" charset="0"/>
              </a:rPr>
              <a:t>., vol. 98, no. 1, pp. 16051635, Jan. </a:t>
            </a:r>
            <a:r>
              <a:rPr lang="en-IN" sz="2000" dirty="0" smtClean="0">
                <a:latin typeface="Times New Roman" pitchFamily="18" charset="0"/>
                <a:cs typeface="Times New Roman" pitchFamily="18" charset="0"/>
              </a:rPr>
              <a:t>2018</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5455" y="540327"/>
            <a:ext cx="10119157" cy="5370895"/>
          </a:xfrm>
        </p:spPr>
        <p:txBody>
          <a:bodyPr>
            <a:normAutofit/>
          </a:bodyPr>
          <a:lstStyle/>
          <a:p>
            <a:r>
              <a:rPr lang="en-US" dirty="0" smtClean="0">
                <a:latin typeface="Times New Roman" pitchFamily="18" charset="0"/>
                <a:cs typeface="Times New Roman" pitchFamily="18" charset="0"/>
              </a:rPr>
              <a:t>IEECP provides </a:t>
            </a:r>
            <a:r>
              <a:rPr lang="en-US" dirty="0">
                <a:latin typeface="Times New Roman" pitchFamily="18" charset="0"/>
                <a:cs typeface="Times New Roman" pitchFamily="18" charset="0"/>
              </a:rPr>
              <a:t>an </a:t>
            </a:r>
            <a:r>
              <a:rPr lang="en-US" dirty="0" smtClean="0">
                <a:latin typeface="Times New Roman" pitchFamily="18" charset="0"/>
                <a:cs typeface="Times New Roman" pitchFamily="18" charset="0"/>
              </a:rPr>
              <a:t>efficient </a:t>
            </a:r>
            <a:r>
              <a:rPr lang="en-US" dirty="0">
                <a:latin typeface="Times New Roman" pitchFamily="18" charset="0"/>
                <a:cs typeface="Times New Roman" pitchFamily="18" charset="0"/>
              </a:rPr>
              <a:t>solution to ensure energy saving of nodes and prolong the network lifetime </a:t>
            </a:r>
            <a:r>
              <a:rPr lang="en-US" dirty="0" smtClean="0">
                <a:latin typeface="Times New Roman" pitchFamily="18" charset="0"/>
                <a:cs typeface="Times New Roman" pitchFamily="18" charset="0"/>
              </a:rPr>
              <a:t>by organizing </a:t>
            </a:r>
            <a:r>
              <a:rPr lang="en-US" dirty="0">
                <a:latin typeface="Times New Roman" pitchFamily="18" charset="0"/>
                <a:cs typeface="Times New Roman" pitchFamily="18" charset="0"/>
              </a:rPr>
              <a:t>nodes into clusters to reduce the transmission distance </a:t>
            </a:r>
            <a:r>
              <a:rPr lang="en-US" dirty="0" smtClean="0">
                <a:latin typeface="Times New Roman" pitchFamily="18" charset="0"/>
                <a:cs typeface="Times New Roman" pitchFamily="18" charset="0"/>
              </a:rPr>
              <a:t>between the sensor nodes and base station</a:t>
            </a:r>
            <a:r>
              <a:rPr lang="en-IN" dirty="0" smtClean="0">
                <a:latin typeface="Times New Roman" pitchFamily="18" charset="0"/>
                <a:cs typeface="Times New Roman" pitchFamily="18" charset="0"/>
              </a:rPr>
              <a:t>(BS).</a:t>
            </a:r>
          </a:p>
          <a:p>
            <a:r>
              <a:rPr lang="en-US" dirty="0" smtClean="0">
                <a:latin typeface="Times New Roman" pitchFamily="18" charset="0"/>
                <a:cs typeface="Times New Roman" pitchFamily="18" charset="0"/>
              </a:rPr>
              <a:t>Steps followed:</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1.an </a:t>
            </a:r>
            <a:r>
              <a:rPr lang="en-US" dirty="0">
                <a:latin typeface="Times New Roman" pitchFamily="18" charset="0"/>
                <a:cs typeface="Times New Roman" pitchFamily="18" charset="0"/>
              </a:rPr>
              <a:t>optimal number of clusters is determined for the overlapping </a:t>
            </a:r>
            <a:r>
              <a:rPr lang="en-US" dirty="0" smtClean="0">
                <a:latin typeface="Times New Roman" pitchFamily="18" charset="0"/>
                <a:cs typeface="Times New Roman" pitchFamily="18" charset="0"/>
              </a:rPr>
              <a:t>balanced clusters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(71 line)</a:t>
            </a:r>
          </a:p>
          <a:p>
            <a:r>
              <a:rPr lang="en-US" dirty="0" smtClean="0">
                <a:latin typeface="Times New Roman" pitchFamily="18" charset="0"/>
                <a:cs typeface="Times New Roman" pitchFamily="18" charset="0"/>
              </a:rPr>
              <a:t>2.Then</a:t>
            </a:r>
            <a:r>
              <a:rPr lang="en-US" dirty="0">
                <a:latin typeface="Times New Roman" pitchFamily="18" charset="0"/>
                <a:cs typeface="Times New Roman" pitchFamily="18" charset="0"/>
              </a:rPr>
              <a:t>, the balanced-static clusters are formed on the basis of a </a:t>
            </a:r>
            <a:r>
              <a:rPr lang="en-US" dirty="0" smtClean="0">
                <a:latin typeface="Times New Roman" pitchFamily="18" charset="0"/>
                <a:cs typeface="Times New Roman" pitchFamily="18" charset="0"/>
              </a:rPr>
              <a:t>modified </a:t>
            </a:r>
            <a:r>
              <a:rPr lang="en-US" dirty="0">
                <a:latin typeface="Times New Roman" pitchFamily="18" charset="0"/>
                <a:cs typeface="Times New Roman" pitchFamily="18" charset="0"/>
              </a:rPr>
              <a:t>fuzzy C-means </a:t>
            </a:r>
            <a:r>
              <a:rPr lang="en-US" dirty="0" smtClean="0">
                <a:latin typeface="Times New Roman" pitchFamily="18" charset="0"/>
                <a:cs typeface="Times New Roman" pitchFamily="18" charset="0"/>
              </a:rPr>
              <a:t>algorithm .</a:t>
            </a:r>
          </a:p>
          <a:p>
            <a:r>
              <a:rPr lang="en-IN" dirty="0" smtClean="0">
                <a:latin typeface="Times New Roman" pitchFamily="18" charset="0"/>
                <a:cs typeface="Times New Roman" pitchFamily="18" charset="0"/>
              </a:rPr>
              <a:t>modified </a:t>
            </a:r>
            <a:r>
              <a:rPr lang="en-IN" dirty="0">
                <a:latin typeface="Times New Roman" pitchFamily="18" charset="0"/>
                <a:cs typeface="Times New Roman" pitchFamily="18" charset="0"/>
              </a:rPr>
              <a:t>fuzzy C-means </a:t>
            </a:r>
            <a:r>
              <a:rPr lang="en-IN" dirty="0" smtClean="0">
                <a:latin typeface="Times New Roman" pitchFamily="18" charset="0"/>
                <a:cs typeface="Times New Roman" pitchFamily="18" charset="0"/>
              </a:rPr>
              <a:t>algo</a:t>
            </a:r>
            <a:r>
              <a:rPr lang="en-US" dirty="0" err="1" smtClean="0">
                <a:latin typeface="Times New Roman" pitchFamily="18" charset="0"/>
                <a:cs typeface="Times New Roman" pitchFamily="18" charset="0"/>
              </a:rPr>
              <a:t>rithm</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(M-FCM) that result from a combination of </a:t>
            </a:r>
            <a:r>
              <a:rPr lang="en-US" dirty="0" smtClean="0">
                <a:latin typeface="Times New Roman" pitchFamily="18" charset="0"/>
                <a:cs typeface="Times New Roman" pitchFamily="18" charset="0"/>
              </a:rPr>
              <a:t>the FCM </a:t>
            </a:r>
            <a:r>
              <a:rPr lang="en-US" dirty="0">
                <a:latin typeface="Times New Roman" pitchFamily="18" charset="0"/>
                <a:cs typeface="Times New Roman" pitchFamily="18" charset="0"/>
              </a:rPr>
              <a:t>algorithm with a centralized mechanism,</a:t>
            </a:r>
            <a:r>
              <a:rPr lang="en-US" dirty="0" smtClean="0">
                <a:latin typeface="Times New Roman" pitchFamily="18" charset="0"/>
                <a:cs typeface="Times New Roman" pitchFamily="18" charset="0"/>
              </a:rPr>
              <a:t> by </a:t>
            </a:r>
            <a:r>
              <a:rPr lang="en-US" dirty="0">
                <a:latin typeface="Times New Roman" pitchFamily="18" charset="0"/>
                <a:cs typeface="Times New Roman" pitchFamily="18" charset="0"/>
              </a:rPr>
              <a:t>combining this algorithm with a mechanism to reduce and balance the energy consumption of the </a:t>
            </a:r>
            <a:r>
              <a:rPr lang="en-US" dirty="0" smtClean="0">
                <a:latin typeface="Times New Roman" pitchFamily="18" charset="0"/>
                <a:cs typeface="Times New Roman" pitchFamily="18" charset="0"/>
              </a:rPr>
              <a:t>sensor nodes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(72-120lines)</a:t>
            </a:r>
          </a:p>
          <a:p>
            <a:r>
              <a:rPr lang="en-US" dirty="0" smtClean="0">
                <a:latin typeface="Times New Roman" pitchFamily="18" charset="0"/>
                <a:cs typeface="Times New Roman" pitchFamily="18" charset="0"/>
              </a:rPr>
              <a:t>3.Lastly</a:t>
            </a:r>
            <a:r>
              <a:rPr lang="en-US" dirty="0">
                <a:latin typeface="Times New Roman" pitchFamily="18" charset="0"/>
                <a:cs typeface="Times New Roman" pitchFamily="18" charset="0"/>
              </a:rPr>
              <a:t>, cluster heads (CHs) are selected in optimal locations with rotation of the CH function </a:t>
            </a:r>
            <a:r>
              <a:rPr lang="en-US" dirty="0" smtClean="0">
                <a:latin typeface="Times New Roman" pitchFamily="18" charset="0"/>
                <a:cs typeface="Times New Roman" pitchFamily="18" charset="0"/>
              </a:rPr>
              <a:t>among members </a:t>
            </a:r>
            <a:r>
              <a:rPr lang="en-US" dirty="0">
                <a:latin typeface="Times New Roman" pitchFamily="18" charset="0"/>
                <a:cs typeface="Times New Roman" pitchFamily="18" charset="0"/>
              </a:rPr>
              <a:t>of the cluster based on a new CH selection-rotation algorithm by integrating a back-off </a:t>
            </a:r>
            <a:r>
              <a:rPr lang="en-US" dirty="0" smtClean="0">
                <a:latin typeface="Times New Roman" pitchFamily="18" charset="0"/>
                <a:cs typeface="Times New Roman" pitchFamily="18" charset="0"/>
              </a:rPr>
              <a:t>timer mechanism </a:t>
            </a:r>
            <a:r>
              <a:rPr lang="en-US" dirty="0">
                <a:latin typeface="Times New Roman" pitchFamily="18" charset="0"/>
                <a:cs typeface="Times New Roman" pitchFamily="18" charset="0"/>
              </a:rPr>
              <a:t>for CH selection and rotation mechanism for CH rotation</a:t>
            </a:r>
            <a:r>
              <a:rPr lang="en-US" dirty="0" smtClean="0">
                <a:latin typeface="Times New Roman" pitchFamily="18" charset="0"/>
                <a:cs typeface="Times New Roman" pitchFamily="18" charset="0"/>
              </a:rPr>
              <a:t>.(130-167lines)</a:t>
            </a:r>
          </a:p>
          <a:p>
            <a:r>
              <a:rPr lang="en-US" dirty="0">
                <a:latin typeface="Times New Roman" pitchFamily="18" charset="0"/>
                <a:cs typeface="Times New Roman" pitchFamily="18" charset="0"/>
              </a:rPr>
              <a:t>4) Balancing the communication distance among the </a:t>
            </a:r>
            <a:r>
              <a:rPr lang="en-US" dirty="0" smtClean="0">
                <a:latin typeface="Times New Roman" pitchFamily="18" charset="0"/>
                <a:cs typeface="Times New Roman" pitchFamily="18" charset="0"/>
              </a:rPr>
              <a:t>CHs in </a:t>
            </a:r>
            <a:r>
              <a:rPr lang="en-US" dirty="0">
                <a:latin typeface="Times New Roman" pitchFamily="18" charset="0"/>
                <a:cs typeface="Times New Roman" pitchFamily="18" charset="0"/>
              </a:rPr>
              <a:t>the network based on a new objective function for </a:t>
            </a:r>
            <a:r>
              <a:rPr lang="en-US" dirty="0" smtClean="0">
                <a:latin typeface="Times New Roman" pitchFamily="18" charset="0"/>
                <a:cs typeface="Times New Roman" pitchFamily="18" charset="0"/>
              </a:rPr>
              <a:t>the </a:t>
            </a:r>
            <a:r>
              <a:rPr lang="en-IN" dirty="0" smtClean="0">
                <a:latin typeface="Times New Roman" pitchFamily="18" charset="0"/>
                <a:cs typeface="Times New Roman" pitchFamily="18" charset="0"/>
              </a:rPr>
              <a:t>back-off </a:t>
            </a:r>
            <a:r>
              <a:rPr lang="en-IN" dirty="0">
                <a:latin typeface="Times New Roman" pitchFamily="18" charset="0"/>
                <a:cs typeface="Times New Roman" pitchFamily="18" charset="0"/>
              </a:rPr>
              <a:t>mechanism, </a:t>
            </a:r>
            <a:r>
              <a:rPr lang="en-IN" dirty="0" smtClean="0">
                <a:latin typeface="Times New Roman" pitchFamily="18" charset="0"/>
                <a:cs typeface="Times New Roman" pitchFamily="18" charset="0"/>
              </a:rPr>
              <a:t>and </a:t>
            </a:r>
          </a:p>
          <a:p>
            <a:r>
              <a:rPr lang="en-US" dirty="0" smtClean="0">
                <a:latin typeface="Times New Roman" pitchFamily="18" charset="0"/>
                <a:cs typeface="Times New Roman" pitchFamily="18" charset="0"/>
              </a:rPr>
              <a:t>5</a:t>
            </a:r>
            <a:r>
              <a:rPr lang="en-US" dirty="0">
                <a:latin typeface="Times New Roman" pitchFamily="18" charset="0"/>
                <a:cs typeface="Times New Roman" pitchFamily="18" charset="0"/>
              </a:rPr>
              <a:t>) Balancing the life of the selected CHs in the </a:t>
            </a:r>
            <a:r>
              <a:rPr lang="en-US" dirty="0" smtClean="0">
                <a:latin typeface="Times New Roman" pitchFamily="18" charset="0"/>
                <a:cs typeface="Times New Roman" pitchFamily="18" charset="0"/>
              </a:rPr>
              <a:t>cluster based </a:t>
            </a:r>
            <a:r>
              <a:rPr lang="en-US" dirty="0">
                <a:latin typeface="Times New Roman" pitchFamily="18" charset="0"/>
                <a:cs typeface="Times New Roman" pitchFamily="18" charset="0"/>
              </a:rPr>
              <a:t>on a new dynamic threshold.</a:t>
            </a:r>
            <a:endParaRPr lang="en-US" dirty="0" smtClean="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806670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6908" y="221673"/>
            <a:ext cx="10257703" cy="5689549"/>
          </a:xfrm>
        </p:spPr>
        <p:txBody>
          <a:bodyPr>
            <a:normAutofit fontScale="92500" lnSpcReduction="20000"/>
          </a:bodyPr>
          <a:lstStyle/>
          <a:p>
            <a:pPr>
              <a:lnSpc>
                <a:spcPct val="150000"/>
              </a:lnSpc>
            </a:pPr>
            <a:r>
              <a:rPr lang="en-US" dirty="0">
                <a:latin typeface="Times New Roman" pitchFamily="18" charset="0"/>
                <a:cs typeface="Times New Roman" pitchFamily="18" charset="0"/>
              </a:rPr>
              <a:t>The CH selection and rotation issues have gained a </a:t>
            </a:r>
            <a:r>
              <a:rPr lang="en-US" dirty="0" smtClean="0">
                <a:latin typeface="Times New Roman" pitchFamily="18" charset="0"/>
                <a:cs typeface="Times New Roman" pitchFamily="18" charset="0"/>
              </a:rPr>
              <a:t>great interest </a:t>
            </a:r>
            <a:r>
              <a:rPr lang="en-US" dirty="0">
                <a:latin typeface="Times New Roman" pitchFamily="18" charset="0"/>
                <a:cs typeface="Times New Roman" pitchFamily="18" charset="0"/>
              </a:rPr>
              <a:t>in researchers. Furthermore, in this study, a </a:t>
            </a:r>
            <a:r>
              <a:rPr lang="en-US" dirty="0" smtClean="0">
                <a:latin typeface="Times New Roman" pitchFamily="18" charset="0"/>
                <a:cs typeface="Times New Roman" pitchFamily="18" charset="0"/>
              </a:rPr>
              <a:t>new algorithm </a:t>
            </a:r>
            <a:r>
              <a:rPr lang="en-US" dirty="0">
                <a:latin typeface="Times New Roman" pitchFamily="18" charset="0"/>
                <a:cs typeface="Times New Roman" pitchFamily="18" charset="0"/>
              </a:rPr>
              <a:t>has been proposed by integrating the </a:t>
            </a:r>
            <a:r>
              <a:rPr lang="en-US" dirty="0" smtClean="0">
                <a:latin typeface="Times New Roman" pitchFamily="18" charset="0"/>
                <a:cs typeface="Times New Roman" pitchFamily="18" charset="0"/>
              </a:rPr>
              <a:t>back-off timer </a:t>
            </a:r>
            <a:r>
              <a:rPr lang="en-US" dirty="0">
                <a:latin typeface="Times New Roman" pitchFamily="18" charset="0"/>
                <a:cs typeface="Times New Roman" pitchFamily="18" charset="0"/>
              </a:rPr>
              <a:t>mechanism for CH selection with a rotation </a:t>
            </a:r>
            <a:r>
              <a:rPr lang="en-US" dirty="0" smtClean="0">
                <a:latin typeface="Times New Roman" pitchFamily="18" charset="0"/>
                <a:cs typeface="Times New Roman" pitchFamily="18" charset="0"/>
              </a:rPr>
              <a:t>mechanism called </a:t>
            </a:r>
            <a:r>
              <a:rPr lang="en-US" dirty="0">
                <a:latin typeface="Times New Roman" pitchFamily="18" charset="0"/>
                <a:cs typeface="Times New Roman" pitchFamily="18" charset="0"/>
              </a:rPr>
              <a:t>CHSRA. In this algorithm, the CH is selected </a:t>
            </a:r>
            <a:r>
              <a:rPr lang="en-US" dirty="0" smtClean="0">
                <a:latin typeface="Times New Roman" pitchFamily="18" charset="0"/>
                <a:cs typeface="Times New Roman" pitchFamily="18" charset="0"/>
              </a:rPr>
              <a:t>accurately </a:t>
            </a:r>
            <a:r>
              <a:rPr lang="en-US" dirty="0">
                <a:latin typeface="Times New Roman" pitchFamily="18" charset="0"/>
                <a:cs typeface="Times New Roman" pitchFamily="18" charset="0"/>
              </a:rPr>
              <a:t>by using a </a:t>
            </a:r>
            <a:r>
              <a:rPr lang="en-US" dirty="0" smtClean="0">
                <a:latin typeface="Times New Roman" pitchFamily="18" charset="0"/>
                <a:cs typeface="Times New Roman" pitchFamily="18" charset="0"/>
              </a:rPr>
              <a:t>new objective </a:t>
            </a:r>
            <a:r>
              <a:rPr lang="en-US" dirty="0">
                <a:latin typeface="Times New Roman" pitchFamily="18" charset="0"/>
                <a:cs typeface="Times New Roman" pitchFamily="18" charset="0"/>
              </a:rPr>
              <a:t>function. Furthermore, the </a:t>
            </a:r>
            <a:r>
              <a:rPr lang="en-US" dirty="0" smtClean="0">
                <a:latin typeface="Times New Roman" pitchFamily="18" charset="0"/>
                <a:cs typeface="Times New Roman" pitchFamily="18" charset="0"/>
              </a:rPr>
              <a:t>CH function </a:t>
            </a:r>
            <a:r>
              <a:rPr lang="en-US" dirty="0">
                <a:latin typeface="Times New Roman" pitchFamily="18" charset="0"/>
                <a:cs typeface="Times New Roman" pitchFamily="18" charset="0"/>
              </a:rPr>
              <a:t>is rotated among the members of the cluster based </a:t>
            </a:r>
            <a:r>
              <a:rPr lang="en-US" dirty="0" smtClean="0">
                <a:latin typeface="Times New Roman" pitchFamily="18" charset="0"/>
                <a:cs typeface="Times New Roman" pitchFamily="18" charset="0"/>
              </a:rPr>
              <a:t>on a </a:t>
            </a:r>
            <a:r>
              <a:rPr lang="en-US" dirty="0">
                <a:latin typeface="Times New Roman" pitchFamily="18" charset="0"/>
                <a:cs typeface="Times New Roman" pitchFamily="18" charset="0"/>
              </a:rPr>
              <a:t>new rotation mechanism, where it is executed without </a:t>
            </a:r>
            <a:r>
              <a:rPr lang="en-US" dirty="0" smtClean="0">
                <a:latin typeface="Times New Roman" pitchFamily="18" charset="0"/>
                <a:cs typeface="Times New Roman" pitchFamily="18" charset="0"/>
              </a:rPr>
              <a:t>any</a:t>
            </a:r>
            <a:r>
              <a:rPr lang="en-IN" dirty="0" smtClean="0">
                <a:latin typeface="Times New Roman" pitchFamily="18" charset="0"/>
                <a:cs typeface="Times New Roman" pitchFamily="18" charset="0"/>
              </a:rPr>
              <a:t>contribution </a:t>
            </a:r>
            <a:r>
              <a:rPr lang="en-IN" dirty="0">
                <a:latin typeface="Times New Roman" pitchFamily="18" charset="0"/>
                <a:cs typeface="Times New Roman" pitchFamily="18" charset="0"/>
              </a:rPr>
              <a:t>to the </a:t>
            </a:r>
            <a:r>
              <a:rPr lang="en-IN" dirty="0" smtClean="0">
                <a:latin typeface="Times New Roman" pitchFamily="18" charset="0"/>
                <a:cs typeface="Times New Roman" pitchFamily="18" charset="0"/>
              </a:rPr>
              <a:t>BS.</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goal of CHSRA is to reduce the overhead by </a:t>
            </a:r>
            <a:r>
              <a:rPr lang="en-US" dirty="0" smtClean="0">
                <a:latin typeface="Times New Roman" pitchFamily="18" charset="0"/>
                <a:cs typeface="Times New Roman" pitchFamily="18" charset="0"/>
              </a:rPr>
              <a:t>selecting he </a:t>
            </a:r>
            <a:r>
              <a:rPr lang="en-US" dirty="0">
                <a:latin typeface="Times New Roman" pitchFamily="18" charset="0"/>
                <a:cs typeface="Times New Roman" pitchFamily="18" charset="0"/>
              </a:rPr>
              <a:t>CH within members of the cluster only. </a:t>
            </a:r>
            <a:r>
              <a:rPr lang="en-US" dirty="0" smtClean="0">
                <a:latin typeface="Times New Roman" pitchFamily="18" charset="0"/>
                <a:cs typeface="Times New Roman" pitchFamily="18" charset="0"/>
              </a:rPr>
              <a:t>Furthermore, It </a:t>
            </a:r>
            <a:r>
              <a:rPr lang="en-US" dirty="0">
                <a:latin typeface="Times New Roman" pitchFamily="18" charset="0"/>
                <a:cs typeface="Times New Roman" pitchFamily="18" charset="0"/>
              </a:rPr>
              <a:t>balances the distance among CHs in adjacent clusters </a:t>
            </a:r>
            <a:r>
              <a:rPr lang="en-US" dirty="0" smtClean="0">
                <a:latin typeface="Times New Roman" pitchFamily="18" charset="0"/>
                <a:cs typeface="Times New Roman" pitchFamily="18" charset="0"/>
              </a:rPr>
              <a:t>by adopting </a:t>
            </a:r>
            <a:r>
              <a:rPr lang="en-US" dirty="0">
                <a:latin typeface="Times New Roman" pitchFamily="18" charset="0"/>
                <a:cs typeface="Times New Roman" pitchFamily="18" charset="0"/>
              </a:rPr>
              <a:t>the routing information in the CH selection </a:t>
            </a:r>
            <a:r>
              <a:rPr lang="en-US" dirty="0" smtClean="0">
                <a:latin typeface="Times New Roman" pitchFamily="18" charset="0"/>
                <a:cs typeface="Times New Roman" pitchFamily="18" charset="0"/>
              </a:rPr>
              <a:t>process that </a:t>
            </a:r>
            <a:r>
              <a:rPr lang="en-US" dirty="0">
                <a:latin typeface="Times New Roman" pitchFamily="18" charset="0"/>
                <a:cs typeface="Times New Roman" pitchFamily="18" charset="0"/>
              </a:rPr>
              <a:t>leads to balanced energy consumption for CHs. </a:t>
            </a:r>
            <a:r>
              <a:rPr lang="en-US" dirty="0" smtClean="0">
                <a:latin typeface="Times New Roman" pitchFamily="18" charset="0"/>
                <a:cs typeface="Times New Roman" pitchFamily="18" charset="0"/>
              </a:rPr>
              <a:t>Besides, the </a:t>
            </a:r>
            <a:r>
              <a:rPr lang="en-US" dirty="0">
                <a:latin typeface="Times New Roman" pitchFamily="18" charset="0"/>
                <a:cs typeface="Times New Roman" pitchFamily="18" charset="0"/>
              </a:rPr>
              <a:t>CHSRA ensures the balance in energy consumption </a:t>
            </a:r>
            <a:r>
              <a:rPr lang="en-US" dirty="0" smtClean="0">
                <a:latin typeface="Times New Roman" pitchFamily="18" charset="0"/>
                <a:cs typeface="Times New Roman" pitchFamily="18" charset="0"/>
              </a:rPr>
              <a:t>for the </a:t>
            </a:r>
            <a:r>
              <a:rPr lang="en-US" dirty="0">
                <a:latin typeface="Times New Roman" pitchFamily="18" charset="0"/>
                <a:cs typeface="Times New Roman" pitchFamily="18" charset="0"/>
              </a:rPr>
              <a:t>successive CHs of the cluster. The CHSRA comprises </a:t>
            </a:r>
            <a:r>
              <a:rPr lang="en-US" dirty="0" smtClean="0">
                <a:latin typeface="Times New Roman" pitchFamily="18" charset="0"/>
                <a:cs typeface="Times New Roman" pitchFamily="18" charset="0"/>
              </a:rPr>
              <a:t>two</a:t>
            </a:r>
            <a:r>
              <a:rPr lang="en-IN" dirty="0" smtClean="0">
                <a:latin typeface="Times New Roman" pitchFamily="18" charset="0"/>
                <a:cs typeface="Times New Roman" pitchFamily="18" charset="0"/>
              </a:rPr>
              <a:t>phases:</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 CH selection phase implemented by the back-off </a:t>
            </a:r>
            <a:r>
              <a:rPr lang="en-US" dirty="0" smtClean="0">
                <a:latin typeface="Times New Roman" pitchFamily="18" charset="0"/>
                <a:cs typeface="Times New Roman" pitchFamily="18" charset="0"/>
              </a:rPr>
              <a:t>timer </a:t>
            </a:r>
            <a:r>
              <a:rPr lang="en-IN" dirty="0" smtClean="0">
                <a:latin typeface="Times New Roman" pitchFamily="18" charset="0"/>
                <a:cs typeface="Times New Roman" pitchFamily="18" charset="0"/>
              </a:rPr>
              <a:t>mechanism</a:t>
            </a:r>
            <a:r>
              <a:rPr lang="en-IN" dirty="0">
                <a:latin typeface="Times New Roman" pitchFamily="18" charset="0"/>
                <a:cs typeface="Times New Roman" pitchFamily="18" charset="0"/>
              </a:rPr>
              <a:t>, and</a:t>
            </a:r>
          </a:p>
          <a:p>
            <a:pPr>
              <a:lnSpc>
                <a:spcPct val="150000"/>
              </a:lnSpc>
            </a:pPr>
            <a:r>
              <a:rPr lang="en-US" dirty="0">
                <a:latin typeface="Times New Roman" pitchFamily="18" charset="0"/>
                <a:cs typeface="Times New Roman" pitchFamily="18" charset="0"/>
              </a:rPr>
              <a:t>2) CH rotation phase implemented by the dynamic </a:t>
            </a:r>
            <a:r>
              <a:rPr lang="en-US" dirty="0" smtClean="0">
                <a:latin typeface="Times New Roman" pitchFamily="18" charset="0"/>
                <a:cs typeface="Times New Roman" pitchFamily="18" charset="0"/>
              </a:rPr>
              <a:t>thresh</a:t>
            </a:r>
            <a:r>
              <a:rPr lang="en-IN" dirty="0" smtClean="0">
                <a:latin typeface="Times New Roman" pitchFamily="18" charset="0"/>
                <a:cs typeface="Times New Roman" pitchFamily="18" charset="0"/>
              </a:rPr>
              <a:t>old </a:t>
            </a:r>
            <a:r>
              <a:rPr lang="en-IN" dirty="0">
                <a:latin typeface="Times New Roman" pitchFamily="18" charset="0"/>
                <a:cs typeface="Times New Roman" pitchFamily="18" charset="0"/>
              </a:rPr>
              <a:t>mechanism</a:t>
            </a:r>
            <a:r>
              <a:rPr lang="en-IN"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Iteration Rounds are for finding the current sensing values and to know the number of  alive nodes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for particular no of  rounds ,how many alive nodes are there(169-411) ,and this rounds are taken for knowing how many packets were sent to Base Station, same applies for energy consumption for nodes.(415-698),here we took 2500 rounds.</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34794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Objective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Problem Statement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Proposed 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fontScale="40000" lnSpcReduction="20000"/>
          </a:bodyPr>
          <a:lstStyle/>
          <a:p>
            <a:pPr marL="0" indent="0" algn="just">
              <a:lnSpc>
                <a:spcPct val="170000"/>
              </a:lnSpc>
              <a:buNone/>
            </a:pPr>
            <a:r>
              <a:rPr lang="en-IN" sz="4500" dirty="0" smtClean="0">
                <a:latin typeface="Times New Roman" pitchFamily="18" charset="0"/>
                <a:cs typeface="Times New Roman" pitchFamily="18" charset="0"/>
              </a:rPr>
              <a:t>The </a:t>
            </a:r>
            <a:r>
              <a:rPr lang="en-IN" sz="4500" dirty="0">
                <a:latin typeface="Times New Roman" pitchFamily="18" charset="0"/>
                <a:cs typeface="Times New Roman" pitchFamily="18" charset="0"/>
              </a:rPr>
              <a:t>Internet of Things relies heavily on wireless sensor networks (WSNs) (IoT). However, the energy resources of sensor nodes in a WSN-based IoT network are restricted. By grouping nodes into clusters to reduce the transmission distance between sensor nodes and base stations, a clustering protocol offers an effective method for ensuring node energy savings and extending network lifespan (BS). Current clustering protocols, on the other hand, have problems with the clustering mechanism, which has a negative impact on their efficiency. We suggest an enhanced energy-efficient clustering protocol (IEECP) in this paper to extend the lifespan of WSN-based IoT devices. The proposed IEECP is divided into three parts. For the overlapping balanced clusters, an optimum number of clusters is first calculated. The balanced-static clusters are then developed using a tweaked fuzzy C-means algorithm in combination with a mechanism to minimise and balance the sensor nodes' energy consumption. Finally, cluster heads (CHs) are chosen in optimal locations by rotating the CH function among cluster members using a new CH selection-rotation algorithm that combines a back-off timer mechanism for CH selection and a rotation mechanism for CH rotation. The suggested protocol, in particular, eliminates and balances energy </a:t>
            </a:r>
            <a:r>
              <a:rPr lang="en-IN" sz="4500" dirty="0" smtClean="0">
                <a:latin typeface="Times New Roman" pitchFamily="18" charset="0"/>
                <a:cs typeface="Times New Roman" pitchFamily="18" charset="0"/>
              </a:rPr>
              <a:t>consumption . The </a:t>
            </a:r>
            <a:r>
              <a:rPr lang="en-IN" sz="4500" dirty="0">
                <a:latin typeface="Times New Roman" pitchFamily="18" charset="0"/>
                <a:cs typeface="Times New Roman" pitchFamily="18" charset="0"/>
              </a:rPr>
              <a:t>proposed protocol, in particular, reduces and balances node energy usage by optimising clustering structure, and IEECP is ideal for networks with a long lifespan</a:t>
            </a:r>
            <a:r>
              <a:rPr lang="en-IN" sz="4500" dirty="0" smtClean="0">
                <a:latin typeface="Times New Roman" pitchFamily="18" charset="0"/>
                <a:cs typeface="Times New Roman" pitchFamily="18" charset="0"/>
              </a:rPr>
              <a:t>.</a:t>
            </a:r>
            <a:endParaRPr lang="en-US" altLang="en-US" sz="4500" dirty="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OBJECTIVE: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8915400" cy="1960728"/>
          </a:xfrm>
        </p:spPr>
        <p:txBody>
          <a:bodyPr>
            <a:normAutofit/>
          </a:bodyPr>
          <a:lstStyle/>
          <a:p>
            <a:pPr>
              <a:lnSpc>
                <a:spcPct val="150000"/>
              </a:lnSpc>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Improved energy-efficient clustering protocol (</a:t>
            </a:r>
            <a:r>
              <a:rPr lang="en-IN" sz="2000" dirty="0" smtClean="0">
                <a:latin typeface="Times New Roman" pitchFamily="18" charset="0"/>
                <a:cs typeface="Times New Roman" pitchFamily="18" charset="0"/>
              </a:rPr>
              <a:t>IEECP)is the  </a:t>
            </a:r>
            <a:r>
              <a:rPr lang="en-IN" sz="2000" dirty="0">
                <a:latin typeface="Times New Roman" pitchFamily="18" charset="0"/>
                <a:cs typeface="Times New Roman" pitchFamily="18" charset="0"/>
              </a:rPr>
              <a:t>proposed </a:t>
            </a:r>
            <a:r>
              <a:rPr lang="en-IN" sz="2000" dirty="0" smtClean="0">
                <a:latin typeface="Times New Roman" pitchFamily="18" charset="0"/>
                <a:cs typeface="Times New Roman" pitchFamily="18" charset="0"/>
              </a:rPr>
              <a:t>protocol </a:t>
            </a:r>
            <a:r>
              <a:rPr lang="en-US" sz="2000" dirty="0" smtClean="0">
                <a:latin typeface="Times New Roman" pitchFamily="18" charset="0"/>
                <a:cs typeface="Times New Roman" pitchFamily="18" charset="0"/>
              </a:rPr>
              <a:t>reduces </a:t>
            </a:r>
            <a:r>
              <a:rPr lang="en-US" sz="2000" dirty="0">
                <a:latin typeface="Times New Roman" pitchFamily="18" charset="0"/>
                <a:cs typeface="Times New Roman" pitchFamily="18" charset="0"/>
              </a:rPr>
              <a:t>and balances the energy consumption of nodes by improving the clustering structure, </a:t>
            </a:r>
            <a:r>
              <a:rPr lang="en-US" sz="2000" dirty="0" smtClean="0">
                <a:latin typeface="Times New Roman" pitchFamily="18" charset="0"/>
                <a:cs typeface="Times New Roman" pitchFamily="18" charset="0"/>
              </a:rPr>
              <a:t>IEECP is </a:t>
            </a:r>
            <a:r>
              <a:rPr lang="en-US" sz="2000" dirty="0">
                <a:latin typeface="Times New Roman" pitchFamily="18" charset="0"/>
                <a:cs typeface="Times New Roman" pitchFamily="18" charset="0"/>
              </a:rPr>
              <a:t>suitable for networks that require a long lifetime</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460880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6"/>
            <a:ext cx="10840629" cy="5264728"/>
          </a:xfrm>
        </p:spPr>
        <p:txBody>
          <a:bodyPr>
            <a:normAutofit fontScale="85000" lnSpcReduction="20000"/>
          </a:bodyPr>
          <a:lstStyle/>
          <a:p>
            <a:pPr algn="just">
              <a:lnSpc>
                <a:spcPct val="160000"/>
              </a:lnSpc>
            </a:pPr>
            <a:r>
              <a:rPr lang="en-US" sz="2000" dirty="0">
                <a:latin typeface="Times New Roman" pitchFamily="18" charset="0"/>
                <a:cs typeface="Times New Roman" pitchFamily="18" charset="0"/>
              </a:rPr>
              <a:t>WSN, an inexpensive legacy system, has been </a:t>
            </a:r>
            <a:r>
              <a:rPr lang="en-US" sz="2000" dirty="0" smtClean="0">
                <a:latin typeface="Times New Roman" pitchFamily="18" charset="0"/>
                <a:cs typeface="Times New Roman" pitchFamily="18" charset="0"/>
              </a:rPr>
              <a:t>applied in </a:t>
            </a:r>
            <a:r>
              <a:rPr lang="en-US" sz="2000" dirty="0">
                <a:latin typeface="Times New Roman" pitchFamily="18" charset="0"/>
                <a:cs typeface="Times New Roman" pitchFamily="18" charset="0"/>
              </a:rPr>
              <a:t>several </a:t>
            </a:r>
            <a:r>
              <a:rPr lang="en-US" sz="2000" dirty="0" smtClean="0">
                <a:latin typeface="Times New Roman" pitchFamily="18" charset="0"/>
                <a:cs typeface="Times New Roman" pitchFamily="18" charset="0"/>
              </a:rPr>
              <a:t>fields</a:t>
            </a:r>
            <a:r>
              <a:rPr lang="en-US" sz="2000" dirty="0">
                <a:latin typeface="Times New Roman" pitchFamily="18" charset="0"/>
                <a:cs typeface="Times New Roman" pitchFamily="18" charset="0"/>
              </a:rPr>
              <a:t>, such as industrial control, </a:t>
            </a:r>
            <a:r>
              <a:rPr lang="en-US" sz="2000" dirty="0" smtClean="0">
                <a:latin typeface="Times New Roman" pitchFamily="18" charset="0"/>
                <a:cs typeface="Times New Roman" pitchFamily="18" charset="0"/>
              </a:rPr>
              <a:t>environmental </a:t>
            </a:r>
            <a:r>
              <a:rPr lang="en-IN" sz="2000" dirty="0" smtClean="0">
                <a:latin typeface="Times New Roman" pitchFamily="18" charset="0"/>
                <a:cs typeface="Times New Roman" pitchFamily="18" charset="0"/>
              </a:rPr>
              <a:t>monitoring</a:t>
            </a:r>
            <a:r>
              <a:rPr lang="en-IN" sz="2000" dirty="0">
                <a:latin typeface="Times New Roman" pitchFamily="18" charset="0"/>
                <a:cs typeface="Times New Roman" pitchFamily="18" charset="0"/>
              </a:rPr>
              <a:t>, military surveillance, and intelligent </a:t>
            </a:r>
            <a:r>
              <a:rPr lang="en-IN" sz="2000" dirty="0" smtClean="0">
                <a:latin typeface="Times New Roman" pitchFamily="18" charset="0"/>
                <a:cs typeface="Times New Roman" pitchFamily="18" charset="0"/>
              </a:rPr>
              <a:t>transporta</a:t>
            </a:r>
            <a:r>
              <a:rPr lang="en-US" sz="2000" dirty="0" err="1" smtClean="0">
                <a:latin typeface="Times New Roman" pitchFamily="18" charset="0"/>
                <a:cs typeface="Times New Roman" pitchFamily="18" charset="0"/>
              </a:rPr>
              <a:t>tion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systems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providing large-scale physical data that </a:t>
            </a:r>
            <a:r>
              <a:rPr lang="en-US" sz="2000" dirty="0" smtClean="0">
                <a:latin typeface="Times New Roman" pitchFamily="18" charset="0"/>
                <a:cs typeface="Times New Roman" pitchFamily="18" charset="0"/>
              </a:rPr>
              <a:t>can </a:t>
            </a:r>
            <a:r>
              <a:rPr lang="en-US" sz="2000" dirty="0">
                <a:latin typeface="Times New Roman" pitchFamily="18" charset="0"/>
                <a:cs typeface="Times New Roman" pitchFamily="18" charset="0"/>
              </a:rPr>
              <a:t>be further utilized. Thus, by integrating the </a:t>
            </a:r>
            <a:r>
              <a:rPr lang="en-US" sz="2000" dirty="0" smtClean="0">
                <a:latin typeface="Times New Roman" pitchFamily="18" charset="0"/>
                <a:cs typeface="Times New Roman" pitchFamily="18" charset="0"/>
              </a:rPr>
              <a:t>IOT </a:t>
            </a:r>
            <a:r>
              <a:rPr lang="en-US" sz="2000" dirty="0">
                <a:latin typeface="Times New Roman" pitchFamily="18" charset="0"/>
                <a:cs typeface="Times New Roman" pitchFamily="18" charset="0"/>
              </a:rPr>
              <a:t>and </a:t>
            </a:r>
            <a:r>
              <a:rPr lang="en-US" sz="2000" dirty="0" smtClean="0">
                <a:latin typeface="Times New Roman" pitchFamily="18" charset="0"/>
                <a:cs typeface="Times New Roman" pitchFamily="18" charset="0"/>
              </a:rPr>
              <a:t>WSN applications</a:t>
            </a:r>
            <a:r>
              <a:rPr lang="en-US" sz="2000" dirty="0">
                <a:latin typeface="Times New Roman" pitchFamily="18" charset="0"/>
                <a:cs typeface="Times New Roman" pitchFamily="18" charset="0"/>
              </a:rPr>
              <a:t>, no massive paradigm shift is needed </a:t>
            </a:r>
            <a:r>
              <a:rPr lang="en-US" sz="2000" dirty="0" smtClean="0">
                <a:latin typeface="Times New Roman" pitchFamily="18" charset="0"/>
                <a:cs typeface="Times New Roman" pitchFamily="18" charset="0"/>
              </a:rPr>
              <a:t>.WSN-based IOT is </a:t>
            </a:r>
            <a:r>
              <a:rPr lang="en-US" sz="2000" dirty="0">
                <a:latin typeface="Times New Roman" pitchFamily="18" charset="0"/>
                <a:cs typeface="Times New Roman" pitchFamily="18" charset="0"/>
              </a:rPr>
              <a:t>advantageous for its convenient </a:t>
            </a:r>
            <a:r>
              <a:rPr lang="en-US" sz="2000" dirty="0" smtClean="0">
                <a:latin typeface="Times New Roman" pitchFamily="18" charset="0"/>
                <a:cs typeface="Times New Roman" pitchFamily="18" charset="0"/>
              </a:rPr>
              <a:t>deployment </a:t>
            </a:r>
            <a:r>
              <a:rPr lang="en-US" sz="2000" dirty="0">
                <a:latin typeface="Times New Roman" pitchFamily="18" charset="0"/>
                <a:cs typeface="Times New Roman" pitchFamily="18" charset="0"/>
              </a:rPr>
              <a:t>and low cost. Furthermore, it can function </a:t>
            </a:r>
            <a:r>
              <a:rPr lang="en-US" sz="2000" dirty="0" smtClean="0">
                <a:latin typeface="Times New Roman" pitchFamily="18" charset="0"/>
                <a:cs typeface="Times New Roman" pitchFamily="18" charset="0"/>
              </a:rPr>
              <a:t>independently </a:t>
            </a:r>
            <a:r>
              <a:rPr lang="en-US" sz="2000" dirty="0">
                <a:latin typeface="Times New Roman" pitchFamily="18" charset="0"/>
                <a:cs typeface="Times New Roman" pitchFamily="18" charset="0"/>
              </a:rPr>
              <a:t>in harsh or high-risk places where human </a:t>
            </a:r>
            <a:r>
              <a:rPr lang="en-US" sz="2000" dirty="0" smtClean="0">
                <a:latin typeface="Times New Roman" pitchFamily="18" charset="0"/>
                <a:cs typeface="Times New Roman" pitchFamily="18" charset="0"/>
              </a:rPr>
              <a:t>presences </a:t>
            </a:r>
            <a:r>
              <a:rPr lang="en-US" sz="2000" dirty="0">
                <a:latin typeface="Times New Roman" pitchFamily="18" charset="0"/>
                <a:cs typeface="Times New Roman" pitchFamily="18" charset="0"/>
              </a:rPr>
              <a:t>not possible. However, WSNs have defects that need </a:t>
            </a:r>
            <a:r>
              <a:rPr lang="en-US" sz="2000" dirty="0" smtClean="0">
                <a:latin typeface="Times New Roman" pitchFamily="18" charset="0"/>
                <a:cs typeface="Times New Roman" pitchFamily="18" charset="0"/>
              </a:rPr>
              <a:t>to be addressed. The </a:t>
            </a:r>
            <a:r>
              <a:rPr lang="en-US" sz="2000" dirty="0">
                <a:latin typeface="Times New Roman" pitchFamily="18" charset="0"/>
                <a:cs typeface="Times New Roman" pitchFamily="18" charset="0"/>
              </a:rPr>
              <a:t>network lifetime problem is the </a:t>
            </a:r>
            <a:r>
              <a:rPr lang="en-US" sz="2000" dirty="0" smtClean="0">
                <a:latin typeface="Times New Roman" pitchFamily="18" charset="0"/>
                <a:cs typeface="Times New Roman" pitchFamily="18" charset="0"/>
              </a:rPr>
              <a:t>main</a:t>
            </a:r>
            <a:r>
              <a:rPr lang="en-IN" sz="2000" dirty="0" smtClean="0">
                <a:latin typeface="Times New Roman" pitchFamily="18" charset="0"/>
                <a:cs typeface="Times New Roman" pitchFamily="18" charset="0"/>
              </a:rPr>
              <a:t>challenge </a:t>
            </a:r>
            <a:r>
              <a:rPr lang="en-IN" sz="2000" dirty="0">
                <a:latin typeface="Times New Roman" pitchFamily="18" charset="0"/>
                <a:cs typeface="Times New Roman" pitchFamily="18" charset="0"/>
              </a:rPr>
              <a:t>in WSN </a:t>
            </a:r>
            <a:r>
              <a:rPr lang="en-IN"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The sensor's lifetime is only related to its batteries, </a:t>
            </a:r>
            <a:r>
              <a:rPr lang="en-US" sz="2000" dirty="0" smtClean="0">
                <a:latin typeface="Times New Roman" pitchFamily="18" charset="0"/>
                <a:cs typeface="Times New Roman" pitchFamily="18" charset="0"/>
              </a:rPr>
              <a:t>which are difficult </a:t>
            </a:r>
            <a:r>
              <a:rPr lang="en-US" sz="2000" dirty="0">
                <a:latin typeface="Times New Roman" pitchFamily="18" charset="0"/>
                <a:cs typeface="Times New Roman" pitchFamily="18" charset="0"/>
              </a:rPr>
              <a:t>or impossible to replace or recharge due to </a:t>
            </a:r>
            <a:r>
              <a:rPr lang="en-US" sz="2000" dirty="0" smtClean="0">
                <a:latin typeface="Times New Roman" pitchFamily="18" charset="0"/>
                <a:cs typeface="Times New Roman" pitchFamily="18" charset="0"/>
              </a:rPr>
              <a:t>the rugged </a:t>
            </a:r>
            <a:r>
              <a:rPr lang="en-US" sz="2000" dirty="0">
                <a:latin typeface="Times New Roman" pitchFamily="18" charset="0"/>
                <a:cs typeface="Times New Roman" pitchFamily="18" charset="0"/>
              </a:rPr>
              <a:t>environments where they are operating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This </a:t>
            </a:r>
            <a:r>
              <a:rPr lang="en-US" sz="2000" dirty="0" smtClean="0">
                <a:latin typeface="Times New Roman" pitchFamily="18" charset="0"/>
                <a:cs typeface="Times New Roman" pitchFamily="18" charset="0"/>
              </a:rPr>
              <a:t>problem </a:t>
            </a:r>
            <a:r>
              <a:rPr lang="en-US" sz="2000" dirty="0">
                <a:latin typeface="Times New Roman" pitchFamily="18" charset="0"/>
                <a:cs typeface="Times New Roman" pitchFamily="18" charset="0"/>
              </a:rPr>
              <a:t>undermines the integration of the WSN </a:t>
            </a:r>
            <a:r>
              <a:rPr lang="en-US" sz="2000" dirty="0" smtClean="0">
                <a:latin typeface="Times New Roman" pitchFamily="18" charset="0"/>
                <a:cs typeface="Times New Roman" pitchFamily="18" charset="0"/>
              </a:rPr>
              <a:t>into IOT, elevating </a:t>
            </a:r>
            <a:r>
              <a:rPr lang="en-US" sz="2000" dirty="0">
                <a:latin typeface="Times New Roman" pitchFamily="18" charset="0"/>
                <a:cs typeface="Times New Roman" pitchFamily="18" charset="0"/>
              </a:rPr>
              <a:t>the costs of new technology. Accordingly, </a:t>
            </a:r>
            <a:r>
              <a:rPr lang="en-US" sz="2000" dirty="0" smtClean="0">
                <a:latin typeface="Times New Roman" pitchFamily="18" charset="0"/>
                <a:cs typeface="Times New Roman" pitchFamily="18" charset="0"/>
              </a:rPr>
              <a:t>prolonged network </a:t>
            </a:r>
            <a:r>
              <a:rPr lang="en-US" sz="2000" dirty="0">
                <a:latin typeface="Times New Roman" pitchFamily="18" charset="0"/>
                <a:cs typeface="Times New Roman" pitchFamily="18" charset="0"/>
              </a:rPr>
              <a:t>lifetime is considered as a major challenge in </a:t>
            </a:r>
            <a:r>
              <a:rPr lang="en-US" sz="2000" dirty="0" smtClean="0">
                <a:latin typeface="Times New Roman" pitchFamily="18" charset="0"/>
                <a:cs typeface="Times New Roman" pitchFamily="18" charset="0"/>
              </a:rPr>
              <a:t>the WSN- </a:t>
            </a:r>
            <a:r>
              <a:rPr lang="en-US" sz="2000" dirty="0">
                <a:latin typeface="Times New Roman" pitchFamily="18" charset="0"/>
                <a:cs typeface="Times New Roman" pitchFamily="18" charset="0"/>
              </a:rPr>
              <a:t>based </a:t>
            </a:r>
            <a:r>
              <a:rPr lang="en-US" sz="2000" dirty="0" smtClean="0">
                <a:latin typeface="Times New Roman" pitchFamily="18" charset="0"/>
                <a:cs typeface="Times New Roman" pitchFamily="18" charset="0"/>
              </a:rPr>
              <a:t>IOT. </a:t>
            </a:r>
            <a:r>
              <a:rPr lang="en-US" sz="2000" dirty="0">
                <a:latin typeface="Times New Roman" pitchFamily="18" charset="0"/>
                <a:cs typeface="Times New Roman" pitchFamily="18" charset="0"/>
              </a:rPr>
              <a:t>Consequently, to prolong the network's </a:t>
            </a:r>
            <a:r>
              <a:rPr lang="en-US" sz="2000" dirty="0" smtClean="0">
                <a:latin typeface="Times New Roman" pitchFamily="18" charset="0"/>
                <a:cs typeface="Times New Roman" pitchFamily="18" charset="0"/>
              </a:rPr>
              <a:t>life-time </a:t>
            </a:r>
            <a:r>
              <a:rPr lang="en-US" sz="2000" dirty="0">
                <a:latin typeface="Times New Roman" pitchFamily="18" charset="0"/>
                <a:cs typeface="Times New Roman" pitchFamily="18" charset="0"/>
              </a:rPr>
              <a:t>and improve energy consumption, a clustering </a:t>
            </a:r>
            <a:r>
              <a:rPr lang="en-US" sz="2000" dirty="0" smtClean="0">
                <a:latin typeface="Times New Roman" pitchFamily="18" charset="0"/>
                <a:cs typeface="Times New Roman" pitchFamily="18" charset="0"/>
              </a:rPr>
              <a:t>approach </a:t>
            </a:r>
            <a:r>
              <a:rPr lang="en-US" sz="2000" dirty="0">
                <a:latin typeface="Times New Roman" pitchFamily="18" charset="0"/>
                <a:cs typeface="Times New Roman" pitchFamily="18" charset="0"/>
              </a:rPr>
              <a:t>is used in the WSN. The clustering protocol, where the </a:t>
            </a:r>
            <a:r>
              <a:rPr lang="en-US" sz="2000" dirty="0" smtClean="0">
                <a:latin typeface="Times New Roman" pitchFamily="18" charset="0"/>
                <a:cs typeface="Times New Roman" pitchFamily="18" charset="0"/>
              </a:rPr>
              <a:t>sensor nodes </a:t>
            </a:r>
            <a:r>
              <a:rPr lang="en-US" sz="2000" dirty="0">
                <a:latin typeface="Times New Roman" pitchFamily="18" charset="0"/>
                <a:cs typeface="Times New Roman" pitchFamily="18" charset="0"/>
              </a:rPr>
              <a:t>are divided into small clusters, is an effective </a:t>
            </a:r>
            <a:r>
              <a:rPr lang="en-US" sz="2000" dirty="0" smtClean="0">
                <a:latin typeface="Times New Roman" pitchFamily="18" charset="0"/>
                <a:cs typeface="Times New Roman" pitchFamily="18" charset="0"/>
              </a:rPr>
              <a:t>technique to </a:t>
            </a:r>
            <a:r>
              <a:rPr lang="en-US" sz="2000" dirty="0">
                <a:latin typeface="Times New Roman" pitchFamily="18" charset="0"/>
                <a:cs typeface="Times New Roman" pitchFamily="18" charset="0"/>
              </a:rPr>
              <a:t>reduce energy consumption and prolong network </a:t>
            </a:r>
            <a:r>
              <a:rPr lang="en-US" sz="2000" dirty="0" smtClean="0">
                <a:latin typeface="Times New Roman" pitchFamily="18" charset="0"/>
                <a:cs typeface="Times New Roman" pitchFamily="18" charset="0"/>
              </a:rPr>
              <a:t>lifetime by </a:t>
            </a:r>
            <a:r>
              <a:rPr lang="en-US" sz="2000" dirty="0">
                <a:latin typeface="Times New Roman" pitchFamily="18" charset="0"/>
                <a:cs typeface="Times New Roman" pitchFamily="18" charset="0"/>
              </a:rPr>
              <a:t>avoiding long-distance communication .</a:t>
            </a:r>
            <a:r>
              <a:rPr lang="en-US" sz="2000" dirty="0" smtClean="0">
                <a:latin typeface="Times New Roman" pitchFamily="18" charset="0"/>
                <a:cs typeface="Times New Roman" pitchFamily="18" charset="0"/>
              </a:rPr>
              <a:t>Each cluster </a:t>
            </a:r>
            <a:r>
              <a:rPr lang="en-US" sz="2000" dirty="0">
                <a:latin typeface="Times New Roman" pitchFamily="18" charset="0"/>
                <a:cs typeface="Times New Roman" pitchFamily="18" charset="0"/>
              </a:rPr>
              <a:t>employs one node as a cluster head (CH) that has </a:t>
            </a:r>
            <a:r>
              <a:rPr lang="en-US" sz="2000" dirty="0" smtClean="0">
                <a:latin typeface="Times New Roman" pitchFamily="18" charset="0"/>
                <a:cs typeface="Times New Roman" pitchFamily="18" charset="0"/>
              </a:rPr>
              <a:t>duties more </a:t>
            </a:r>
            <a:r>
              <a:rPr lang="en-US" sz="2000" dirty="0">
                <a:latin typeface="Times New Roman" pitchFamily="18" charset="0"/>
                <a:cs typeface="Times New Roman" pitchFamily="18" charset="0"/>
              </a:rPr>
              <a:t>than member nodes (MNs). Practically, each MN </a:t>
            </a:r>
            <a:r>
              <a:rPr lang="en-US" sz="2000" dirty="0" smtClean="0">
                <a:latin typeface="Times New Roman" pitchFamily="18" charset="0"/>
                <a:cs typeface="Times New Roman" pitchFamily="18" charset="0"/>
              </a:rPr>
              <a:t>in the </a:t>
            </a:r>
            <a:r>
              <a:rPr lang="en-US" sz="2000" dirty="0">
                <a:latin typeface="Times New Roman" pitchFamily="18" charset="0"/>
                <a:cs typeface="Times New Roman" pitchFamily="18" charset="0"/>
              </a:rPr>
              <a:t>cluster transmits its sensing data to its CH, and then </a:t>
            </a:r>
            <a:r>
              <a:rPr lang="en-US" sz="2000" dirty="0" smtClean="0">
                <a:latin typeface="Times New Roman" pitchFamily="18" charset="0"/>
                <a:cs typeface="Times New Roman" pitchFamily="18" charset="0"/>
              </a:rPr>
              <a:t>the CH </a:t>
            </a:r>
            <a:r>
              <a:rPr lang="en-US" sz="2000" dirty="0">
                <a:latin typeface="Times New Roman" pitchFamily="18" charset="0"/>
                <a:cs typeface="Times New Roman" pitchFamily="18" charset="0"/>
              </a:rPr>
              <a:t>transmits these data to BS via a single-hop or </a:t>
            </a:r>
            <a:r>
              <a:rPr lang="en-US" sz="2000" dirty="0" smtClean="0">
                <a:latin typeface="Times New Roman" pitchFamily="18" charset="0"/>
                <a:cs typeface="Times New Roman" pitchFamily="18" charset="0"/>
              </a:rPr>
              <a:t>multi-hop </a:t>
            </a:r>
            <a:r>
              <a:rPr lang="en-IN" sz="2000" dirty="0" smtClean="0">
                <a:latin typeface="Times New Roman" pitchFamily="18" charset="0"/>
                <a:cs typeface="Times New Roman" pitchFamily="18" charset="0"/>
              </a:rPr>
              <a:t>manner</a:t>
            </a:r>
            <a:r>
              <a:rPr lang="en-IN" sz="2000" dirty="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a:p>
            <a:pPr marL="0" indent="0" algn="just">
              <a:buNone/>
            </a:pPr>
            <a:endParaRPr lang="en-US" dirty="0"/>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7331679"/>
              </p:ext>
            </p:extLst>
          </p:nvPr>
        </p:nvGraphicFramePr>
        <p:xfrm>
          <a:off x="485330" y="1305860"/>
          <a:ext cx="10877630" cy="5096850"/>
        </p:xfrm>
        <a:graphic>
          <a:graphicData uri="http://schemas.openxmlformats.org/drawingml/2006/table">
            <a:tbl>
              <a:tblPr firstRow="1" bandRow="1">
                <a:tableStyleId>{5940675A-B579-460E-94D1-54222C63F5DA}</a:tableStyleId>
              </a:tblPr>
              <a:tblGrid>
                <a:gridCol w="668740">
                  <a:extLst>
                    <a:ext uri="{9D8B030D-6E8A-4147-A177-3AD203B41FA5}">
                      <a16:colId xmlns="" xmlns:a16="http://schemas.microsoft.com/office/drawing/2014/main" val="20000"/>
                    </a:ext>
                  </a:extLst>
                </a:gridCol>
                <a:gridCol w="2879678">
                  <a:extLst>
                    <a:ext uri="{9D8B030D-6E8A-4147-A177-3AD203B41FA5}">
                      <a16:colId xmlns="" xmlns:a16="http://schemas.microsoft.com/office/drawing/2014/main" val="20001"/>
                    </a:ext>
                  </a:extLst>
                </a:gridCol>
                <a:gridCol w="2089961">
                  <a:extLst>
                    <a:ext uri="{9D8B030D-6E8A-4147-A177-3AD203B41FA5}">
                      <a16:colId xmlns="" xmlns:a16="http://schemas.microsoft.com/office/drawing/2014/main" val="20002"/>
                    </a:ext>
                  </a:extLst>
                </a:gridCol>
                <a:gridCol w="3546564">
                  <a:extLst>
                    <a:ext uri="{9D8B030D-6E8A-4147-A177-3AD203B41FA5}">
                      <a16:colId xmlns="" xmlns:a16="http://schemas.microsoft.com/office/drawing/2014/main" val="20003"/>
                    </a:ext>
                  </a:extLst>
                </a:gridCol>
                <a:gridCol w="1692687">
                  <a:extLst>
                    <a:ext uri="{9D8B030D-6E8A-4147-A177-3AD203B41FA5}">
                      <a16:colId xmlns=""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nl-NL" sz="1400" kern="1200" dirty="0" smtClean="0">
                          <a:solidFill>
                            <a:schemeClr val="tx1"/>
                          </a:solidFill>
                          <a:effectLst/>
                          <a:latin typeface="Times New Roman" pitchFamily="18" charset="0"/>
                          <a:ea typeface="+mn-ea"/>
                          <a:cs typeface="Times New Roman" pitchFamily="18" charset="0"/>
                        </a:rPr>
                        <a:t>IEEE Access, vol. 5, pp. 1846918479, 2017.</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J. </a:t>
                      </a:r>
                      <a:r>
                        <a:rPr lang="en-US" sz="1400" kern="1200" dirty="0" err="1" smtClean="0">
                          <a:solidFill>
                            <a:schemeClr val="tx1"/>
                          </a:solidFill>
                          <a:effectLst/>
                          <a:latin typeface="Times New Roman" pitchFamily="18" charset="0"/>
                          <a:ea typeface="+mn-ea"/>
                          <a:cs typeface="Times New Roman" pitchFamily="18" charset="0"/>
                        </a:rPr>
                        <a:t>Shen</a:t>
                      </a:r>
                      <a:r>
                        <a:rPr lang="en-US" sz="1400" kern="1200" dirty="0" smtClean="0">
                          <a:solidFill>
                            <a:schemeClr val="tx1"/>
                          </a:solidFill>
                          <a:effectLst/>
                          <a:latin typeface="Times New Roman" pitchFamily="18" charset="0"/>
                          <a:ea typeface="+mn-ea"/>
                          <a:cs typeface="Times New Roman" pitchFamily="18" charset="0"/>
                        </a:rPr>
                        <a:t>, A. Wang, C. Wang, P. C. K. Hung, and C.-F. Lai</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An efficient</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centroid-based routing protocol for energy management in WSN-assisted</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IoT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centroid based routing protocol </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Int. J. </a:t>
                      </a:r>
                      <a:r>
                        <a:rPr lang="en-IN" sz="1400" kern="1200" dirty="0" err="1" smtClean="0">
                          <a:solidFill>
                            <a:schemeClr val="tx1"/>
                          </a:solidFill>
                          <a:effectLst/>
                          <a:latin typeface="Times New Roman" pitchFamily="18" charset="0"/>
                          <a:ea typeface="+mn-ea"/>
                          <a:cs typeface="Times New Roman" pitchFamily="18" charset="0"/>
                        </a:rPr>
                        <a:t>Electr</a:t>
                      </a:r>
                      <a:r>
                        <a:rPr lang="en-IN" sz="1400" kern="1200" dirty="0" smtClean="0">
                          <a:solidFill>
                            <a:schemeClr val="tx1"/>
                          </a:solidFill>
                          <a:effectLst/>
                          <a:latin typeface="Times New Roman" pitchFamily="18" charset="0"/>
                          <a:ea typeface="+mn-ea"/>
                          <a:cs typeface="Times New Roman" pitchFamily="18" charset="0"/>
                        </a:rPr>
                        <a:t>. </a:t>
                      </a:r>
                      <a:r>
                        <a:rPr lang="en-IN" sz="1400" kern="1200" dirty="0" err="1" smtClean="0">
                          <a:solidFill>
                            <a:schemeClr val="tx1"/>
                          </a:solidFill>
                          <a:effectLst/>
                          <a:latin typeface="Times New Roman" pitchFamily="18" charset="0"/>
                          <a:ea typeface="+mn-ea"/>
                          <a:cs typeface="Times New Roman" pitchFamily="18" charset="0"/>
                        </a:rPr>
                        <a:t>Comput</a:t>
                      </a:r>
                      <a:r>
                        <a:rPr lang="en-IN" sz="1400" kern="1200" dirty="0" smtClean="0">
                          <a:solidFill>
                            <a:schemeClr val="tx1"/>
                          </a:solidFill>
                          <a:effectLst/>
                          <a:latin typeface="Times New Roman" pitchFamily="18" charset="0"/>
                          <a:ea typeface="+mn-ea"/>
                          <a:cs typeface="Times New Roman" pitchFamily="18" charset="0"/>
                        </a:rPr>
                        <a:t>. Eng., vol. 9, no. 1, pp. 439444,</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2019.</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V. Reddy and P. </a:t>
                      </a:r>
                      <a:r>
                        <a:rPr lang="en-US" sz="1400" kern="1200" dirty="0" err="1" smtClean="0">
                          <a:solidFill>
                            <a:schemeClr val="tx1"/>
                          </a:solidFill>
                          <a:effectLst/>
                          <a:latin typeface="Times New Roman" pitchFamily="18" charset="0"/>
                          <a:ea typeface="+mn-ea"/>
                          <a:cs typeface="Times New Roman" pitchFamily="18" charset="0"/>
                        </a:rPr>
                        <a:t>Gayathri</a:t>
                      </a:r>
                      <a:r>
                        <a:rPr lang="en-US" sz="1400" kern="1200" dirty="0" smtClean="0">
                          <a:solidFill>
                            <a:schemeClr val="tx1"/>
                          </a:solidFill>
                          <a:effectLst/>
                          <a:latin typeface="Times New Roman" pitchFamily="18" charset="0"/>
                          <a:ea typeface="+mn-ea"/>
                          <a:cs typeface="Times New Roman" pitchFamily="18" charset="0"/>
                        </a:rPr>
                        <a:t>, </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Integration of Internet of Things with wireless</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sensor network</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a:t>
                      </a:r>
                      <a:r>
                        <a:rPr lang="en-IN" sz="1400" kern="1200" baseline="0" dirty="0" smtClean="0">
                          <a:solidFill>
                            <a:schemeClr val="tx1"/>
                          </a:solidFill>
                          <a:effectLst/>
                          <a:latin typeface="Times New Roman" pitchFamily="18" charset="0"/>
                          <a:ea typeface="+mn-ea"/>
                          <a:cs typeface="Times New Roman" pitchFamily="18" charset="0"/>
                        </a:rPr>
                        <a:t> IOT with WSN</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IEEE Sensors J.,</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vol. 15, no. 5, pp. 29842992, May 2015</a:t>
                      </a:r>
                      <a:r>
                        <a:rPr lang="en-US" sz="1800" b="0" i="0" u="none" strike="noStrike" kern="1200" baseline="0" dirty="0" smtClean="0">
                          <a:solidFill>
                            <a:schemeClr val="tx1"/>
                          </a:solidFill>
                          <a:latin typeface="+mn-lt"/>
                          <a:ea typeface="+mn-ea"/>
                          <a:cs typeface="+mn-cs"/>
                        </a:rPr>
                        <a:t>.</a:t>
                      </a:r>
                      <a:endParaRPr lang="en-US" sz="1400" dirty="0">
                        <a:latin typeface="Times New Roman" pitchFamily="18" charset="0"/>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H. P. Gupta, S. V. </a:t>
                      </a:r>
                      <a:r>
                        <a:rPr lang="en-IN" sz="1400" kern="1200" dirty="0" err="1" smtClean="0">
                          <a:solidFill>
                            <a:schemeClr val="tx1"/>
                          </a:solidFill>
                          <a:effectLst/>
                          <a:latin typeface="Times New Roman" pitchFamily="18" charset="0"/>
                          <a:ea typeface="+mn-ea"/>
                          <a:cs typeface="Times New Roman" pitchFamily="18" charset="0"/>
                        </a:rPr>
                        <a:t>Rao</a:t>
                      </a:r>
                      <a:r>
                        <a:rPr lang="en-IN" sz="1400" kern="1200" dirty="0" smtClean="0">
                          <a:solidFill>
                            <a:schemeClr val="tx1"/>
                          </a:solidFill>
                          <a:effectLst/>
                          <a:latin typeface="Times New Roman" pitchFamily="18" charset="0"/>
                          <a:ea typeface="+mn-ea"/>
                          <a:cs typeface="Times New Roman" pitchFamily="18" charset="0"/>
                        </a:rPr>
                        <a:t>, A. K. </a:t>
                      </a:r>
                      <a:r>
                        <a:rPr lang="en-IN" sz="1400" kern="1200" dirty="0" err="1" smtClean="0">
                          <a:solidFill>
                            <a:schemeClr val="tx1"/>
                          </a:solidFill>
                          <a:effectLst/>
                          <a:latin typeface="Times New Roman" pitchFamily="18" charset="0"/>
                          <a:ea typeface="+mn-ea"/>
                          <a:cs typeface="Times New Roman" pitchFamily="18" charset="0"/>
                        </a:rPr>
                        <a:t>Yadav</a:t>
                      </a:r>
                      <a:r>
                        <a:rPr lang="en-IN" sz="1400" kern="1200" dirty="0" smtClean="0">
                          <a:solidFill>
                            <a:schemeClr val="tx1"/>
                          </a:solidFill>
                          <a:effectLst/>
                          <a:latin typeface="Times New Roman" pitchFamily="18" charset="0"/>
                          <a:ea typeface="+mn-ea"/>
                          <a:cs typeface="Times New Roman" pitchFamily="18" charset="0"/>
                        </a:rPr>
                        <a:t>, and T. </a:t>
                      </a:r>
                      <a:r>
                        <a:rPr lang="en-IN" sz="1400" kern="1200" dirty="0" err="1" smtClean="0">
                          <a:solidFill>
                            <a:schemeClr val="tx1"/>
                          </a:solidFill>
                          <a:effectLst/>
                          <a:latin typeface="Times New Roman" pitchFamily="18" charset="0"/>
                          <a:ea typeface="+mn-ea"/>
                          <a:cs typeface="Times New Roman" pitchFamily="18" charset="0"/>
                        </a:rPr>
                        <a:t>Dutta</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Geographic routing</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in clustered wireless sensor networks among obstacles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clustered</a:t>
                      </a:r>
                      <a:r>
                        <a:rPr lang="en-IN" sz="1400" kern="1200" baseline="0" dirty="0" smtClean="0">
                          <a:solidFill>
                            <a:schemeClr val="tx1"/>
                          </a:solidFill>
                          <a:effectLst/>
                          <a:latin typeface="Times New Roman" pitchFamily="18" charset="0"/>
                          <a:ea typeface="+mn-ea"/>
                          <a:cs typeface="Times New Roman" pitchFamily="18" charset="0"/>
                        </a:rPr>
                        <a:t>  WSN</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EURASIP J. Wireless </a:t>
                      </a:r>
                      <a:r>
                        <a:rPr lang="en-IN" sz="1400" kern="1200" dirty="0" err="1" smtClean="0">
                          <a:solidFill>
                            <a:schemeClr val="tx1"/>
                          </a:solidFill>
                          <a:effectLst/>
                          <a:latin typeface="Times New Roman" pitchFamily="18" charset="0"/>
                          <a:ea typeface="+mn-ea"/>
                          <a:cs typeface="Times New Roman" pitchFamily="18" charset="0"/>
                        </a:rPr>
                        <a:t>Commun</a:t>
                      </a:r>
                      <a:r>
                        <a:rPr lang="en-IN" sz="1400" kern="1200" dirty="0" smtClean="0">
                          <a:solidFill>
                            <a:schemeClr val="tx1"/>
                          </a:solidFill>
                          <a:effectLst/>
                          <a:latin typeface="Times New Roman" pitchFamily="18" charset="0"/>
                          <a:ea typeface="+mn-ea"/>
                          <a:cs typeface="Times New Roman" pitchFamily="18" charset="0"/>
                        </a:rPr>
                        <a:t>. </a:t>
                      </a:r>
                      <a:r>
                        <a:rPr lang="en-IN" sz="1400" kern="1200" dirty="0" err="1" smtClean="0">
                          <a:solidFill>
                            <a:schemeClr val="tx1"/>
                          </a:solidFill>
                          <a:effectLst/>
                          <a:latin typeface="Times New Roman" pitchFamily="18" charset="0"/>
                          <a:ea typeface="+mn-ea"/>
                          <a:cs typeface="Times New Roman" pitchFamily="18" charset="0"/>
                        </a:rPr>
                        <a:t>Netw</a:t>
                      </a:r>
                      <a:r>
                        <a:rPr lang="en-IN" sz="1400" kern="1200" dirty="0" smtClean="0">
                          <a:solidFill>
                            <a:schemeClr val="tx1"/>
                          </a:solidFill>
                          <a:effectLst/>
                          <a:latin typeface="Times New Roman" pitchFamily="18" charset="0"/>
                          <a:ea typeface="+mn-ea"/>
                          <a:cs typeface="Times New Roman" pitchFamily="18" charset="0"/>
                        </a:rPr>
                        <a:t>., vol. 2018, no. 1, pp. 111,</a:t>
                      </a:r>
                    </a:p>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Dec. 2018.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Q. Wang, S. </a:t>
                      </a:r>
                      <a:r>
                        <a:rPr lang="en-US" sz="1400" kern="1200" dirty="0" err="1" smtClean="0">
                          <a:solidFill>
                            <a:schemeClr val="tx1"/>
                          </a:solidFill>
                          <a:effectLst/>
                          <a:latin typeface="Times New Roman" pitchFamily="18" charset="0"/>
                          <a:ea typeface="+mn-ea"/>
                          <a:cs typeface="Times New Roman" pitchFamily="18" charset="0"/>
                        </a:rPr>
                        <a:t>Guo</a:t>
                      </a:r>
                      <a:r>
                        <a:rPr lang="en-US" sz="1400" kern="1200" dirty="0" smtClean="0">
                          <a:solidFill>
                            <a:schemeClr val="tx1"/>
                          </a:solidFill>
                          <a:effectLst/>
                          <a:latin typeface="Times New Roman" pitchFamily="18" charset="0"/>
                          <a:ea typeface="+mn-ea"/>
                          <a:cs typeface="Times New Roman" pitchFamily="18" charset="0"/>
                        </a:rPr>
                        <a:t>, J. Hu, and Y. Yang,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Spectral partitioning and fuzzy</a:t>
                      </a:r>
                    </a:p>
                    <a:p>
                      <a:pPr algn="ctr"/>
                      <a:r>
                        <a:rPr lang="en-US" sz="1400" kern="1200" dirty="0" smtClean="0">
                          <a:solidFill>
                            <a:schemeClr val="tx1"/>
                          </a:solidFill>
                          <a:effectLst/>
                          <a:latin typeface="Times New Roman" pitchFamily="18" charset="0"/>
                          <a:ea typeface="+mn-ea"/>
                          <a:cs typeface="Times New Roman" pitchFamily="18" charset="0"/>
                        </a:rPr>
                        <a:t>C-means based clustering algorithm for big data wireless sensor net-</a:t>
                      </a:r>
                    </a:p>
                    <a:p>
                      <a:pPr algn="ctr"/>
                      <a:r>
                        <a:rPr lang="en-IN" sz="1400" kern="1200" dirty="0" smtClean="0">
                          <a:solidFill>
                            <a:schemeClr val="tx1"/>
                          </a:solidFill>
                          <a:effectLst/>
                          <a:latin typeface="Times New Roman" pitchFamily="18" charset="0"/>
                          <a:ea typeface="+mn-ea"/>
                          <a:cs typeface="Times New Roman" pitchFamily="18" charset="0"/>
                        </a:rPr>
                        <a: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the fuzzy</a:t>
                      </a:r>
                    </a:p>
                    <a:p>
                      <a:pPr algn="ctr"/>
                      <a:r>
                        <a:rPr lang="en-US" sz="1400" kern="1200" dirty="0" smtClean="0">
                          <a:solidFill>
                            <a:schemeClr val="tx1"/>
                          </a:solidFill>
                          <a:effectLst/>
                          <a:latin typeface="Times New Roman" pitchFamily="18" charset="0"/>
                          <a:ea typeface="+mn-ea"/>
                          <a:cs typeface="Times New Roman" pitchFamily="18" charset="0"/>
                        </a:rPr>
                        <a:t>C-means based clustering algorithm </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Wire-</a:t>
                      </a:r>
                      <a:r>
                        <a:rPr lang="en-US" sz="1400" kern="1200" dirty="0" smtClean="0">
                          <a:solidFill>
                            <a:schemeClr val="tx1"/>
                          </a:solidFill>
                          <a:effectLst/>
                          <a:latin typeface="Times New Roman" pitchFamily="18" charset="0"/>
                          <a:ea typeface="+mn-ea"/>
                          <a:cs typeface="Times New Roman" pitchFamily="18" charset="0"/>
                        </a:rPr>
                        <a:t>less Pers. </a:t>
                      </a:r>
                      <a:r>
                        <a:rPr lang="en-US" sz="1400" kern="1200" dirty="0" err="1" smtClean="0">
                          <a:solidFill>
                            <a:schemeClr val="tx1"/>
                          </a:solidFill>
                          <a:effectLst/>
                          <a:latin typeface="Times New Roman" pitchFamily="18" charset="0"/>
                          <a:ea typeface="+mn-ea"/>
                          <a:cs typeface="Times New Roman" pitchFamily="18" charset="0"/>
                        </a:rPr>
                        <a:t>Commun</a:t>
                      </a:r>
                      <a:r>
                        <a:rPr lang="en-US" sz="1400" kern="1200" dirty="0" smtClean="0">
                          <a:solidFill>
                            <a:schemeClr val="tx1"/>
                          </a:solidFill>
                          <a:effectLst/>
                          <a:latin typeface="Times New Roman" pitchFamily="18" charset="0"/>
                          <a:ea typeface="+mn-ea"/>
                          <a:cs typeface="Times New Roman" pitchFamily="18" charset="0"/>
                        </a:rPr>
                        <a:t>., vol. 98, no. 1, pp. 16051635, Jan. 2018.</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S. </a:t>
                      </a:r>
                      <a:r>
                        <a:rPr lang="en-IN" sz="1400" kern="1200" dirty="0" err="1" smtClean="0">
                          <a:solidFill>
                            <a:schemeClr val="tx1"/>
                          </a:solidFill>
                          <a:effectLst/>
                          <a:latin typeface="Times New Roman" pitchFamily="18" charset="0"/>
                          <a:ea typeface="+mn-ea"/>
                          <a:cs typeface="Times New Roman" pitchFamily="18" charset="0"/>
                        </a:rPr>
                        <a:t>Dehghani</a:t>
                      </a:r>
                      <a:r>
                        <a:rPr lang="en-IN" sz="1400" kern="1200" dirty="0" smtClean="0">
                          <a:solidFill>
                            <a:schemeClr val="tx1"/>
                          </a:solidFill>
                          <a:effectLst/>
                          <a:latin typeface="Times New Roman" pitchFamily="18" charset="0"/>
                          <a:ea typeface="+mn-ea"/>
                          <a:cs typeface="Times New Roman" pitchFamily="18" charset="0"/>
                        </a:rPr>
                        <a:t>, B. </a:t>
                      </a:r>
                      <a:r>
                        <a:rPr lang="en-IN" sz="1400" kern="1200" dirty="0" err="1" smtClean="0">
                          <a:solidFill>
                            <a:schemeClr val="tx1"/>
                          </a:solidFill>
                          <a:effectLst/>
                          <a:latin typeface="Times New Roman" pitchFamily="18" charset="0"/>
                          <a:ea typeface="+mn-ea"/>
                          <a:cs typeface="Times New Roman" pitchFamily="18" charset="0"/>
                        </a:rPr>
                        <a:t>Barekatain</a:t>
                      </a:r>
                      <a:r>
                        <a:rPr lang="en-IN" sz="1400" kern="1200" dirty="0" smtClean="0">
                          <a:solidFill>
                            <a:schemeClr val="tx1"/>
                          </a:solidFill>
                          <a:effectLst/>
                          <a:latin typeface="Times New Roman" pitchFamily="18" charset="0"/>
                          <a:ea typeface="+mn-ea"/>
                          <a:cs typeface="Times New Roman" pitchFamily="18" charset="0"/>
                        </a:rPr>
                        <a:t>, and M. </a:t>
                      </a:r>
                      <a:r>
                        <a:rPr lang="en-IN" sz="1400" kern="1200" dirty="0" err="1" smtClean="0">
                          <a:solidFill>
                            <a:schemeClr val="tx1"/>
                          </a:solidFill>
                          <a:effectLst/>
                          <a:latin typeface="Times New Roman" pitchFamily="18" charset="0"/>
                          <a:ea typeface="+mn-ea"/>
                          <a:cs typeface="Times New Roman" pitchFamily="18" charset="0"/>
                        </a:rPr>
                        <a:t>Pourzaferani</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An enhanced energy-</a:t>
                      </a:r>
                    </a:p>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aware cluster-based routing algorithm in wireless sensor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dirty="0" smtClean="0">
                          <a:latin typeface="Times New Roman" pitchFamily="18" charset="0"/>
                          <a:cs typeface="Times New Roman" pitchFamily="18" charset="0"/>
                        </a:rPr>
                        <a:t>Studied</a:t>
                      </a:r>
                      <a:r>
                        <a:rPr lang="en-US" sz="1400" baseline="0" dirty="0" smtClean="0">
                          <a:latin typeface="Times New Roman" pitchFamily="18" charset="0"/>
                          <a:cs typeface="Times New Roman" pitchFamily="18" charset="0"/>
                        </a:rPr>
                        <a:t> about </a:t>
                      </a:r>
                      <a:r>
                        <a:rPr lang="en-US" sz="1400" kern="1200" dirty="0" smtClean="0">
                          <a:solidFill>
                            <a:schemeClr val="tx1"/>
                          </a:solidFill>
                          <a:effectLst/>
                          <a:latin typeface="Times New Roman" pitchFamily="18" charset="0"/>
                          <a:ea typeface="+mn-ea"/>
                          <a:cs typeface="Times New Roman" pitchFamily="18" charset="0"/>
                        </a:rPr>
                        <a:t>cluster-based routing algorithm </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132763"/>
            <a:ext cx="8915400" cy="5445457"/>
          </a:xfrm>
        </p:spPr>
        <p:txBody>
          <a:bodyPr>
            <a:normAutofit/>
          </a:bodyPr>
          <a:lstStyle/>
          <a:p>
            <a:pPr>
              <a:lnSpc>
                <a:spcPct val="150000"/>
              </a:lnSpc>
              <a:buFont typeface="Wingdings" pitchFamily="2" charset="2"/>
              <a:buChar char="§"/>
            </a:pPr>
            <a:r>
              <a:rPr lang="en-US" sz="14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first proposed clustering protocol is the LEACH(LOW ENERGY ADAPTIVE CLUSTERING HIERARCHY) protocol . </a:t>
            </a:r>
            <a:r>
              <a:rPr lang="en-IN" sz="2000" dirty="0">
                <a:latin typeface="Times New Roman" pitchFamily="18" charset="0"/>
                <a:cs typeface="Times New Roman" pitchFamily="18" charset="0"/>
              </a:rPr>
              <a:t>The main idea is to choose the CH in a clustered manner at each round and then have the nodes join the closest CH to form a dynamic cluster. This network topology is built on the chosen CHs, which is inefficient due to the lack of consideration for node residual energy.  Furthermore, prioritising CH selection results in the forming of complex clusters at each round, resulting in an increase in energy overhead due to cluster formation after each re-selection phase for CHs </a:t>
            </a:r>
          </a:p>
          <a:p>
            <a:pPr>
              <a:lnSpc>
                <a:spcPct val="150000"/>
              </a:lnSpc>
              <a:buFont typeface="Wingdings" pitchFamily="2" charset="2"/>
              <a:buChar char="§"/>
            </a:pPr>
            <a:r>
              <a:rPr lang="en-US" sz="2000" dirty="0">
                <a:latin typeface="Times New Roman" pitchFamily="18" charset="0"/>
                <a:cs typeface="Times New Roman" pitchFamily="18" charset="0"/>
              </a:rPr>
              <a:t>Another version of the protocol is a LEACH-centralized protocol (LEACH-C) , where the optimal number of clusters K is determined based on a mathematical model</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27018" y="1233055"/>
            <a:ext cx="10229994" cy="5140036"/>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algn="just">
              <a:lnSpc>
                <a:spcPct val="170000"/>
              </a:lnSpc>
            </a:pPr>
            <a:r>
              <a:rPr lang="en-IN" sz="2600" dirty="0">
                <a:latin typeface="Times New Roman" pitchFamily="18" charset="0"/>
                <a:cs typeface="Times New Roman" pitchFamily="18" charset="0"/>
              </a:rPr>
              <a:t>1. LEACH does not give any idea about the number of cluster heads in the network. </a:t>
            </a:r>
          </a:p>
          <a:p>
            <a:pPr algn="just">
              <a:lnSpc>
                <a:spcPct val="170000"/>
              </a:lnSpc>
            </a:pPr>
            <a:r>
              <a:rPr lang="en-IN" sz="2600" dirty="0">
                <a:latin typeface="Times New Roman" pitchFamily="18" charset="0"/>
                <a:cs typeface="Times New Roman" pitchFamily="18" charset="0"/>
              </a:rPr>
              <a:t>2. One of the biggest disadvantage of LEACH is that when due to any reason Cluster head dies, the cluster will become useless because the data gathered by the cluster nodes would never reach its destination i.e. Base Station.</a:t>
            </a:r>
          </a:p>
          <a:p>
            <a:pPr algn="just">
              <a:lnSpc>
                <a:spcPct val="170000"/>
              </a:lnSpc>
            </a:pPr>
            <a:r>
              <a:rPr lang="en-IN" sz="2600" dirty="0">
                <a:latin typeface="Times New Roman" pitchFamily="18" charset="0"/>
                <a:cs typeface="Times New Roman" pitchFamily="18" charset="0"/>
              </a:rPr>
              <a:t> 3.Some cluster heads at the center of the cluster and some cluster heads may be in the edge of the cluster; this phenomenon can cause an increase in energy consumption and have great impact on the performance of the entire network.</a:t>
            </a:r>
          </a:p>
          <a:p>
            <a:pPr algn="just">
              <a:lnSpc>
                <a:spcPct val="170000"/>
              </a:lnSpc>
            </a:pPr>
            <a:r>
              <a:rPr lang="en-IN" sz="2600" dirty="0">
                <a:latin typeface="Times New Roman" pitchFamily="18" charset="0"/>
                <a:cs typeface="Times New Roman" pitchFamily="18" charset="0"/>
              </a:rPr>
              <a:t>4. CH selection is the most difficult part of dynamic clustering.</a:t>
            </a:r>
          </a:p>
          <a:p>
            <a:pPr algn="just">
              <a:lnSpc>
                <a:spcPct val="170000"/>
              </a:lnSpc>
            </a:pPr>
            <a:r>
              <a:rPr lang="en-IN" sz="2600" dirty="0">
                <a:latin typeface="Times New Roman" pitchFamily="18" charset="0"/>
                <a:cs typeface="Times New Roman" pitchFamily="18" charset="0"/>
              </a:rPr>
              <a:t>5.Inaccurate determination of the optimal number of clusters when using current mathematical models because the distance to the CH has not been estimated correctly.</a:t>
            </a:r>
          </a:p>
          <a:p>
            <a:pPr algn="just">
              <a:lnSpc>
                <a:spcPct val="170000"/>
              </a:lnSpc>
            </a:pPr>
            <a:r>
              <a:rPr lang="en-IN" sz="2600" dirty="0">
                <a:latin typeface="Times New Roman" pitchFamily="18" charset="0"/>
                <a:cs typeface="Times New Roman" pitchFamily="18" charset="0"/>
              </a:rPr>
              <a:t>6. In LEACH-C nodes, energy overhead persists, and the round trip is time-consuming throughout the CH selection process. The main disadvantage in existing method is the unbalanced energy consumption.</a:t>
            </a:r>
          </a:p>
          <a:p>
            <a:pPr marL="0" indent="0">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latin typeface="Times New Roman" panose="02020603050405020304" pitchFamily="18" charset="0"/>
                <a:cs typeface="Times New Roman" panose="02020603050405020304" pitchFamily="18" charset="0"/>
              </a:rPr>
              <a:t>Problem Statement:</a:t>
            </a: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2741612" y="1416955"/>
            <a:ext cx="8915400" cy="46466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pPr lvl="0">
              <a:lnSpc>
                <a:spcPct val="150000"/>
              </a:lnSpc>
              <a:buFont typeface="Wingdings" pitchFamily="2" charset="2"/>
              <a:buChar char="§"/>
            </a:pPr>
            <a:r>
              <a:rPr lang="en-US" sz="2000" dirty="0">
                <a:latin typeface="Times New Roman" pitchFamily="18" charset="0"/>
                <a:cs typeface="Times New Roman" pitchFamily="18" charset="0"/>
              </a:rPr>
              <a:t>WSNs have defects that need to be addressed. The network lifetime </a:t>
            </a:r>
            <a:r>
              <a:rPr lang="en-US" sz="2000" dirty="0" smtClean="0">
                <a:latin typeface="Times New Roman" pitchFamily="18" charset="0"/>
                <a:cs typeface="Times New Roman" pitchFamily="18" charset="0"/>
              </a:rPr>
              <a:t>problem and </a:t>
            </a:r>
            <a:r>
              <a:rPr lang="en-IN" sz="2000" dirty="0">
                <a:latin typeface="Times New Roman" pitchFamily="18" charset="0"/>
                <a:cs typeface="Times New Roman" pitchFamily="18" charset="0"/>
              </a:rPr>
              <a:t>unbalanced energy consumption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the main challenge in WSN.</a:t>
            </a:r>
          </a:p>
          <a:p>
            <a:pPr lvl="0">
              <a:lnSpc>
                <a:spcPct val="150000"/>
              </a:lnSpc>
              <a:buFont typeface="Wingdings" pitchFamily="2" charset="2"/>
              <a:buChar char="§"/>
            </a:pPr>
            <a:r>
              <a:rPr lang="en-US" sz="2000" dirty="0">
                <a:latin typeface="Times New Roman" pitchFamily="18" charset="0"/>
                <a:cs typeface="Times New Roman" pitchFamily="18" charset="0"/>
              </a:rPr>
              <a:t>The sensor's lifetime is only related to its batteries, which are difficult or impossible to replace or recharge due to the rugged environments where they are </a:t>
            </a:r>
            <a:r>
              <a:rPr lang="en-US" sz="2000" dirty="0" smtClean="0">
                <a:latin typeface="Times New Roman" pitchFamily="18" charset="0"/>
                <a:cs typeface="Times New Roman" pitchFamily="18" charset="0"/>
              </a:rPr>
              <a:t>operating,</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prolonged</a:t>
            </a:r>
            <a:r>
              <a:rPr lang="en-US" sz="2000" dirty="0">
                <a:latin typeface="Times New Roman" pitchFamily="18" charset="0"/>
                <a:cs typeface="Times New Roman" pitchFamily="18" charset="0"/>
              </a:rPr>
              <a:t>network lifetime is considered as a major challenge in the</a:t>
            </a:r>
            <a:r>
              <a:rPr lang="en-IN" sz="2000" dirty="0">
                <a:latin typeface="Times New Roman" pitchFamily="18" charset="0"/>
                <a:cs typeface="Times New Roman" pitchFamily="18" charset="0"/>
              </a:rPr>
              <a:t>WSN- based </a:t>
            </a:r>
            <a:r>
              <a:rPr lang="en-IN" sz="2000" dirty="0" smtClean="0">
                <a:latin typeface="Times New Roman" pitchFamily="18" charset="0"/>
                <a:cs typeface="Times New Roman" pitchFamily="18" charset="0"/>
              </a:rPr>
              <a:t>IOT. </a:t>
            </a:r>
            <a:endParaRPr lang="en-IN" sz="2000" dirty="0">
              <a:latin typeface="Times New Roman" pitchFamily="18" charset="0"/>
              <a:cs typeface="Times New Roman" pitchFamily="18" charset="0"/>
            </a:endParaRPr>
          </a:p>
          <a:p>
            <a:pPr lvl="0">
              <a:lnSpc>
                <a:spcPct val="150000"/>
              </a:lnSpc>
              <a:buFont typeface="Wingdings" pitchFamily="2" charset="2"/>
              <a:buChar char="§"/>
            </a:pPr>
            <a:r>
              <a:rPr lang="en-US" sz="2000" dirty="0">
                <a:latin typeface="Times New Roman" pitchFamily="18" charset="0"/>
                <a:cs typeface="Times New Roman" pitchFamily="18" charset="0"/>
              </a:rPr>
              <a:t>Existing clustering protocols suffer from issues concerning the clustering structure that adversely affects the performance of these protocols.</a:t>
            </a: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51658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2005</TotalTime>
  <Words>2758</Words>
  <Application>Microsoft Office PowerPoint</Application>
  <PresentationFormat>Custom</PresentationFormat>
  <Paragraphs>148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Wisp</vt:lpstr>
      <vt:lpstr>PowerPoint Presentation</vt:lpstr>
      <vt:lpstr>Index </vt:lpstr>
      <vt:lpstr>Abstract</vt:lpstr>
      <vt:lpstr>OBJECTIVE:</vt:lpstr>
      <vt:lpstr>Introduction:   </vt:lpstr>
      <vt:lpstr>Literature review:  </vt:lpstr>
      <vt:lpstr>Existing methods: </vt:lpstr>
      <vt:lpstr>PowerPoint Presentation</vt:lpstr>
      <vt:lpstr>PowerPoint Presentation</vt:lpstr>
      <vt:lpstr>Proposed method:</vt:lpstr>
      <vt:lpstr>Proposed method:</vt:lpstr>
      <vt:lpstr>Advantages of Proposed method: </vt:lpstr>
      <vt:lpstr>Applications:</vt:lpstr>
      <vt:lpstr>Hardware and Software Requirements: </vt:lpstr>
      <vt:lpstr>PowerPoint Presentation</vt:lpstr>
      <vt:lpstr>CONCLUSION:</vt:lpstr>
      <vt:lpstr>References: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SRI HARI BABU S</cp:lastModifiedBy>
  <cp:revision>197</cp:revision>
  <dcterms:created xsi:type="dcterms:W3CDTF">2020-06-29T09:16:21Z</dcterms:created>
  <dcterms:modified xsi:type="dcterms:W3CDTF">2021-06-21T14:47:21Z</dcterms:modified>
</cp:coreProperties>
</file>