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258" r:id="rId3"/>
    <p:sldId id="260" r:id="rId4"/>
    <p:sldId id="261" r:id="rId5"/>
    <p:sldId id="262" r:id="rId6"/>
    <p:sldId id="263" r:id="rId7"/>
    <p:sldId id="265" r:id="rId8"/>
    <p:sldId id="267" r:id="rId9"/>
    <p:sldId id="269" r:id="rId10"/>
    <p:sldId id="271" r:id="rId11"/>
    <p:sldId id="272" r:id="rId12"/>
    <p:sldId id="264" r:id="rId13"/>
    <p:sldId id="270" r:id="rId14"/>
    <p:sldId id="275" r:id="rId15"/>
    <p:sldId id="277" r:id="rId16"/>
    <p:sldId id="276"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38DFAD-856A-47DB-ACAB-F6E37246D925}" type="datetimeFigureOut">
              <a:rPr lang="en-IN" smtClean="0"/>
              <a:t>19-04-2021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A7572A-457E-4F86-8A13-2EF86B67FEF5}" type="slidenum">
              <a:rPr lang="en-IN" smtClean="0"/>
              <a:t>‹#›</a:t>
            </a:fld>
            <a:endParaRPr lang="en-IN"/>
          </a:p>
        </p:txBody>
      </p:sp>
    </p:spTree>
    <p:extLst>
      <p:ext uri="{BB962C8B-B14F-4D97-AF65-F5344CB8AC3E}">
        <p14:creationId xmlns:p14="http://schemas.microsoft.com/office/powerpoint/2010/main" val="350427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A7572A-457E-4F86-8A13-2EF86B67FEF5}" type="slidenum">
              <a:rPr lang="en-IN" smtClean="0"/>
              <a:t>3</a:t>
            </a:fld>
            <a:endParaRPr lang="en-IN"/>
          </a:p>
        </p:txBody>
      </p:sp>
    </p:spTree>
    <p:extLst>
      <p:ext uri="{BB962C8B-B14F-4D97-AF65-F5344CB8AC3E}">
        <p14:creationId xmlns:p14="http://schemas.microsoft.com/office/powerpoint/2010/main" val="8244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A7572A-457E-4F86-8A13-2EF86B67FEF5}" type="slidenum">
              <a:rPr lang="en-IN" smtClean="0"/>
              <a:t>7</a:t>
            </a:fld>
            <a:endParaRPr lang="en-IN"/>
          </a:p>
        </p:txBody>
      </p:sp>
    </p:spTree>
    <p:extLst>
      <p:ext uri="{BB962C8B-B14F-4D97-AF65-F5344CB8AC3E}">
        <p14:creationId xmlns:p14="http://schemas.microsoft.com/office/powerpoint/2010/main" val="492459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16A1FD-9E12-454B-AA6C-50793C743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706B369-3058-4B93-BDD8-80D3829BEC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A20AE5B-8692-4B6A-978D-21046ADB121A}"/>
              </a:ext>
            </a:extLst>
          </p:cNvPr>
          <p:cNvSpPr>
            <a:spLocks noGrp="1"/>
          </p:cNvSpPr>
          <p:nvPr>
            <p:ph type="dt" sz="half" idx="10"/>
          </p:nvPr>
        </p:nvSpPr>
        <p:spPr/>
        <p:txBody>
          <a:bodyPr/>
          <a:lstStyle/>
          <a:p>
            <a:fld id="{61ADEBC8-F8F9-4B92-9DB3-75D5A9EC4B4C}" type="datetimeFigureOut">
              <a:rPr lang="en-US" smtClean="0"/>
              <a:t>4/19/2021</a:t>
            </a:fld>
            <a:endParaRPr lang="en-US"/>
          </a:p>
        </p:txBody>
      </p:sp>
      <p:sp>
        <p:nvSpPr>
          <p:cNvPr id="5" name="Footer Placeholder 4">
            <a:extLst>
              <a:ext uri="{FF2B5EF4-FFF2-40B4-BE49-F238E27FC236}">
                <a16:creationId xmlns="" xmlns:a16="http://schemas.microsoft.com/office/drawing/2014/main" id="{D3BFEE5A-00F1-4725-B2F8-0508C587D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07EDEA9-56FE-474D-B7AD-9F856AA29A7F}"/>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220994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590441-54B4-487A-BE05-D44DA6498F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A4D3A7C-FF04-4950-A29C-98764EAE76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94A92C2-20FF-416D-A8E5-E8E7F279FAD5}"/>
              </a:ext>
            </a:extLst>
          </p:cNvPr>
          <p:cNvSpPr>
            <a:spLocks noGrp="1"/>
          </p:cNvSpPr>
          <p:nvPr>
            <p:ph type="dt" sz="half" idx="10"/>
          </p:nvPr>
        </p:nvSpPr>
        <p:spPr/>
        <p:txBody>
          <a:bodyPr/>
          <a:lstStyle/>
          <a:p>
            <a:fld id="{61ADEBC8-F8F9-4B92-9DB3-75D5A9EC4B4C}" type="datetimeFigureOut">
              <a:rPr lang="en-US" smtClean="0"/>
              <a:t>4/19/2021</a:t>
            </a:fld>
            <a:endParaRPr lang="en-US"/>
          </a:p>
        </p:txBody>
      </p:sp>
      <p:sp>
        <p:nvSpPr>
          <p:cNvPr id="5" name="Footer Placeholder 4">
            <a:extLst>
              <a:ext uri="{FF2B5EF4-FFF2-40B4-BE49-F238E27FC236}">
                <a16:creationId xmlns="" xmlns:a16="http://schemas.microsoft.com/office/drawing/2014/main" id="{A49E1411-A16C-49C8-BB4B-52CBC0D74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961BF23-2F55-4D9B-883C-7D9F729051C4}"/>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126940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83BE0DF-463A-423F-8D46-6A04095EB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AB95719-8662-431C-944B-5CAB88761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F9410F-7F0A-4AF9-A170-43703DF1132F}"/>
              </a:ext>
            </a:extLst>
          </p:cNvPr>
          <p:cNvSpPr>
            <a:spLocks noGrp="1"/>
          </p:cNvSpPr>
          <p:nvPr>
            <p:ph type="dt" sz="half" idx="10"/>
          </p:nvPr>
        </p:nvSpPr>
        <p:spPr/>
        <p:txBody>
          <a:bodyPr/>
          <a:lstStyle/>
          <a:p>
            <a:fld id="{61ADEBC8-F8F9-4B92-9DB3-75D5A9EC4B4C}" type="datetimeFigureOut">
              <a:rPr lang="en-US" smtClean="0"/>
              <a:t>4/19/2021</a:t>
            </a:fld>
            <a:endParaRPr lang="en-US"/>
          </a:p>
        </p:txBody>
      </p:sp>
      <p:sp>
        <p:nvSpPr>
          <p:cNvPr id="5" name="Footer Placeholder 4">
            <a:extLst>
              <a:ext uri="{FF2B5EF4-FFF2-40B4-BE49-F238E27FC236}">
                <a16:creationId xmlns="" xmlns:a16="http://schemas.microsoft.com/office/drawing/2014/main" id="{3372EA18-8AF9-43E2-9AA1-A669E3C91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C7ADAF9-5FC3-4E31-9555-A662621F5B09}"/>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205739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31C7B3-215D-419E-B380-02F176435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05A4795-BB9D-41E5-96BB-FD3B5192E5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F05C0E-B0A4-40FF-8B27-1CD4E0515914}"/>
              </a:ext>
            </a:extLst>
          </p:cNvPr>
          <p:cNvSpPr>
            <a:spLocks noGrp="1"/>
          </p:cNvSpPr>
          <p:nvPr>
            <p:ph type="dt" sz="half" idx="10"/>
          </p:nvPr>
        </p:nvSpPr>
        <p:spPr/>
        <p:txBody>
          <a:bodyPr/>
          <a:lstStyle/>
          <a:p>
            <a:fld id="{61ADEBC8-F8F9-4B92-9DB3-75D5A9EC4B4C}" type="datetimeFigureOut">
              <a:rPr lang="en-US" smtClean="0"/>
              <a:t>4/19/2021</a:t>
            </a:fld>
            <a:endParaRPr lang="en-US"/>
          </a:p>
        </p:txBody>
      </p:sp>
      <p:sp>
        <p:nvSpPr>
          <p:cNvPr id="5" name="Footer Placeholder 4">
            <a:extLst>
              <a:ext uri="{FF2B5EF4-FFF2-40B4-BE49-F238E27FC236}">
                <a16:creationId xmlns="" xmlns:a16="http://schemas.microsoft.com/office/drawing/2014/main" id="{E17BA994-CB78-413F-A690-60EF3F602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D448104-BBBF-4367-95EF-01A7A29C8F1C}"/>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181899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D8228A-CEAD-4CC5-A75B-B6D17C52DC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47D36D8-63EE-43A1-A186-3B23D098B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3AA01B5-C810-47BB-B1A8-0E544CBBF1F3}"/>
              </a:ext>
            </a:extLst>
          </p:cNvPr>
          <p:cNvSpPr>
            <a:spLocks noGrp="1"/>
          </p:cNvSpPr>
          <p:nvPr>
            <p:ph type="dt" sz="half" idx="10"/>
          </p:nvPr>
        </p:nvSpPr>
        <p:spPr/>
        <p:txBody>
          <a:bodyPr/>
          <a:lstStyle/>
          <a:p>
            <a:fld id="{61ADEBC8-F8F9-4B92-9DB3-75D5A9EC4B4C}" type="datetimeFigureOut">
              <a:rPr lang="en-US" smtClean="0"/>
              <a:t>4/19/2021</a:t>
            </a:fld>
            <a:endParaRPr lang="en-US"/>
          </a:p>
        </p:txBody>
      </p:sp>
      <p:sp>
        <p:nvSpPr>
          <p:cNvPr id="5" name="Footer Placeholder 4">
            <a:extLst>
              <a:ext uri="{FF2B5EF4-FFF2-40B4-BE49-F238E27FC236}">
                <a16:creationId xmlns="" xmlns:a16="http://schemas.microsoft.com/office/drawing/2014/main" id="{1E488CD0-0208-45D4-AF94-210305D86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8713654-91D5-4678-819B-AC760281F0B8}"/>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83865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37054-E9B1-4C62-B201-C9021B2B4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A7F9B71-3E2F-4406-A9E9-A0146F5A5C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D41A2D5-5A08-4030-8F84-86B6A19BD6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32E4508-7394-4F75-98EB-E4D98E668B93}"/>
              </a:ext>
            </a:extLst>
          </p:cNvPr>
          <p:cNvSpPr>
            <a:spLocks noGrp="1"/>
          </p:cNvSpPr>
          <p:nvPr>
            <p:ph type="dt" sz="half" idx="10"/>
          </p:nvPr>
        </p:nvSpPr>
        <p:spPr/>
        <p:txBody>
          <a:bodyPr/>
          <a:lstStyle/>
          <a:p>
            <a:fld id="{61ADEBC8-F8F9-4B92-9DB3-75D5A9EC4B4C}" type="datetimeFigureOut">
              <a:rPr lang="en-US" smtClean="0"/>
              <a:t>4/19/2021</a:t>
            </a:fld>
            <a:endParaRPr lang="en-US"/>
          </a:p>
        </p:txBody>
      </p:sp>
      <p:sp>
        <p:nvSpPr>
          <p:cNvPr id="6" name="Footer Placeholder 5">
            <a:extLst>
              <a:ext uri="{FF2B5EF4-FFF2-40B4-BE49-F238E27FC236}">
                <a16:creationId xmlns="" xmlns:a16="http://schemas.microsoft.com/office/drawing/2014/main" id="{7A549930-C11C-4E5D-AF12-B729F516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DE68470-18B2-4DF5-8A21-017CB8E557F6}"/>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175555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0464BE-A2B9-4276-B316-5B4B02FBFC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0CDC186-A32C-4162-A949-77531FF45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60279A9-38A0-4AFF-9C2E-424818891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5FB5231-31C4-4DE0-9661-5406F845F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B1A5A14-F2E4-4143-B781-961B76A206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191A208-CA23-456C-8A23-8E25ABE49378}"/>
              </a:ext>
            </a:extLst>
          </p:cNvPr>
          <p:cNvSpPr>
            <a:spLocks noGrp="1"/>
          </p:cNvSpPr>
          <p:nvPr>
            <p:ph type="dt" sz="half" idx="10"/>
          </p:nvPr>
        </p:nvSpPr>
        <p:spPr/>
        <p:txBody>
          <a:bodyPr/>
          <a:lstStyle/>
          <a:p>
            <a:fld id="{61ADEBC8-F8F9-4B92-9DB3-75D5A9EC4B4C}" type="datetimeFigureOut">
              <a:rPr lang="en-US" smtClean="0"/>
              <a:t>4/19/2021</a:t>
            </a:fld>
            <a:endParaRPr lang="en-US"/>
          </a:p>
        </p:txBody>
      </p:sp>
      <p:sp>
        <p:nvSpPr>
          <p:cNvPr id="8" name="Footer Placeholder 7">
            <a:extLst>
              <a:ext uri="{FF2B5EF4-FFF2-40B4-BE49-F238E27FC236}">
                <a16:creationId xmlns="" xmlns:a16="http://schemas.microsoft.com/office/drawing/2014/main" id="{1493A02C-193E-459E-B549-028566B086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B97545F-CF9C-4E5C-86A3-D16619E93D78}"/>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368008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11F325-6DE1-48ED-AE60-D4898388A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B6CC336-0A3D-46CB-8DC3-7DAD98296A7B}"/>
              </a:ext>
            </a:extLst>
          </p:cNvPr>
          <p:cNvSpPr>
            <a:spLocks noGrp="1"/>
          </p:cNvSpPr>
          <p:nvPr>
            <p:ph type="dt" sz="half" idx="10"/>
          </p:nvPr>
        </p:nvSpPr>
        <p:spPr/>
        <p:txBody>
          <a:bodyPr/>
          <a:lstStyle/>
          <a:p>
            <a:fld id="{61ADEBC8-F8F9-4B92-9DB3-75D5A9EC4B4C}" type="datetimeFigureOut">
              <a:rPr lang="en-US" smtClean="0"/>
              <a:t>4/19/2021</a:t>
            </a:fld>
            <a:endParaRPr lang="en-US"/>
          </a:p>
        </p:txBody>
      </p:sp>
      <p:sp>
        <p:nvSpPr>
          <p:cNvPr id="4" name="Footer Placeholder 3">
            <a:extLst>
              <a:ext uri="{FF2B5EF4-FFF2-40B4-BE49-F238E27FC236}">
                <a16:creationId xmlns="" xmlns:a16="http://schemas.microsoft.com/office/drawing/2014/main" id="{304C4242-9C55-418D-9592-EB41A9618C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D730E8C-B718-4E1A-BD5F-4037913999C8}"/>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50668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8A306B8-B07D-4501-A36A-FC675F06B969}"/>
              </a:ext>
            </a:extLst>
          </p:cNvPr>
          <p:cNvSpPr>
            <a:spLocks noGrp="1"/>
          </p:cNvSpPr>
          <p:nvPr>
            <p:ph type="dt" sz="half" idx="10"/>
          </p:nvPr>
        </p:nvSpPr>
        <p:spPr/>
        <p:txBody>
          <a:bodyPr/>
          <a:lstStyle/>
          <a:p>
            <a:fld id="{61ADEBC8-F8F9-4B92-9DB3-75D5A9EC4B4C}" type="datetimeFigureOut">
              <a:rPr lang="en-US" smtClean="0"/>
              <a:t>4/19/2021</a:t>
            </a:fld>
            <a:endParaRPr lang="en-US"/>
          </a:p>
        </p:txBody>
      </p:sp>
      <p:sp>
        <p:nvSpPr>
          <p:cNvPr id="3" name="Footer Placeholder 2">
            <a:extLst>
              <a:ext uri="{FF2B5EF4-FFF2-40B4-BE49-F238E27FC236}">
                <a16:creationId xmlns="" xmlns:a16="http://schemas.microsoft.com/office/drawing/2014/main" id="{2B1D433D-E344-4684-8713-9C4DA8D2AC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7F8539B-B723-4422-A139-C316BD3F85F9}"/>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364755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05B419-8D7B-4698-90CB-E0664C7E8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D01516D-5E97-44BF-AC53-DB370F1F6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CA6A2A8-773E-49F5-ACB1-ED153CBDC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C9EAE2C-0D3B-445A-8819-50188F09F8C4}"/>
              </a:ext>
            </a:extLst>
          </p:cNvPr>
          <p:cNvSpPr>
            <a:spLocks noGrp="1"/>
          </p:cNvSpPr>
          <p:nvPr>
            <p:ph type="dt" sz="half" idx="10"/>
          </p:nvPr>
        </p:nvSpPr>
        <p:spPr/>
        <p:txBody>
          <a:bodyPr/>
          <a:lstStyle/>
          <a:p>
            <a:fld id="{61ADEBC8-F8F9-4B92-9DB3-75D5A9EC4B4C}" type="datetimeFigureOut">
              <a:rPr lang="en-US" smtClean="0"/>
              <a:t>4/19/2021</a:t>
            </a:fld>
            <a:endParaRPr lang="en-US"/>
          </a:p>
        </p:txBody>
      </p:sp>
      <p:sp>
        <p:nvSpPr>
          <p:cNvPr id="6" name="Footer Placeholder 5">
            <a:extLst>
              <a:ext uri="{FF2B5EF4-FFF2-40B4-BE49-F238E27FC236}">
                <a16:creationId xmlns="" xmlns:a16="http://schemas.microsoft.com/office/drawing/2014/main" id="{33943485-20BE-44FF-B203-82A739129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79AD32C-5138-4BCC-97DD-7DA1918166C2}"/>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261058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510508-932F-4C98-B065-2630F414E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7BB007E-B9CF-4025-8842-027292429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80A267D-5111-4AD9-BE24-4C7A45AD7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015C26F-AD0D-4BBB-B6ED-4CEB7D7C5B66}"/>
              </a:ext>
            </a:extLst>
          </p:cNvPr>
          <p:cNvSpPr>
            <a:spLocks noGrp="1"/>
          </p:cNvSpPr>
          <p:nvPr>
            <p:ph type="dt" sz="half" idx="10"/>
          </p:nvPr>
        </p:nvSpPr>
        <p:spPr/>
        <p:txBody>
          <a:bodyPr/>
          <a:lstStyle/>
          <a:p>
            <a:fld id="{61ADEBC8-F8F9-4B92-9DB3-75D5A9EC4B4C}" type="datetimeFigureOut">
              <a:rPr lang="en-US" smtClean="0"/>
              <a:t>4/19/2021</a:t>
            </a:fld>
            <a:endParaRPr lang="en-US"/>
          </a:p>
        </p:txBody>
      </p:sp>
      <p:sp>
        <p:nvSpPr>
          <p:cNvPr id="6" name="Footer Placeholder 5">
            <a:extLst>
              <a:ext uri="{FF2B5EF4-FFF2-40B4-BE49-F238E27FC236}">
                <a16:creationId xmlns="" xmlns:a16="http://schemas.microsoft.com/office/drawing/2014/main" id="{200170B1-6299-4DA0-9BDA-4211E7A0E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C05953A-E651-4009-A207-688285741E86}"/>
              </a:ext>
            </a:extLst>
          </p:cNvPr>
          <p:cNvSpPr>
            <a:spLocks noGrp="1"/>
          </p:cNvSpPr>
          <p:nvPr>
            <p:ph type="sldNum" sz="quarter" idx="12"/>
          </p:nvPr>
        </p:nvSpPr>
        <p:spPr/>
        <p:txBody>
          <a:bodyPr/>
          <a:lstStyle/>
          <a:p>
            <a:fld id="{A284E531-28C7-4B51-A9F0-21E8E473F7F9}" type="slidenum">
              <a:rPr lang="en-US" smtClean="0"/>
              <a:t>‹#›</a:t>
            </a:fld>
            <a:endParaRPr lang="en-US"/>
          </a:p>
        </p:txBody>
      </p:sp>
    </p:spTree>
    <p:extLst>
      <p:ext uri="{BB962C8B-B14F-4D97-AF65-F5344CB8AC3E}">
        <p14:creationId xmlns:p14="http://schemas.microsoft.com/office/powerpoint/2010/main" val="423003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D013CBC-69AF-4B5A-969A-BFC2DDA4B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633F746-6D72-4A2D-8927-AA65247ED5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AD68F31-2906-448F-9012-886B28F49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DEBC8-F8F9-4B92-9DB3-75D5A9EC4B4C}" type="datetimeFigureOut">
              <a:rPr lang="en-US" smtClean="0"/>
              <a:t>4/19/2021</a:t>
            </a:fld>
            <a:endParaRPr lang="en-US"/>
          </a:p>
        </p:txBody>
      </p:sp>
      <p:sp>
        <p:nvSpPr>
          <p:cNvPr id="5" name="Footer Placeholder 4">
            <a:extLst>
              <a:ext uri="{FF2B5EF4-FFF2-40B4-BE49-F238E27FC236}">
                <a16:creationId xmlns="" xmlns:a16="http://schemas.microsoft.com/office/drawing/2014/main" id="{5EA3126D-42DA-4A59-B803-0C6403CC59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35D8660-0055-425C-9944-9C8B33130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4E531-28C7-4B51-A9F0-21E8E473F7F9}" type="slidenum">
              <a:rPr lang="en-US" smtClean="0"/>
              <a:t>‹#›</a:t>
            </a:fld>
            <a:endParaRPr lang="en-US"/>
          </a:p>
        </p:txBody>
      </p:sp>
    </p:spTree>
    <p:extLst>
      <p:ext uri="{BB962C8B-B14F-4D97-AF65-F5344CB8AC3E}">
        <p14:creationId xmlns:p14="http://schemas.microsoft.com/office/powerpoint/2010/main" val="329449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307102" y="2035175"/>
            <a:ext cx="8294231" cy="162242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sz="4000" b="1" dirty="0">
                <a:latin typeface="Times New Roman" panose="02020603050405020304" pitchFamily="18" charset="0"/>
                <a:cs typeface="Times New Roman" panose="02020603050405020304" pitchFamily="18" charset="0"/>
              </a:rPr>
              <a:t>Multihop D2D Communication to Minimize and Balance SAR in 5G</a:t>
            </a:r>
            <a:endParaRPr lang="en-US" altLang="en-US" sz="3800" b="1" dirty="0">
              <a:solidFill>
                <a:schemeClr val="tx1"/>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417634"/>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dirty="0" smtClean="0">
                <a:solidFill>
                  <a:schemeClr val="tx1"/>
                </a:solidFill>
                <a:latin typeface="Times New Roman" panose="02020603050405020304" pitchFamily="18" charset="0"/>
                <a:cs typeface="Times New Roman" panose="02020603050405020304" pitchFamily="18" charset="0"/>
              </a:rPr>
              <a:t>Communications</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01333" y="92075"/>
            <a:ext cx="1400175" cy="465455"/>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3786"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816682" y="1730716"/>
            <a:ext cx="10338997" cy="4037037"/>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SAR value is dependent on the distance of separation of the body and the radiation source expressed as: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Since, the effects of EMFs on living beings depend on the transmission power and the frequency of operation as well, it is important to investigate the relation between the two. From information theoretic point of view, Shannon-Hartley theorem says that the error-free information transmission rate k in bits/sec is upper bounded as given by: </a:t>
            </a:r>
          </a:p>
        </p:txBody>
      </p:sp>
      <p:pic>
        <p:nvPicPr>
          <p:cNvPr id="3" name="Picture 2">
            <a:extLst>
              <a:ext uri="{FF2B5EF4-FFF2-40B4-BE49-F238E27FC236}">
                <a16:creationId xmlns="" xmlns:a16="http://schemas.microsoft.com/office/drawing/2014/main" id="{35C980F6-738C-422B-AB7C-FC84CE71C4BD}"/>
              </a:ext>
            </a:extLst>
          </p:cNvPr>
          <p:cNvPicPr>
            <a:picLocks noChangeAspect="1"/>
          </p:cNvPicPr>
          <p:nvPr/>
        </p:nvPicPr>
        <p:blipFill>
          <a:blip r:embed="rId2"/>
          <a:stretch>
            <a:fillRect/>
          </a:stretch>
        </p:blipFill>
        <p:spPr>
          <a:xfrm>
            <a:off x="5148564" y="2585995"/>
            <a:ext cx="1616978" cy="856860"/>
          </a:xfrm>
          <a:prstGeom prst="rect">
            <a:avLst/>
          </a:prstGeom>
        </p:spPr>
      </p:pic>
      <p:pic>
        <p:nvPicPr>
          <p:cNvPr id="8" name="Picture 7">
            <a:extLst>
              <a:ext uri="{FF2B5EF4-FFF2-40B4-BE49-F238E27FC236}">
                <a16:creationId xmlns="" xmlns:a16="http://schemas.microsoft.com/office/drawing/2014/main" id="{FD8346C8-DB45-4735-8540-9EABF822F848}"/>
              </a:ext>
            </a:extLst>
          </p:cNvPr>
          <p:cNvPicPr>
            <a:picLocks noChangeAspect="1"/>
          </p:cNvPicPr>
          <p:nvPr/>
        </p:nvPicPr>
        <p:blipFill>
          <a:blip r:embed="rId3"/>
          <a:stretch>
            <a:fillRect/>
          </a:stretch>
        </p:blipFill>
        <p:spPr>
          <a:xfrm>
            <a:off x="4686483" y="5438041"/>
            <a:ext cx="2819033" cy="659423"/>
          </a:xfrm>
          <a:prstGeom prst="rect">
            <a:avLst/>
          </a:prstGeom>
        </p:spPr>
      </p:pic>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10791825" y="106708"/>
            <a:ext cx="1400175" cy="465455"/>
          </a:xfrm>
          <a:prstGeom prst="rect">
            <a:avLst/>
          </a:prstGeom>
        </p:spPr>
      </p:pic>
    </p:spTree>
    <p:extLst>
      <p:ext uri="{BB962C8B-B14F-4D97-AF65-F5344CB8AC3E}">
        <p14:creationId xmlns:p14="http://schemas.microsoft.com/office/powerpoint/2010/main" val="50136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6995590-0497-49BA-9F1C-01415FED22D4}"/>
              </a:ext>
            </a:extLst>
          </p:cNvPr>
          <p:cNvSpPr>
            <a:spLocks noGrp="1"/>
          </p:cNvSpPr>
          <p:nvPr>
            <p:ph idx="1"/>
          </p:nvPr>
        </p:nvSpPr>
        <p:spPr>
          <a:xfrm>
            <a:off x="759655" y="661182"/>
            <a:ext cx="10594145" cy="5515781"/>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By using this formula the SNR value will be obtained. Where B is the channel bandwidth in Hz, and SNR is the signal to noise power ratio at the receiver. So, minimum SNR required to receive data at a rate of k bits/sec, is given by</a:t>
            </a:r>
          </a:p>
          <a:p>
            <a:pPr>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If P</a:t>
            </a:r>
            <a:r>
              <a:rPr lang="en-US" sz="1400" dirty="0">
                <a:latin typeface="Times New Roman" panose="02020603050405020304" pitchFamily="18" charset="0"/>
                <a:cs typeface="Times New Roman" panose="02020603050405020304" pitchFamily="18" charset="0"/>
              </a:rPr>
              <a:t>rmin</a:t>
            </a:r>
            <a:r>
              <a:rPr lang="en-US" sz="2000" dirty="0">
                <a:latin typeface="Times New Roman" panose="02020603050405020304" pitchFamily="18" charset="0"/>
                <a:cs typeface="Times New Roman" panose="02020603050405020304" pitchFamily="18" charset="0"/>
              </a:rPr>
              <a:t> be the minimum power to be received at the receiver and N0 be the constant noise level at the receiver, then we get,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By these above equations, we are going to consider the power value from which we are going to derive the SAR value which is given by:</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F97D33D9-993A-4CA2-B68C-A4FA911F08B8}"/>
              </a:ext>
            </a:extLst>
          </p:cNvPr>
          <p:cNvPicPr>
            <a:picLocks noChangeAspect="1"/>
          </p:cNvPicPr>
          <p:nvPr/>
        </p:nvPicPr>
        <p:blipFill>
          <a:blip r:embed="rId2"/>
          <a:stretch>
            <a:fillRect/>
          </a:stretch>
        </p:blipFill>
        <p:spPr>
          <a:xfrm>
            <a:off x="4624848" y="2194561"/>
            <a:ext cx="2274916" cy="576115"/>
          </a:xfrm>
          <a:prstGeom prst="rect">
            <a:avLst/>
          </a:prstGeom>
        </p:spPr>
      </p:pic>
      <p:pic>
        <p:nvPicPr>
          <p:cNvPr id="7" name="Picture 6">
            <a:extLst>
              <a:ext uri="{FF2B5EF4-FFF2-40B4-BE49-F238E27FC236}">
                <a16:creationId xmlns="" xmlns:a16="http://schemas.microsoft.com/office/drawing/2014/main" id="{70B5AD2D-09CF-4584-AA5E-3919D853BCE6}"/>
              </a:ext>
            </a:extLst>
          </p:cNvPr>
          <p:cNvPicPr>
            <a:picLocks noChangeAspect="1"/>
          </p:cNvPicPr>
          <p:nvPr/>
        </p:nvPicPr>
        <p:blipFill>
          <a:blip r:embed="rId3"/>
          <a:stretch>
            <a:fillRect/>
          </a:stretch>
        </p:blipFill>
        <p:spPr>
          <a:xfrm>
            <a:off x="4867423" y="3616599"/>
            <a:ext cx="1693178" cy="687456"/>
          </a:xfrm>
          <a:prstGeom prst="rect">
            <a:avLst/>
          </a:prstGeom>
        </p:spPr>
      </p:pic>
      <p:pic>
        <p:nvPicPr>
          <p:cNvPr id="9" name="Picture 8">
            <a:extLst>
              <a:ext uri="{FF2B5EF4-FFF2-40B4-BE49-F238E27FC236}">
                <a16:creationId xmlns="" xmlns:a16="http://schemas.microsoft.com/office/drawing/2014/main" id="{60D264CB-039A-4FAE-AAEB-C558C877A8AF}"/>
              </a:ext>
            </a:extLst>
          </p:cNvPr>
          <p:cNvPicPr>
            <a:picLocks noChangeAspect="1"/>
          </p:cNvPicPr>
          <p:nvPr/>
        </p:nvPicPr>
        <p:blipFill>
          <a:blip r:embed="rId4"/>
          <a:stretch>
            <a:fillRect/>
          </a:stretch>
        </p:blipFill>
        <p:spPr>
          <a:xfrm>
            <a:off x="4107211" y="5590518"/>
            <a:ext cx="3689588" cy="576115"/>
          </a:xfrm>
          <a:prstGeom prst="rect">
            <a:avLst/>
          </a:prstGeom>
        </p:spPr>
      </p:pic>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10535948" y="120563"/>
            <a:ext cx="1400175" cy="465455"/>
          </a:xfrm>
          <a:prstGeom prst="rect">
            <a:avLst/>
          </a:prstGeom>
        </p:spPr>
      </p:pic>
    </p:spTree>
    <p:extLst>
      <p:ext uri="{BB962C8B-B14F-4D97-AF65-F5344CB8AC3E}">
        <p14:creationId xmlns:p14="http://schemas.microsoft.com/office/powerpoint/2010/main" val="202033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32937" y="610043"/>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57661" y="1890933"/>
            <a:ext cx="8915400" cy="3777622"/>
          </a:xfrm>
        </p:spPr>
        <p:txBody>
          <a:bodyPr>
            <a:normAutofit/>
          </a:bodyPr>
          <a:lstStyle/>
          <a:p>
            <a:r>
              <a:rPr lang="en-US" sz="2000" dirty="0">
                <a:latin typeface="Times New Roman" panose="02020603050405020304" pitchFamily="18" charset="0"/>
                <a:cs typeface="Times New Roman" panose="02020603050405020304" pitchFamily="18" charset="0"/>
              </a:rPr>
              <a:t>Provides less SAR value.</a:t>
            </a:r>
          </a:p>
          <a:p>
            <a:r>
              <a:rPr lang="en-US" sz="2000" dirty="0">
                <a:latin typeface="Times New Roman" panose="02020603050405020304" pitchFamily="18" charset="0"/>
                <a:cs typeface="Times New Roman" panose="02020603050405020304" pitchFamily="18" charset="0"/>
              </a:rPr>
              <a:t>Maintains better energy efficiency.</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403363"/>
            <a:ext cx="10767863" cy="793425"/>
          </a:xfrm>
        </p:spPr>
        <p:txBody>
          <a:bodyPr>
            <a:normAutofit/>
          </a:bodyPr>
          <a:lstStyle/>
          <a:p>
            <a:r>
              <a:rPr lang="en-US" sz="2400" b="1" dirty="0">
                <a:latin typeface="Times New Roman" panose="02020603050405020304" pitchFamily="18" charset="0"/>
                <a:cs typeface="Times New Roman" panose="02020603050405020304" pitchFamily="18" charset="0"/>
              </a:rPr>
              <a:t>Software&amp; hardware Requirements</a:t>
            </a:r>
            <a:endParaRPr lang="en-US" sz="2400" dirty="0"/>
          </a:p>
        </p:txBody>
      </p:sp>
      <p:sp>
        <p:nvSpPr>
          <p:cNvPr id="3" name="Content Placeholder 2"/>
          <p:cNvSpPr>
            <a:spLocks noGrp="1"/>
          </p:cNvSpPr>
          <p:nvPr>
            <p:ph idx="1"/>
          </p:nvPr>
        </p:nvSpPr>
        <p:spPr>
          <a:xfrm>
            <a:off x="1233714" y="1501388"/>
            <a:ext cx="10447922" cy="5240084"/>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Software: </a:t>
            </a:r>
            <a:r>
              <a:rPr lang="en-US" sz="2000" dirty="0">
                <a:latin typeface="Times New Roman" panose="02020603050405020304" pitchFamily="18" charset="0"/>
                <a:cs typeface="Times New Roman" panose="02020603050405020304" pitchFamily="18" charset="0"/>
              </a:rPr>
              <a:t>Matlab 2018a or above</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Hardware:</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Operating Systems: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Windows 10 </a:t>
            </a:r>
          </a:p>
          <a:p>
            <a:pPr marL="0" indent="0">
              <a:buNone/>
            </a:pPr>
            <a:r>
              <a:rPr lang="en-US" sz="2000" dirty="0">
                <a:latin typeface="Times New Roman" panose="02020603050405020304" pitchFamily="18" charset="0"/>
                <a:cs typeface="Times New Roman" panose="02020603050405020304" pitchFamily="18" charset="0"/>
              </a:rPr>
              <a:t>     • Windows 7 Service Pack 1 </a:t>
            </a:r>
          </a:p>
          <a:p>
            <a:pPr marL="0" indent="0">
              <a:buNone/>
            </a:pPr>
            <a:r>
              <a:rPr lang="en-US" sz="2000" dirty="0">
                <a:latin typeface="Times New Roman" panose="02020603050405020304" pitchFamily="18" charset="0"/>
                <a:cs typeface="Times New Roman" panose="02020603050405020304" pitchFamily="18" charset="0"/>
              </a:rPr>
              <a:t>     • Windows Server 2019 </a:t>
            </a:r>
          </a:p>
          <a:p>
            <a:pPr marL="0" indent="0">
              <a:buNone/>
            </a:pPr>
            <a:r>
              <a:rPr lang="en-US" sz="2000" dirty="0">
                <a:latin typeface="Times New Roman" panose="02020603050405020304" pitchFamily="18" charset="0"/>
                <a:cs typeface="Times New Roman" panose="02020603050405020304" pitchFamily="18" charset="0"/>
              </a:rPr>
              <a:t>     • Windows Server 2016</a:t>
            </a:r>
          </a:p>
          <a:p>
            <a:pPr marL="0" indent="0">
              <a:buNone/>
            </a:pPr>
            <a:r>
              <a:rPr lang="en-US" sz="2000" b="1" dirty="0">
                <a:latin typeface="Times New Roman" panose="02020603050405020304" pitchFamily="18" charset="0"/>
                <a:cs typeface="Times New Roman" panose="02020603050405020304" pitchFamily="18" charset="0"/>
              </a:rPr>
              <a:t>     RAM:</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Minimum: 4 GB </a:t>
            </a:r>
          </a:p>
          <a:p>
            <a:pPr marL="0" indent="0">
              <a:buNone/>
            </a:pPr>
            <a:r>
              <a:rPr lang="en-US" sz="2000" dirty="0">
                <a:latin typeface="Times New Roman" panose="02020603050405020304" pitchFamily="18" charset="0"/>
                <a:cs typeface="Times New Roman" panose="02020603050405020304" pitchFamily="18" charset="0"/>
              </a:rPr>
              <a:t>     Recommended: 8 GB</a:t>
            </a:r>
          </a:p>
          <a:p>
            <a:pPr marL="0" indent="0">
              <a:buNone/>
            </a:pPr>
            <a:endParaRPr lang="en-US" cap="none"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36406" y="203690"/>
            <a:ext cx="1400175" cy="465455"/>
          </a:xfrm>
          <a:prstGeom prst="rect">
            <a:avLst/>
          </a:prstGeom>
        </p:spPr>
      </p:pic>
    </p:spTree>
    <p:extLst>
      <p:ext uri="{BB962C8B-B14F-4D97-AF65-F5344CB8AC3E}">
        <p14:creationId xmlns:p14="http://schemas.microsoft.com/office/powerpoint/2010/main" val="656010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660639" y="0"/>
            <a:ext cx="1400175" cy="465455"/>
          </a:xfrm>
          <a:prstGeom prst="rect">
            <a:avLst/>
          </a:prstGeom>
        </p:spPr>
      </p:pic>
      <p:pic>
        <p:nvPicPr>
          <p:cNvPr id="5" name="Picture 4" descr="C:\Users\ymts0326\Downloads\1.PNG"/>
          <p:cNvPicPr/>
          <p:nvPr/>
        </p:nvPicPr>
        <p:blipFill>
          <a:blip r:embed="rId3">
            <a:extLst>
              <a:ext uri="{28A0092B-C50C-407E-A947-70E740481C1C}">
                <a14:useLocalDpi xmlns:a14="http://schemas.microsoft.com/office/drawing/2010/main" val="0"/>
              </a:ext>
            </a:extLst>
          </a:blip>
          <a:srcRect/>
          <a:stretch>
            <a:fillRect/>
          </a:stretch>
        </p:blipFill>
        <p:spPr bwMode="auto">
          <a:xfrm>
            <a:off x="1042670" y="2047442"/>
            <a:ext cx="5839460" cy="3400425"/>
          </a:xfrm>
          <a:prstGeom prst="rect">
            <a:avLst/>
          </a:prstGeom>
          <a:noFill/>
          <a:ln>
            <a:noFill/>
          </a:ln>
        </p:spPr>
      </p:pic>
      <p:pic>
        <p:nvPicPr>
          <p:cNvPr id="6" name="Picture 5" descr="C:\Users\ymts0326\Downloads\hhh.PNG"/>
          <p:cNvPicPr/>
          <p:nvPr/>
        </p:nvPicPr>
        <p:blipFill>
          <a:blip r:embed="rId4">
            <a:extLst>
              <a:ext uri="{28A0092B-C50C-407E-A947-70E740481C1C}">
                <a14:useLocalDpi xmlns:a14="http://schemas.microsoft.com/office/drawing/2010/main" val="0"/>
              </a:ext>
            </a:extLst>
          </a:blip>
          <a:srcRect/>
          <a:stretch>
            <a:fillRect/>
          </a:stretch>
        </p:blipFill>
        <p:spPr bwMode="auto">
          <a:xfrm>
            <a:off x="7336675" y="1982065"/>
            <a:ext cx="3642360" cy="3276600"/>
          </a:xfrm>
          <a:prstGeom prst="rect">
            <a:avLst/>
          </a:prstGeom>
          <a:noFill/>
          <a:ln>
            <a:noFill/>
          </a:ln>
        </p:spPr>
      </p:pic>
      <p:sp>
        <p:nvSpPr>
          <p:cNvPr id="7" name="Rectangle 6"/>
          <p:cNvSpPr/>
          <p:nvPr/>
        </p:nvSpPr>
        <p:spPr>
          <a:xfrm>
            <a:off x="3458576" y="5765861"/>
            <a:ext cx="1084592" cy="369332"/>
          </a:xfrm>
          <a:prstGeom prst="rect">
            <a:avLst/>
          </a:prstGeom>
        </p:spPr>
        <p:txBody>
          <a:bodyPr wrap="none">
            <a:spAutoFit/>
          </a:bodyPr>
          <a:lstStyle/>
          <a:p>
            <a:r>
              <a:rPr lang="en-IN" b="1" dirty="0">
                <a:latin typeface="Times New Roman" pitchFamily="18" charset="0"/>
                <a:cs typeface="Times New Roman" pitchFamily="18" charset="0"/>
              </a:rPr>
              <a:t>Figure: 1</a:t>
            </a:r>
            <a:endParaRPr lang="en-IN" dirty="0">
              <a:latin typeface="Times New Roman" pitchFamily="18" charset="0"/>
              <a:cs typeface="Times New Roman" pitchFamily="18" charset="0"/>
            </a:endParaRPr>
          </a:p>
        </p:txBody>
      </p:sp>
      <p:sp>
        <p:nvSpPr>
          <p:cNvPr id="8" name="Rectangle 7"/>
          <p:cNvSpPr/>
          <p:nvPr/>
        </p:nvSpPr>
        <p:spPr>
          <a:xfrm>
            <a:off x="8562109" y="5518989"/>
            <a:ext cx="1418224" cy="646331"/>
          </a:xfrm>
          <a:prstGeom prst="rect">
            <a:avLst/>
          </a:prstGeom>
        </p:spPr>
        <p:txBody>
          <a:bodyPr wrap="square">
            <a:spAutoFit/>
          </a:bodyPr>
          <a:lstStyle/>
          <a:p>
            <a:r>
              <a:rPr lang="en-IN" b="1" dirty="0">
                <a:latin typeface="Times New Roman" pitchFamily="18" charset="0"/>
                <a:cs typeface="Times New Roman" pitchFamily="18" charset="0"/>
              </a:rPr>
              <a:t>Figure: 2</a:t>
            </a:r>
            <a:endParaRPr lang="en-IN" dirty="0">
              <a:latin typeface="Times New Roman" pitchFamily="18" charset="0"/>
              <a:cs typeface="Times New Roman" pitchFamily="18" charset="0"/>
            </a:endParaRPr>
          </a:p>
          <a:p>
            <a:r>
              <a:rPr lang="en-IN" b="1" dirty="0"/>
              <a:t> </a:t>
            </a:r>
            <a:endParaRPr lang="en-IN" dirty="0"/>
          </a:p>
        </p:txBody>
      </p:sp>
    </p:spTree>
    <p:extLst>
      <p:ext uri="{BB962C8B-B14F-4D97-AF65-F5344CB8AC3E}">
        <p14:creationId xmlns:p14="http://schemas.microsoft.com/office/powerpoint/2010/main" val="200253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Results</a:t>
            </a:r>
            <a:endParaRPr lang="en-IN" sz="2800" dirty="0"/>
          </a:p>
        </p:txBody>
      </p:sp>
      <p:pic>
        <p:nvPicPr>
          <p:cNvPr id="4" name="Picture 3" descr="C:\Users\ymts0326\Downloads\3.PNG"/>
          <p:cNvPicPr/>
          <p:nvPr/>
        </p:nvPicPr>
        <p:blipFill>
          <a:blip r:embed="rId2">
            <a:extLst>
              <a:ext uri="{28A0092B-C50C-407E-A947-70E740481C1C}">
                <a14:useLocalDpi xmlns:a14="http://schemas.microsoft.com/office/drawing/2010/main" val="0"/>
              </a:ext>
            </a:extLst>
          </a:blip>
          <a:srcRect/>
          <a:stretch>
            <a:fillRect/>
          </a:stretch>
        </p:blipFill>
        <p:spPr bwMode="auto">
          <a:xfrm>
            <a:off x="1661679" y="1742122"/>
            <a:ext cx="3714750" cy="3373755"/>
          </a:xfrm>
          <a:prstGeom prst="rect">
            <a:avLst/>
          </a:prstGeom>
          <a:noFill/>
          <a:ln>
            <a:noFill/>
          </a:ln>
        </p:spPr>
      </p:pic>
      <p:pic>
        <p:nvPicPr>
          <p:cNvPr id="5" name="Picture 4" descr="C:\Users\ymts0326\Downloads\4.PNG"/>
          <p:cNvPicPr/>
          <p:nvPr/>
        </p:nvPicPr>
        <p:blipFill>
          <a:blip r:embed="rId3">
            <a:extLst>
              <a:ext uri="{28A0092B-C50C-407E-A947-70E740481C1C}">
                <a14:useLocalDpi xmlns:a14="http://schemas.microsoft.com/office/drawing/2010/main" val="0"/>
              </a:ext>
            </a:extLst>
          </a:blip>
          <a:srcRect/>
          <a:stretch>
            <a:fillRect/>
          </a:stretch>
        </p:blipFill>
        <p:spPr bwMode="auto">
          <a:xfrm>
            <a:off x="6229985" y="1742122"/>
            <a:ext cx="3694430" cy="3400425"/>
          </a:xfrm>
          <a:prstGeom prst="rect">
            <a:avLst/>
          </a:prstGeom>
          <a:noFill/>
          <a:ln>
            <a:noFill/>
          </a:ln>
        </p:spPr>
      </p:pic>
      <p:sp>
        <p:nvSpPr>
          <p:cNvPr id="6" name="Rectangle 5"/>
          <p:cNvSpPr/>
          <p:nvPr/>
        </p:nvSpPr>
        <p:spPr>
          <a:xfrm>
            <a:off x="3195340" y="5433352"/>
            <a:ext cx="1084592" cy="369332"/>
          </a:xfrm>
          <a:prstGeom prst="rect">
            <a:avLst/>
          </a:prstGeom>
        </p:spPr>
        <p:txBody>
          <a:bodyPr wrap="none">
            <a:spAutoFit/>
          </a:bodyPr>
          <a:lstStyle/>
          <a:p>
            <a:r>
              <a:rPr lang="en-IN" b="1" dirty="0">
                <a:latin typeface="Times New Roman" pitchFamily="18" charset="0"/>
                <a:cs typeface="Times New Roman" pitchFamily="18" charset="0"/>
              </a:rPr>
              <a:t>Figure: 3</a:t>
            </a:r>
            <a:endParaRPr lang="en-IN" dirty="0">
              <a:latin typeface="Times New Roman" pitchFamily="18" charset="0"/>
              <a:cs typeface="Times New Roman" pitchFamily="18" charset="0"/>
            </a:endParaRPr>
          </a:p>
        </p:txBody>
      </p:sp>
      <p:sp>
        <p:nvSpPr>
          <p:cNvPr id="7" name="Rectangle 6"/>
          <p:cNvSpPr/>
          <p:nvPr/>
        </p:nvSpPr>
        <p:spPr>
          <a:xfrm>
            <a:off x="7725776" y="5278765"/>
            <a:ext cx="1084592" cy="369332"/>
          </a:xfrm>
          <a:prstGeom prst="rect">
            <a:avLst/>
          </a:prstGeom>
        </p:spPr>
        <p:txBody>
          <a:bodyPr wrap="none">
            <a:spAutoFit/>
          </a:bodyPr>
          <a:lstStyle/>
          <a:p>
            <a:r>
              <a:rPr lang="en-IN" b="1" dirty="0">
                <a:latin typeface="Times New Roman" pitchFamily="18" charset="0"/>
                <a:cs typeface="Times New Roman" pitchFamily="18" charset="0"/>
              </a:rPr>
              <a:t>Figure: 4</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0997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781" y="408708"/>
            <a:ext cx="10515600" cy="1325563"/>
          </a:xfrm>
        </p:spPr>
        <p:txBody>
          <a:bodyPr>
            <a:normAutofit/>
          </a:bodyPr>
          <a:lstStyle/>
          <a:p>
            <a:r>
              <a:rPr lang="en-US" sz="2800" b="1" dirty="0" smtClean="0">
                <a:latin typeface="Times New Roman" pitchFamily="18" charset="0"/>
                <a:cs typeface="Times New Roman" pitchFamily="18" charset="0"/>
              </a:rPr>
              <a:t>Conclusion</a:t>
            </a:r>
            <a:endParaRPr lang="en-IN" sz="2800" b="1"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591367" y="175981"/>
            <a:ext cx="1400175" cy="465455"/>
          </a:xfrm>
          <a:prstGeom prst="rect">
            <a:avLst/>
          </a:prstGeom>
        </p:spPr>
      </p:pic>
      <p:sp>
        <p:nvSpPr>
          <p:cNvPr id="5" name="Rectangle 4"/>
          <p:cNvSpPr/>
          <p:nvPr/>
        </p:nvSpPr>
        <p:spPr>
          <a:xfrm>
            <a:off x="1163781" y="1596104"/>
            <a:ext cx="10238509" cy="3323987"/>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Here in this project we are introducing a novel technique.  In this paper, we proposed an elegant method of band selection with appropriate data rate for multi-hop packet routing, to minimize and also to balance the transmission power and hence the associated EMF effect on us in terms of the Specific Absorption Rate (SAR). Theoretical analysis has been presented for linear networks that results an upper bound on the number of hops permitted for a given spectrum band. Simulation results on random networks show that the proposed technique achieves a better improvement in terms of SAR, compared to the conventional direct communication via base </a:t>
            </a:r>
            <a:r>
              <a:rPr lang="en-US" sz="2000" dirty="0" smtClean="0">
                <a:latin typeface="Times New Roman" pitchFamily="18" charset="0"/>
                <a:cs typeface="Times New Roman" pitchFamily="18" charset="0"/>
              </a:rPr>
              <a:t>station.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51936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09007" y="473709"/>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69818" y="1357745"/>
            <a:ext cx="10806546" cy="4987638"/>
          </a:xfrm>
        </p:spPr>
        <p:txBody>
          <a:bodyPr>
            <a:normAutofit fontScale="92500" lnSpcReduction="100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[1] B. O. Anyaka and U. B. Akuru, “Electromagnetic wave effect on human health: Challenges for developing countries,” in 2012 International Conference on Cyber-Enabled Distributed Computing and Knowledge Discovery, Oct 2012, pp. 447–452.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[2] K. Megha, P. S. Deshmukh, B. D. Banerjee, A. K. Tripathi, and M. P. Abegaonkar, “Microwave radiation induced oxidative stress, cognitive impairment and inflammation in brain of fischer rats,” 2012.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[3] L. Gherardini, G. Ciuti, S. Tognarelli, and C. Cinti, “Searching for the perfect wave: the effect of radiofrequency electromagnetic fields on cells,” International journal of molecular sciences, vol. 15, no. 4, pp. 5366–5387, 2014.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[4] A. Das and S. Kundu, “To protect ecological system from electromagnetic radiation of mobile communication,” in Proceedings of the 20th International Conference on Distributed Computing and Networking, ICDCN 2019, Bangalore, India, January 04-07, 2019, 2019, pp. 469– 473.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[5] J. Gui and J. Deng, “Multi-hop relay-aided underlay D2D communications for improving cellular coverage quality,” IEEE Access, vol. 6, pp. 14 318–14 338, 2018. </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4494" y="90054"/>
            <a:ext cx="1400175" cy="465455"/>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2535" y="1280159"/>
            <a:ext cx="10814036" cy="5035367"/>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Drawbacks</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References</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25112" y="189835"/>
            <a:ext cx="1400175" cy="465455"/>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7446"/>
            <a:ext cx="10515600" cy="4629517"/>
          </a:xfrm>
        </p:spPr>
        <p:txBody>
          <a:bodyPr>
            <a:noAutofit/>
          </a:bodyPr>
          <a:lstStyle/>
          <a:p>
            <a:pPr algn="just">
              <a:lnSpc>
                <a:spcPct val="150000"/>
              </a:lnSpc>
              <a:spcBef>
                <a:spcPct val="0"/>
              </a:spcBef>
              <a:buClrTx/>
              <a:buNone/>
            </a:pPr>
            <a:r>
              <a:rPr lang="en-US" altLang="en-US" sz="2000" dirty="0" smtClean="0">
                <a:latin typeface="Times New Roman" panose="02020603050405020304" pitchFamily="18" charset="0"/>
                <a:cs typeface="Times New Roman" panose="02020603050405020304" pitchFamily="18" charset="0"/>
              </a:rPr>
              <a:t> 		</a:t>
            </a:r>
            <a:r>
              <a:rPr lang="en-US" sz="2000" b="0" i="0" dirty="0" smtClean="0">
                <a:effectLst/>
                <a:latin typeface="Times New Roman" panose="02020603050405020304" pitchFamily="18" charset="0"/>
                <a:cs typeface="Times New Roman" panose="02020603050405020304" pitchFamily="18" charset="0"/>
              </a:rPr>
              <a:t>5G </a:t>
            </a:r>
            <a:r>
              <a:rPr lang="en-US" sz="2000" b="0" i="0" dirty="0">
                <a:effectLst/>
                <a:latin typeface="Times New Roman" panose="02020603050405020304" pitchFamily="18" charset="0"/>
                <a:cs typeface="Times New Roman" panose="02020603050405020304" pitchFamily="18" charset="0"/>
              </a:rPr>
              <a:t>is the 5th generation mobile network. It is a new global wireless standard after 1G, 2G, 3G, </a:t>
            </a:r>
            <a:r>
              <a:rPr lang="en-US" sz="2000" b="0" i="0" dirty="0" smtClean="0">
                <a:effectLst/>
                <a:latin typeface="Times New Roman" panose="02020603050405020304" pitchFamily="18" charset="0"/>
                <a:cs typeface="Times New Roman" panose="02020603050405020304" pitchFamily="18" charset="0"/>
              </a:rPr>
              <a:t>and 4G </a:t>
            </a:r>
            <a:r>
              <a:rPr lang="en-US" sz="2000" b="0" i="0" dirty="0">
                <a:effectLst/>
                <a:latin typeface="Times New Roman" panose="02020603050405020304" pitchFamily="18" charset="0"/>
                <a:cs typeface="Times New Roman" panose="02020603050405020304" pitchFamily="18" charset="0"/>
              </a:rPr>
              <a:t>networks. 5G enables a new kind of network that is designed to connect virtually everyone and everything together including machines, objects, and devices. But this system causes high specific absorption rate (SAR). Hence, we introduces a novel technique. </a:t>
            </a:r>
          </a:p>
          <a:p>
            <a:pPr algn="just">
              <a:lnSpc>
                <a:spcPct val="150000"/>
              </a:lnSpc>
              <a:spcBef>
                <a:spcPct val="0"/>
              </a:spcBef>
              <a:buClrTx/>
              <a:buNone/>
            </a:pPr>
            <a:r>
              <a:rPr lang="en-US" sz="2000" dirty="0">
                <a:latin typeface="Times New Roman" panose="02020603050405020304" pitchFamily="18" charset="0"/>
                <a:cs typeface="Times New Roman" panose="02020603050405020304" pitchFamily="18" charset="0"/>
              </a:rPr>
              <a:t>		In this paper, we propose an elegant method of band selection with appropriate data rate for multi-hop packet routing, to minimize and also to balance the transmission power and hence the associated EMF effect on us in terms of the Specific Absorption Rate (SAR). Theoretical analysis has been presented for linear networks that results an upper bound on the number of hops permitted for a given spectrum band. Simulation results on random networks show that the proposed technique achieves a better improvement in terms of SAR, compared to the conventional direct communication via base station.</a:t>
            </a: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0660639" y="106708"/>
            <a:ext cx="1400175" cy="465455"/>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8" y="365125"/>
            <a:ext cx="10369062" cy="702129"/>
          </a:xfrm>
        </p:spPr>
        <p:txBody>
          <a:bodyPr>
            <a:normAutofit fontScale="90000"/>
          </a:bodyPr>
          <a:lstStyle/>
          <a:p>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Introduction:</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984736" y="1181686"/>
            <a:ext cx="10369063" cy="4995277"/>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With the rapid increase in the usage of wireless technologies, exposure to associated radiation and the electromagnetic field (EMF) is becoming a major concern for any living being and our ecosystem. </a:t>
            </a:r>
          </a:p>
          <a:p>
            <a:pPr algn="just">
              <a:lnSpc>
                <a:spcPct val="150000"/>
              </a:lnSpc>
            </a:pPr>
            <a:r>
              <a:rPr lang="en-US" sz="2000" dirty="0">
                <a:latin typeface="Times New Roman" panose="02020603050405020304" pitchFamily="18" charset="0"/>
                <a:cs typeface="Times New Roman" panose="02020603050405020304" pitchFamily="18" charset="0"/>
              </a:rPr>
              <a:t>During recent years, it has been observed that the volume of wireless traffic is getting doubled in every four years, with an affinity towards higher frequency, resulting huge energy generated from numerous sources and being transmitted through space.</a:t>
            </a:r>
          </a:p>
          <a:p>
            <a:pPr algn="just">
              <a:lnSpc>
                <a:spcPct val="150000"/>
              </a:lnSpc>
            </a:pPr>
            <a:r>
              <a:rPr lang="en-US" sz="2000" b="0" i="0" dirty="0">
                <a:effectLst/>
                <a:latin typeface="Times New Roman" panose="02020603050405020304" pitchFamily="18" charset="0"/>
                <a:cs typeface="Times New Roman" panose="02020603050405020304" pitchFamily="18" charset="0"/>
              </a:rPr>
              <a:t>There is considerable confusion and misunderstanding about the meaning of the maximum reported Specific Absorption Rate (SAR) values for cell phones (and other wireless devices). SAR is a measure of the rate of RF (radiofrequency) energy absorption by the body from the source being measured – in this case, a cell phone. </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802" y="134417"/>
            <a:ext cx="1400175" cy="465455"/>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F85568-B71D-4090-B81C-6FFCC45D40F0}"/>
              </a:ext>
            </a:extLst>
          </p:cNvPr>
          <p:cNvSpPr>
            <a:spLocks noGrp="1"/>
          </p:cNvSpPr>
          <p:nvPr>
            <p:ph idx="1"/>
          </p:nvPr>
        </p:nvSpPr>
        <p:spPr>
          <a:xfrm>
            <a:off x="829994" y="1153551"/>
            <a:ext cx="10523806" cy="5023412"/>
          </a:xfrm>
        </p:spPr>
        <p:txBody>
          <a:bodyPr>
            <a:normAutofit/>
          </a:bodyPr>
          <a:lstStyle/>
          <a:p>
            <a:pPr algn="just">
              <a:lnSpc>
                <a:spcPct val="150000"/>
              </a:lnSpc>
            </a:pPr>
            <a:r>
              <a:rPr lang="en-US" sz="2000" b="0" i="0" dirty="0">
                <a:solidFill>
                  <a:srgbClr val="1D2B3E"/>
                </a:solidFill>
                <a:effectLst/>
                <a:latin typeface="Times New Roman" panose="02020603050405020304" pitchFamily="18" charset="0"/>
                <a:cs typeface="Times New Roman" panose="02020603050405020304" pitchFamily="18" charset="0"/>
              </a:rPr>
              <a:t>SAR provides a straightforward means for measuring the RF exposure characteristics of cell phones to ensure that they are within the safety guidelines set by the FCC.</a:t>
            </a:r>
          </a:p>
          <a:p>
            <a:pPr marL="0" indent="0" algn="just">
              <a:lnSpc>
                <a:spcPct val="150000"/>
              </a:lnSpc>
              <a:buNone/>
            </a:pPr>
            <a:r>
              <a:rPr lang="en-US" sz="2000" b="1" i="0" dirty="0">
                <a:solidFill>
                  <a:srgbClr val="1D2B3E"/>
                </a:solidFill>
                <a:effectLst/>
                <a:latin typeface="Times New Roman" panose="02020603050405020304" pitchFamily="18" charset="0"/>
                <a:cs typeface="Times New Roman" panose="02020603050405020304" pitchFamily="18" charset="0"/>
              </a:rPr>
              <a:t>What SAR Shows:</a:t>
            </a:r>
          </a:p>
          <a:p>
            <a:pPr algn="just">
              <a:lnSpc>
                <a:spcPct val="150000"/>
              </a:lnSpc>
            </a:pPr>
            <a:r>
              <a:rPr lang="en-US" sz="2000" b="0" dirty="0">
                <a:effectLst/>
                <a:latin typeface="Times New Roman" panose="02020603050405020304" pitchFamily="18" charset="0"/>
                <a:cs typeface="Times New Roman" panose="02020603050405020304" pitchFamily="18" charset="0"/>
              </a:rPr>
              <a:t>The FCC requires that cell phone manufacturers conduct their SAR testing to include the most severe, worst-case (and highest power) operating conditions for all the frequency bands used in the USA for that cell phone. </a:t>
            </a:r>
          </a:p>
          <a:p>
            <a:pPr algn="just">
              <a:lnSpc>
                <a:spcPct val="150000"/>
              </a:lnSpc>
            </a:pPr>
            <a:r>
              <a:rPr lang="en-US" sz="2000" b="0" dirty="0">
                <a:effectLst/>
                <a:latin typeface="Times New Roman" panose="02020603050405020304" pitchFamily="18" charset="0"/>
                <a:cs typeface="Times New Roman" panose="02020603050405020304" pitchFamily="18" charset="0"/>
              </a:rPr>
              <a:t>The SAR values recorded on the FCC’s authorization and in the cell phone manual to demonstrate compliance with Commission rules.</a:t>
            </a:r>
          </a:p>
          <a:p>
            <a:pPr marL="0" indent="0" algn="just">
              <a:lnSpc>
                <a:spcPct val="150000"/>
              </a:lnSpc>
              <a:buNone/>
            </a:pPr>
            <a:endParaRPr lang="en-US" sz="2000" b="0" dirty="0">
              <a:effectLst/>
              <a:latin typeface="Times New Roman" panose="02020603050405020304" pitchFamily="18" charset="0"/>
              <a:cs typeface="Times New Roman" panose="02020603050405020304" pitchFamily="18" charset="0"/>
            </a:endParaRPr>
          </a:p>
          <a:p>
            <a:pPr algn="just">
              <a:lnSpc>
                <a:spcPct val="150000"/>
              </a:lnSpc>
            </a:pPr>
            <a:endParaRPr lang="en-US" sz="2000" b="1" dirty="0">
              <a:effectLst/>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66675" y="231400"/>
            <a:ext cx="1400175" cy="465455"/>
          </a:xfrm>
          <a:prstGeom prst="rect">
            <a:avLst/>
          </a:prstGeom>
        </p:spPr>
      </p:pic>
    </p:spTree>
    <p:extLst>
      <p:ext uri="{BB962C8B-B14F-4D97-AF65-F5344CB8AC3E}">
        <p14:creationId xmlns:p14="http://schemas.microsoft.com/office/powerpoint/2010/main" val="348122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DE35E7-0D0F-4C82-AD71-B3BF4ACFC30D}"/>
              </a:ext>
            </a:extLst>
          </p:cNvPr>
          <p:cNvSpPr>
            <a:spLocks noGrp="1"/>
          </p:cNvSpPr>
          <p:nvPr>
            <p:ph idx="1"/>
          </p:nvPr>
        </p:nvSpPr>
        <p:spPr>
          <a:xfrm>
            <a:off x="815926" y="534572"/>
            <a:ext cx="10691446" cy="5922499"/>
          </a:xfrm>
        </p:spPr>
        <p:txBody>
          <a:bodyPr>
            <a:normAutofit fontScale="92500"/>
          </a:bodyPr>
          <a:lstStyle/>
          <a:p>
            <a:r>
              <a:rPr lang="en-US" sz="2200" b="1" i="0" dirty="0">
                <a:solidFill>
                  <a:srgbClr val="1D2B3E"/>
                </a:solidFill>
                <a:effectLst/>
                <a:latin typeface="Times New Roman" panose="02020603050405020304" pitchFamily="18" charset="0"/>
                <a:cs typeface="Times New Roman" panose="02020603050405020304" pitchFamily="18" charset="0"/>
              </a:rPr>
              <a:t>What SAR Does Not Show ?</a:t>
            </a:r>
          </a:p>
          <a:p>
            <a:pPr marL="0" indent="0" algn="just">
              <a:lnSpc>
                <a:spcPct val="150000"/>
              </a:lnSpc>
              <a:buNone/>
            </a:pPr>
            <a:r>
              <a:rPr lang="en-US" sz="2000" b="0" i="0" dirty="0">
                <a:effectLst/>
                <a:latin typeface="Times New Roman" panose="02020603050405020304" pitchFamily="18" charset="0"/>
                <a:cs typeface="Times New Roman" panose="02020603050405020304" pitchFamily="18" charset="0"/>
              </a:rPr>
              <a:t>The SAR value used for FCC approval does not account for the multitude of measurements taken during the testing. Moreover, cell phones constantly vary their power to operate at the minimum power necessary for communications; operation at maximum power occurs infrequently. </a:t>
            </a:r>
          </a:p>
          <a:p>
            <a:pPr algn="just">
              <a:lnSpc>
                <a:spcPct val="150000"/>
              </a:lnSpc>
            </a:pPr>
            <a:r>
              <a:rPr lang="en-US" sz="2000" dirty="0">
                <a:latin typeface="Times New Roman" panose="02020603050405020304" pitchFamily="18" charset="0"/>
                <a:cs typeface="Times New Roman" panose="02020603050405020304" pitchFamily="18" charset="0"/>
              </a:rPr>
              <a:t>In this work, we have investigated the multi-hop routing strategy for future wireless technologies and have proposed a novel technique for multi-hop packet routing with appropriate band assignment to reduce the EMF pollution in terms of SAR (Specific Absorption Rate) by balancing it across the network. </a:t>
            </a:r>
          </a:p>
          <a:p>
            <a:pPr algn="just">
              <a:lnSpc>
                <a:spcPct val="150000"/>
              </a:lnSpc>
            </a:pPr>
            <a:r>
              <a:rPr lang="en-US" sz="2000" dirty="0">
                <a:latin typeface="Times New Roman" panose="02020603050405020304" pitchFamily="18" charset="0"/>
                <a:cs typeface="Times New Roman" panose="02020603050405020304" pitchFamily="18" charset="0"/>
              </a:rPr>
              <a:t>Analysis has been done for SAR balance on a linear network with uniform traffic generated at each node that represents a worst case scenario of load imbalance, and may be extended easily for random networks. </a:t>
            </a:r>
          </a:p>
          <a:p>
            <a:pPr algn="just">
              <a:lnSpc>
                <a:spcPct val="150000"/>
              </a:lnSpc>
            </a:pPr>
            <a:r>
              <a:rPr lang="en-US" sz="2000" dirty="0">
                <a:latin typeface="Times New Roman" panose="02020603050405020304" pitchFamily="18" charset="0"/>
                <a:cs typeface="Times New Roman" panose="02020603050405020304" pitchFamily="18" charset="0"/>
              </a:rPr>
              <a:t>Simulation results on random network shows the proposed technique will be highly effective for future wireless technologies to reduce the harmful effects of associated EMFs on our ecosystem.</a:t>
            </a:r>
            <a:endParaRPr lang="en-US" sz="2000" b="1" i="0" dirty="0">
              <a:effectLst/>
              <a:latin typeface="Times New Roman" panose="02020603050405020304" pitchFamily="18" charset="0"/>
              <a:cs typeface="Times New Roman" panose="02020603050405020304" pitchFamily="18" charset="0"/>
            </a:endParaRPr>
          </a:p>
          <a:p>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91367" y="189836"/>
            <a:ext cx="1400175" cy="465455"/>
          </a:xfrm>
          <a:prstGeom prst="rect">
            <a:avLst/>
          </a:prstGeom>
        </p:spPr>
      </p:pic>
    </p:spTree>
    <p:extLst>
      <p:ext uri="{BB962C8B-B14F-4D97-AF65-F5344CB8AC3E}">
        <p14:creationId xmlns:p14="http://schemas.microsoft.com/office/powerpoint/2010/main" val="33739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3623667"/>
              </p:ext>
            </p:extLst>
          </p:nvPr>
        </p:nvGraphicFramePr>
        <p:xfrm>
          <a:off x="699653" y="988789"/>
          <a:ext cx="11021292" cy="5547360"/>
        </p:xfrm>
        <a:graphic>
          <a:graphicData uri="http://schemas.openxmlformats.org/drawingml/2006/table">
            <a:tbl>
              <a:tblPr firstRow="1" bandRow="1">
                <a:tableStyleId>{5940675A-B579-460E-94D1-54222C63F5DA}</a:tableStyleId>
              </a:tblPr>
              <a:tblGrid>
                <a:gridCol w="865235">
                  <a:extLst>
                    <a:ext uri="{9D8B030D-6E8A-4147-A177-3AD203B41FA5}">
                      <a16:colId xmlns="" xmlns:a16="http://schemas.microsoft.com/office/drawing/2014/main" val="20000"/>
                    </a:ext>
                  </a:extLst>
                </a:gridCol>
                <a:gridCol w="2596448">
                  <a:extLst>
                    <a:ext uri="{9D8B030D-6E8A-4147-A177-3AD203B41FA5}">
                      <a16:colId xmlns="" xmlns:a16="http://schemas.microsoft.com/office/drawing/2014/main" val="20001"/>
                    </a:ext>
                  </a:extLst>
                </a:gridCol>
                <a:gridCol w="2108921">
                  <a:extLst>
                    <a:ext uri="{9D8B030D-6E8A-4147-A177-3AD203B41FA5}">
                      <a16:colId xmlns="" xmlns:a16="http://schemas.microsoft.com/office/drawing/2014/main" val="20002"/>
                    </a:ext>
                  </a:extLst>
                </a:gridCol>
                <a:gridCol w="2455783">
                  <a:extLst>
                    <a:ext uri="{9D8B030D-6E8A-4147-A177-3AD203B41FA5}">
                      <a16:colId xmlns="" xmlns:a16="http://schemas.microsoft.com/office/drawing/2014/main" val="20003"/>
                    </a:ext>
                  </a:extLst>
                </a:gridCol>
                <a:gridCol w="2994905">
                  <a:extLst>
                    <a:ext uri="{9D8B030D-6E8A-4147-A177-3AD203B41FA5}">
                      <a16:colId xmlns="" xmlns:a16="http://schemas.microsoft.com/office/drawing/2014/main" val="20004"/>
                    </a:ext>
                  </a:extLst>
                </a:gridCol>
              </a:tblGrid>
              <a:tr h="641915">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1758289">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Proceedings of the 20th International Conference on Distributed Computing and Networking, 2019</a:t>
                      </a:r>
                    </a:p>
                  </a:txBody>
                  <a:tcPr anchor="ctr"/>
                </a:tc>
                <a:tc>
                  <a:txBody>
                    <a:bodyPr/>
                    <a:lstStyle/>
                    <a:p>
                      <a:pPr algn="ctr"/>
                      <a:r>
                        <a:rPr lang="de-DE" sz="2000" dirty="0">
                          <a:latin typeface="Times New Roman" panose="02020603050405020304" pitchFamily="18" charset="0"/>
                          <a:cs typeface="Times New Roman" panose="02020603050405020304" pitchFamily="18" charset="0"/>
                        </a:rPr>
                        <a:t>A. Das and S. Kundu</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To protect ecological system from electromagnetic radiation of mobile communication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 testbed is designed utilizing sensors to measure the EMF strength over a given region, and a heat map is generated in order to rise issue alerts</a:t>
                      </a:r>
                    </a:p>
                  </a:txBody>
                  <a:tcPr anchor="ctr"/>
                </a:tc>
                <a:extLst>
                  <a:ext uri="{0D108BD9-81ED-4DB2-BD59-A6C34878D82A}">
                    <a16:rowId xmlns="" xmlns:a16="http://schemas.microsoft.com/office/drawing/2014/main" val="10001"/>
                  </a:ext>
                </a:extLst>
              </a:tr>
              <a:tr h="1479196">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dirty="0">
                          <a:latin typeface="Times New Roman" panose="02020603050405020304" pitchFamily="18" charset="0"/>
                          <a:cs typeface="Times New Roman" panose="02020603050405020304" pitchFamily="18" charset="0"/>
                        </a:rPr>
                        <a:t>IEEE Access, 2018</a:t>
                      </a:r>
                    </a:p>
                  </a:txBody>
                  <a:tcPr anchor="ct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J. Gui and J. Deng</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Multi-hop relay-aided underlay D2D communications for improving cellular coverage quality</a:t>
                      </a:r>
                    </a:p>
                  </a:txBody>
                  <a:tcPr/>
                </a:tc>
                <a:tc>
                  <a:txBody>
                    <a:bodyPr/>
                    <a:lstStyle/>
                    <a:p>
                      <a:pPr algn="ct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This paper focuses on the underlay D2D relay function to improve cellular coverage quality</a:t>
                      </a:r>
                    </a:p>
                  </a:txBody>
                  <a:tcPr/>
                </a:tc>
                <a:extLst>
                  <a:ext uri="{0D108BD9-81ED-4DB2-BD59-A6C34878D82A}">
                    <a16:rowId xmlns="" xmlns:a16="http://schemas.microsoft.com/office/drawing/2014/main" val="10002"/>
                  </a:ext>
                </a:extLst>
              </a:tr>
              <a:tr h="1200102">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dirty="0">
                          <a:latin typeface="Times New Roman" panose="02020603050405020304" pitchFamily="18" charset="0"/>
                          <a:cs typeface="Times New Roman" panose="02020603050405020304" pitchFamily="18" charset="0"/>
                        </a:rPr>
                        <a:t>IEEE Communications Letters, 2019.</a:t>
                      </a:r>
                    </a:p>
                  </a:txBody>
                  <a:tcPr anchor="ctr"/>
                </a:tc>
                <a:tc>
                  <a:txBody>
                    <a:bodyPr/>
                    <a:lstStyle/>
                    <a:p>
                      <a:pPr algn="ctr"/>
                      <a:r>
                        <a:rPr lang="de-DE" dirty="0">
                          <a:latin typeface="Times New Roman" panose="02020603050405020304" pitchFamily="18" charset="0"/>
                          <a:cs typeface="Times New Roman" panose="02020603050405020304" pitchFamily="18" charset="0"/>
                        </a:rPr>
                        <a:t>A. Das, N. Das, A. D. Barman, and S. Dhar</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Energy incentive for packet relay using cognitive radio in IoT network</a:t>
                      </a:r>
                    </a:p>
                  </a:txBody>
                  <a:tcPr anchor="ctr"/>
                </a:tc>
                <a:tc>
                  <a:txBody>
                    <a:bodyPr/>
                    <a:lstStyle/>
                    <a:p>
                      <a:pPr algn="ct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An energy incentive model for sharing wide band cognitive spectrum</a:t>
                      </a:r>
                    </a:p>
                  </a:txBody>
                  <a:tcPr/>
                </a:tc>
                <a:extLst>
                  <a:ext uri="{0D108BD9-81ED-4DB2-BD59-A6C34878D82A}">
                    <a16:rowId xmlns="" xmlns:a16="http://schemas.microsoft.com/office/drawing/2014/main" val="10003"/>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646785" y="245254"/>
            <a:ext cx="1400175" cy="465455"/>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683240" cy="4802187"/>
          </a:xfrm>
        </p:spPr>
        <p:txBody>
          <a:bodyPr>
            <a:normAutofit/>
          </a:bodyPr>
          <a:lstStyle/>
          <a:p>
            <a:pPr algn="just">
              <a:lnSpc>
                <a:spcPct val="160000"/>
              </a:lnSpc>
            </a:pPr>
            <a:r>
              <a:rPr lang="en-US" sz="2000" dirty="0">
                <a:latin typeface="Times New Roman" panose="02020603050405020304" pitchFamily="18" charset="0"/>
                <a:cs typeface="Times New Roman" panose="02020603050405020304" pitchFamily="18" charset="0"/>
              </a:rPr>
              <a:t>To improve the network performance, multi-hop D2D communication has recently attracted many researchers [5] to forward packets via users’ devices serving as relay nodes which results improved energy efficiency and outage probability. </a:t>
            </a:r>
          </a:p>
          <a:p>
            <a:pPr algn="just">
              <a:lnSpc>
                <a:spcPct val="160000"/>
              </a:lnSpc>
            </a:pPr>
            <a:r>
              <a:rPr lang="en-US" sz="2000" dirty="0">
                <a:latin typeface="Times New Roman" panose="02020603050405020304" pitchFamily="18" charset="0"/>
                <a:cs typeface="Times New Roman" panose="02020603050405020304" pitchFamily="18" charset="0"/>
              </a:rPr>
              <a:t>Various incentive schemes and policies have proposed in the context of ad hoc networks [6], [7]. </a:t>
            </a:r>
          </a:p>
          <a:p>
            <a:pPr algn="just">
              <a:lnSpc>
                <a:spcPct val="160000"/>
              </a:lnSpc>
            </a:pPr>
            <a:r>
              <a:rPr lang="en-US" sz="2000" dirty="0">
                <a:latin typeface="Times New Roman" panose="02020603050405020304" pitchFamily="18" charset="0"/>
                <a:cs typeface="Times New Roman" panose="02020603050405020304" pitchFamily="18" charset="0"/>
              </a:rPr>
              <a:t>In [8], authors proposed a novel energy incentive based technique of preferential band selection using cognitive radio for ad hoc IoT networks, and Multihop D2D networks as well, to motivate nodes to serve as relay nodes to support multi-hop communication preserving its energy resource, and to achieve significantly better QoS and coverage.</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91366" y="217545"/>
            <a:ext cx="1400175" cy="465455"/>
          </a:xfrm>
          <a:prstGeom prst="rect">
            <a:avLst/>
          </a:prstGeom>
        </p:spPr>
      </p:pic>
    </p:spTree>
    <p:extLst>
      <p:ext uri="{BB962C8B-B14F-4D97-AF65-F5344CB8AC3E}">
        <p14:creationId xmlns:p14="http://schemas.microsoft.com/office/powerpoint/2010/main" val="198845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1781" y="621764"/>
            <a:ext cx="9620176" cy="13195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Disadvantages in Existing method:</a:t>
            </a:r>
          </a:p>
        </p:txBody>
      </p:sp>
      <p:sp>
        <p:nvSpPr>
          <p:cNvPr id="5" name="Content Placeholder 2"/>
          <p:cNvSpPr txBox="1">
            <a:spLocks/>
          </p:cNvSpPr>
          <p:nvPr/>
        </p:nvSpPr>
        <p:spPr>
          <a:xfrm>
            <a:off x="761781" y="1540189"/>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High SAR values.</a:t>
            </a:r>
          </a:p>
          <a:p>
            <a:r>
              <a:rPr lang="en-US" sz="2000" dirty="0">
                <a:solidFill>
                  <a:schemeClr val="tx1"/>
                </a:solidFill>
                <a:latin typeface="Times New Roman" panose="02020603050405020304" pitchFamily="18" charset="0"/>
                <a:cs typeface="Times New Roman" panose="02020603050405020304" pitchFamily="18" charset="0"/>
              </a:rPr>
              <a:t>Low energy efficiency and outage probability.</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4494" y="0"/>
            <a:ext cx="1400175" cy="465455"/>
          </a:xfrm>
          <a:prstGeom prst="rect">
            <a:avLst/>
          </a:prstGeom>
        </p:spPr>
      </p:pic>
    </p:spTree>
    <p:extLst>
      <p:ext uri="{BB962C8B-B14F-4D97-AF65-F5344CB8AC3E}">
        <p14:creationId xmlns:p14="http://schemas.microsoft.com/office/powerpoint/2010/main" val="868269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1184</Words>
  <Application>Microsoft Office PowerPoint</Application>
  <PresentationFormat>Custom</PresentationFormat>
  <Paragraphs>99</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Index </vt:lpstr>
      <vt:lpstr>Abstract</vt:lpstr>
      <vt:lpstr>  Introduction: </vt:lpstr>
      <vt:lpstr>PowerPoint Presentation</vt:lpstr>
      <vt:lpstr>PowerPoint Presentation</vt:lpstr>
      <vt:lpstr>Literature review:  </vt:lpstr>
      <vt:lpstr>Existing method:</vt:lpstr>
      <vt:lpstr>PowerPoint Presentation</vt:lpstr>
      <vt:lpstr>Proposed method: </vt:lpstr>
      <vt:lpstr>PowerPoint Presentation</vt:lpstr>
      <vt:lpstr>Advantages of Proposed method: </vt:lpstr>
      <vt:lpstr>Software&amp; hardware Requirements</vt:lpstr>
      <vt:lpstr>Results</vt:lpstr>
      <vt:lpstr>Results</vt:lpstr>
      <vt:lpstr>Conclusion</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Multihop D2D Communication to Minimize and Balance SAR in 5G</dc:title>
  <dc:creator>Keerthana</dc:creator>
  <cp:lastModifiedBy>VASUDHA P.</cp:lastModifiedBy>
  <cp:revision>81</cp:revision>
  <dcterms:created xsi:type="dcterms:W3CDTF">2020-12-17T09:39:55Z</dcterms:created>
  <dcterms:modified xsi:type="dcterms:W3CDTF">2021-04-19T12:59:43Z</dcterms:modified>
</cp:coreProperties>
</file>