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4"/>
  </p:notesMasterIdLst>
  <p:sldIdLst>
    <p:sldId id="256" r:id="rId2"/>
    <p:sldId id="257" r:id="rId3"/>
    <p:sldId id="258" r:id="rId4"/>
    <p:sldId id="259" r:id="rId5"/>
    <p:sldId id="282" r:id="rId6"/>
    <p:sldId id="270" r:id="rId7"/>
    <p:sldId id="297" r:id="rId8"/>
    <p:sldId id="262" r:id="rId9"/>
    <p:sldId id="263" r:id="rId10"/>
    <p:sldId id="291" r:id="rId11"/>
    <p:sldId id="299" r:id="rId12"/>
    <p:sldId id="300" r:id="rId13"/>
    <p:sldId id="301" r:id="rId14"/>
    <p:sldId id="298" r:id="rId15"/>
    <p:sldId id="264" r:id="rId16"/>
    <p:sldId id="290" r:id="rId17"/>
    <p:sldId id="273" r:id="rId18"/>
    <p:sldId id="292" r:id="rId19"/>
    <p:sldId id="293" r:id="rId20"/>
    <p:sldId id="280" r:id="rId21"/>
    <p:sldId id="269" r:id="rId22"/>
    <p:sldId id="30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18" autoAdjust="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8374F-568D-45D5-9E0F-72F6B59A4E3C}" type="datetimeFigureOut">
              <a:rPr lang="en-IN" smtClean="0"/>
              <a:t>04-05-2023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33EC5-9122-4D49-9407-1F962B9517FF}" type="slidenum">
              <a:rPr lang="en-IN" smtClean="0"/>
              <a:t>‹#›</a:t>
            </a:fld>
            <a:endParaRPr lang="en-IN"/>
          </a:p>
        </p:txBody>
      </p:sp>
    </p:spTree>
    <p:extLst>
      <p:ext uri="{BB962C8B-B14F-4D97-AF65-F5344CB8AC3E}">
        <p14:creationId xmlns:p14="http://schemas.microsoft.com/office/powerpoint/2010/main" val="16597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5/4/2023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5/4/2023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5/4/2023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5/4/2023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423780" y="1994144"/>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altLang="en-US" b="1" dirty="0">
                <a:solidFill>
                  <a:schemeClr val="accent2">
                    <a:lumMod val="75000"/>
                  </a:schemeClr>
                </a:solidFill>
                <a:latin typeface="Times New Roman" panose="02020603050405020304" pitchFamily="18" charset="0"/>
                <a:cs typeface="Times New Roman" panose="02020603050405020304" pitchFamily="18" charset="0"/>
              </a:rPr>
              <a:t>EEG Based Early Detection of Autism by Using SVM Classifier</a:t>
            </a: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MATLAB</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COMMUNICATION</a:t>
            </a:r>
          </a:p>
        </p:txBody>
      </p:sp>
      <p:pic>
        <p:nvPicPr>
          <p:cNvPr id="21" name="Picture 20"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half" idx="2"/>
          </p:nvPr>
        </p:nvSpPr>
        <p:spPr>
          <a:xfrm>
            <a:off x="4711596" y="6153899"/>
            <a:ext cx="3515388" cy="540327"/>
          </a:xfrm>
        </p:spPr>
        <p:txBody>
          <a:bodyPr>
            <a:normAutofit/>
          </a:bodyPr>
          <a:lstStyle/>
          <a:p>
            <a:r>
              <a:rPr lang="en-US" b="1" dirty="0">
                <a:solidFill>
                  <a:schemeClr val="tx1">
                    <a:lumMod val="75000"/>
                    <a:lumOff val="25000"/>
                  </a:schemeClr>
                </a:solidFill>
                <a:latin typeface="Times New Roman" pitchFamily="18" charset="0"/>
                <a:cs typeface="Times New Roman" pitchFamily="18" charset="0"/>
              </a:rPr>
              <a:t>Fig: Flow of the proposed method</a:t>
            </a:r>
            <a:endParaRPr lang="en-IN" b="1" dirty="0">
              <a:solidFill>
                <a:schemeClr val="tx1">
                  <a:lumMod val="75000"/>
                  <a:lumOff val="25000"/>
                </a:schemeClr>
              </a:solidFill>
              <a:latin typeface="Times New Roman" pitchFamily="18" charset="0"/>
              <a:cs typeface="Times New Roman" pitchFamily="18" charset="0"/>
            </a:endParaRPr>
          </a:p>
        </p:txBody>
      </p:sp>
      <p:pic>
        <p:nvPicPr>
          <p:cNvPr id="4" name="Picture 3"/>
          <p:cNvPicPr/>
          <p:nvPr/>
        </p:nvPicPr>
        <p:blipFill>
          <a:blip r:embed="rId2"/>
          <a:stretch>
            <a:fillRect/>
          </a:stretch>
        </p:blipFill>
        <p:spPr>
          <a:xfrm>
            <a:off x="3630305" y="941695"/>
            <a:ext cx="5513696" cy="3138985"/>
          </a:xfrm>
          <a:prstGeom prst="rect">
            <a:avLst/>
          </a:prstGeom>
        </p:spPr>
      </p:pic>
      <p:pic>
        <p:nvPicPr>
          <p:cNvPr id="5" name="Picture 4"/>
          <p:cNvPicPr/>
          <p:nvPr/>
        </p:nvPicPr>
        <p:blipFill>
          <a:blip r:embed="rId3"/>
          <a:stretch>
            <a:fillRect/>
          </a:stretch>
        </p:blipFill>
        <p:spPr>
          <a:xfrm>
            <a:off x="4313479" y="4080680"/>
            <a:ext cx="3913505" cy="1798955"/>
          </a:xfrm>
          <a:prstGeom prst="rect">
            <a:avLst/>
          </a:prstGeom>
        </p:spPr>
      </p:pic>
    </p:spTree>
    <p:extLst>
      <p:ext uri="{BB962C8B-B14F-4D97-AF65-F5344CB8AC3E}">
        <p14:creationId xmlns:p14="http://schemas.microsoft.com/office/powerpoint/2010/main" val="3791797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half" idx="2"/>
          </p:nvPr>
        </p:nvSpPr>
        <p:spPr>
          <a:xfrm>
            <a:off x="4711596" y="6153899"/>
            <a:ext cx="3515388" cy="540327"/>
          </a:xfrm>
        </p:spPr>
        <p:txBody>
          <a:bodyPr>
            <a:normAutofit/>
          </a:bodyPr>
          <a:lstStyle/>
          <a:p>
            <a:r>
              <a:rPr lang="en-US" b="1" dirty="0">
                <a:solidFill>
                  <a:schemeClr val="tx1">
                    <a:lumMod val="75000"/>
                    <a:lumOff val="25000"/>
                  </a:schemeClr>
                </a:solidFill>
                <a:latin typeface="Times New Roman" pitchFamily="18" charset="0"/>
                <a:cs typeface="Times New Roman" pitchFamily="18" charset="0"/>
              </a:rPr>
              <a:t>Fig: Flow of the proposed method</a:t>
            </a:r>
            <a:endParaRPr lang="en-IN" b="1" dirty="0">
              <a:solidFill>
                <a:schemeClr val="tx1">
                  <a:lumMod val="75000"/>
                  <a:lumOff val="25000"/>
                </a:schemeClr>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xmlns="" id="{3129E1B1-018A-62B6-F253-33A85CCD5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9355" y="794763"/>
            <a:ext cx="3028013" cy="5268473"/>
          </a:xfrm>
          <a:prstGeom prst="rect">
            <a:avLst/>
          </a:prstGeom>
        </p:spPr>
      </p:pic>
    </p:spTree>
    <p:extLst>
      <p:ext uri="{BB962C8B-B14F-4D97-AF65-F5344CB8AC3E}">
        <p14:creationId xmlns:p14="http://schemas.microsoft.com/office/powerpoint/2010/main" val="2210352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half" idx="2"/>
          </p:nvPr>
        </p:nvSpPr>
        <p:spPr>
          <a:xfrm>
            <a:off x="1783830" y="464695"/>
            <a:ext cx="10238280" cy="6265889"/>
          </a:xfrm>
        </p:spPr>
        <p:txBody>
          <a:bodyPr>
            <a:normAutofit/>
          </a:bodyPr>
          <a:lstStyle/>
          <a:p>
            <a:pPr algn="just"/>
            <a:r>
              <a:rPr lang="en-US" sz="2400" b="1" dirty="0">
                <a:solidFill>
                  <a:schemeClr val="tx1">
                    <a:lumMod val="75000"/>
                    <a:lumOff val="25000"/>
                  </a:schemeClr>
                </a:solidFill>
                <a:latin typeface="Times New Roman" pitchFamily="18" charset="0"/>
                <a:cs typeface="Times New Roman" pitchFamily="18" charset="0"/>
              </a:rPr>
              <a:t>EEG Data Acquisition</a:t>
            </a:r>
            <a:r>
              <a:rPr lang="en-US" sz="2400" dirty="0">
                <a:solidFill>
                  <a:schemeClr val="tx1">
                    <a:lumMod val="75000"/>
                    <a:lumOff val="25000"/>
                  </a:schemeClr>
                </a:solidFill>
                <a:latin typeface="Times New Roman" pitchFamily="18" charset="0"/>
                <a:cs typeface="Times New Roman" pitchFamily="18" charset="0"/>
              </a:rPr>
              <a:t>: EEG signals are acquired from the scalp using electrodes </a:t>
            </a:r>
          </a:p>
          <a:p>
            <a:pPr algn="just"/>
            <a:r>
              <a:rPr lang="en-US" sz="2400" dirty="0">
                <a:solidFill>
                  <a:schemeClr val="tx1">
                    <a:lumMod val="75000"/>
                    <a:lumOff val="25000"/>
                  </a:schemeClr>
                </a:solidFill>
                <a:latin typeface="Times New Roman" pitchFamily="18" charset="0"/>
                <a:cs typeface="Times New Roman" pitchFamily="18" charset="0"/>
              </a:rPr>
              <a:t>and amplified.</a:t>
            </a:r>
          </a:p>
          <a:p>
            <a:pPr algn="just"/>
            <a:endParaRPr lang="en-US" sz="2400" dirty="0">
              <a:solidFill>
                <a:schemeClr val="tx1">
                  <a:lumMod val="75000"/>
                  <a:lumOff val="25000"/>
                </a:schemeClr>
              </a:solidFill>
              <a:latin typeface="Times New Roman" pitchFamily="18" charset="0"/>
              <a:cs typeface="Times New Roman" pitchFamily="18" charset="0"/>
            </a:endParaRPr>
          </a:p>
          <a:p>
            <a:pPr algn="just"/>
            <a:r>
              <a:rPr lang="en-US" sz="2400" b="1" dirty="0">
                <a:solidFill>
                  <a:schemeClr val="tx1">
                    <a:lumMod val="75000"/>
                    <a:lumOff val="25000"/>
                  </a:schemeClr>
                </a:solidFill>
                <a:latin typeface="Times New Roman" pitchFamily="18" charset="0"/>
                <a:cs typeface="Times New Roman" pitchFamily="18" charset="0"/>
              </a:rPr>
              <a:t>Preprocessing</a:t>
            </a:r>
            <a:r>
              <a:rPr lang="en-US" sz="2400" dirty="0">
                <a:solidFill>
                  <a:schemeClr val="tx1">
                    <a:lumMod val="75000"/>
                    <a:lumOff val="25000"/>
                  </a:schemeClr>
                </a:solidFill>
                <a:latin typeface="Times New Roman" pitchFamily="18" charset="0"/>
                <a:cs typeface="Times New Roman" pitchFamily="18" charset="0"/>
              </a:rPr>
              <a:t>: The raw EEG signals are preprocessed by removing noise, </a:t>
            </a:r>
          </a:p>
          <a:p>
            <a:pPr algn="just"/>
            <a:r>
              <a:rPr lang="en-US" sz="2400" dirty="0">
                <a:solidFill>
                  <a:schemeClr val="tx1">
                    <a:lumMod val="75000"/>
                    <a:lumOff val="25000"/>
                  </a:schemeClr>
                </a:solidFill>
                <a:latin typeface="Times New Roman" pitchFamily="18" charset="0"/>
                <a:cs typeface="Times New Roman" pitchFamily="18" charset="0"/>
              </a:rPr>
              <a:t>artifacts, and other unwanted signals.</a:t>
            </a:r>
          </a:p>
          <a:p>
            <a:pPr algn="just"/>
            <a:endParaRPr lang="en-US" sz="2400" dirty="0">
              <a:solidFill>
                <a:schemeClr val="tx1">
                  <a:lumMod val="75000"/>
                  <a:lumOff val="25000"/>
                </a:schemeClr>
              </a:solidFill>
              <a:latin typeface="Times New Roman" pitchFamily="18" charset="0"/>
              <a:cs typeface="Times New Roman" pitchFamily="18" charset="0"/>
            </a:endParaRPr>
          </a:p>
          <a:p>
            <a:pPr algn="just"/>
            <a:r>
              <a:rPr lang="en-US" sz="2400" b="1" dirty="0">
                <a:solidFill>
                  <a:schemeClr val="tx1">
                    <a:lumMod val="75000"/>
                    <a:lumOff val="25000"/>
                  </a:schemeClr>
                </a:solidFill>
                <a:latin typeface="Times New Roman" pitchFamily="18" charset="0"/>
                <a:cs typeface="Times New Roman" pitchFamily="18" charset="0"/>
              </a:rPr>
              <a:t>Feature Extraction</a:t>
            </a:r>
            <a:r>
              <a:rPr lang="en-US" sz="2400" dirty="0">
                <a:solidFill>
                  <a:schemeClr val="tx1">
                    <a:lumMod val="75000"/>
                    <a:lumOff val="25000"/>
                  </a:schemeClr>
                </a:solidFill>
                <a:latin typeface="Times New Roman" pitchFamily="18" charset="0"/>
                <a:cs typeface="Times New Roman" pitchFamily="18" charset="0"/>
              </a:rPr>
              <a:t>: Various features are extracted from the preprocessed EEG \</a:t>
            </a:r>
          </a:p>
          <a:p>
            <a:pPr algn="just"/>
            <a:r>
              <a:rPr lang="en-US" sz="2400" dirty="0">
                <a:solidFill>
                  <a:schemeClr val="tx1">
                    <a:lumMod val="75000"/>
                    <a:lumOff val="25000"/>
                  </a:schemeClr>
                </a:solidFill>
                <a:latin typeface="Times New Roman" pitchFamily="18" charset="0"/>
                <a:cs typeface="Times New Roman" pitchFamily="18" charset="0"/>
              </a:rPr>
              <a:t>signals, such as power spectral density, coherence, and entropy.</a:t>
            </a:r>
          </a:p>
          <a:p>
            <a:pPr algn="just"/>
            <a:endParaRPr lang="en-US" sz="2400" dirty="0">
              <a:solidFill>
                <a:schemeClr val="tx1">
                  <a:lumMod val="75000"/>
                  <a:lumOff val="25000"/>
                </a:schemeClr>
              </a:solidFill>
              <a:latin typeface="Times New Roman" pitchFamily="18" charset="0"/>
              <a:cs typeface="Times New Roman" pitchFamily="18" charset="0"/>
            </a:endParaRPr>
          </a:p>
          <a:p>
            <a:pPr algn="just"/>
            <a:r>
              <a:rPr lang="en-US" sz="2400" b="1" dirty="0">
                <a:solidFill>
                  <a:schemeClr val="tx1">
                    <a:lumMod val="75000"/>
                    <a:lumOff val="25000"/>
                  </a:schemeClr>
                </a:solidFill>
                <a:latin typeface="Times New Roman" pitchFamily="18" charset="0"/>
                <a:cs typeface="Times New Roman" pitchFamily="18" charset="0"/>
              </a:rPr>
              <a:t>Feature Selection</a:t>
            </a:r>
            <a:r>
              <a:rPr lang="en-US" sz="2400" dirty="0">
                <a:solidFill>
                  <a:schemeClr val="tx1">
                    <a:lumMod val="75000"/>
                    <a:lumOff val="25000"/>
                  </a:schemeClr>
                </a:solidFill>
                <a:latin typeface="Times New Roman" pitchFamily="18" charset="0"/>
                <a:cs typeface="Times New Roman" pitchFamily="18" charset="0"/>
              </a:rPr>
              <a:t>: Relevant features are selected from the extracted features to</a:t>
            </a:r>
          </a:p>
          <a:p>
            <a:pPr algn="just"/>
            <a:r>
              <a:rPr lang="en-US" sz="2400" dirty="0">
                <a:solidFill>
                  <a:schemeClr val="tx1">
                    <a:lumMod val="75000"/>
                    <a:lumOff val="25000"/>
                  </a:schemeClr>
                </a:solidFill>
                <a:latin typeface="Times New Roman" pitchFamily="18" charset="0"/>
                <a:cs typeface="Times New Roman" pitchFamily="18" charset="0"/>
              </a:rPr>
              <a:t>improve the classification accuracy and reduce computational complexity.</a:t>
            </a:r>
          </a:p>
          <a:p>
            <a:pPr algn="just"/>
            <a:endParaRPr lang="en-US" sz="3300" dirty="0">
              <a:solidFill>
                <a:schemeClr val="tx1">
                  <a:lumMod val="75000"/>
                  <a:lumOff val="25000"/>
                </a:schemeClr>
              </a:solidFill>
              <a:latin typeface="Times New Roman" pitchFamily="18" charset="0"/>
              <a:cs typeface="Times New Roman" pitchFamily="18" charset="0"/>
            </a:endParaRPr>
          </a:p>
          <a:p>
            <a:endParaRPr lang="en-US" sz="3300" b="1" dirty="0">
              <a:solidFill>
                <a:schemeClr val="tx1">
                  <a:lumMod val="75000"/>
                  <a:lumOff val="25000"/>
                </a:schemeClr>
              </a:solidFill>
              <a:latin typeface="Times New Roman" pitchFamily="18" charset="0"/>
              <a:cs typeface="Times New Roman" pitchFamily="18" charset="0"/>
            </a:endParaRPr>
          </a:p>
          <a:p>
            <a:endParaRPr lang="en-US" sz="3300" b="1" dirty="0">
              <a:solidFill>
                <a:schemeClr val="tx1">
                  <a:lumMod val="75000"/>
                  <a:lumOff val="25000"/>
                </a:schemeClr>
              </a:solidFill>
              <a:latin typeface="Times New Roman" pitchFamily="18" charset="0"/>
              <a:cs typeface="Times New Roman" pitchFamily="18" charset="0"/>
            </a:endParaRPr>
          </a:p>
          <a:p>
            <a:endParaRPr lang="en-US" b="1" dirty="0">
              <a:solidFill>
                <a:schemeClr val="tx1">
                  <a:lumMod val="75000"/>
                  <a:lumOff val="25000"/>
                </a:schemeClr>
              </a:solidFill>
              <a:latin typeface="Times New Roman" pitchFamily="18" charset="0"/>
              <a:cs typeface="Times New Roman" pitchFamily="18" charset="0"/>
            </a:endParaRPr>
          </a:p>
          <a:p>
            <a:endParaRPr lang="en-US" b="1" dirty="0">
              <a:solidFill>
                <a:schemeClr val="tx1">
                  <a:lumMod val="75000"/>
                  <a:lumOff val="25000"/>
                </a:schemeClr>
              </a:solidFill>
              <a:latin typeface="Times New Roman" pitchFamily="18" charset="0"/>
              <a:cs typeface="Times New Roman" pitchFamily="18" charset="0"/>
            </a:endParaRPr>
          </a:p>
          <a:p>
            <a:endParaRPr lang="en-US" b="1" dirty="0">
              <a:solidFill>
                <a:schemeClr val="tx1">
                  <a:lumMod val="75000"/>
                  <a:lumOff val="25000"/>
                </a:schemeClr>
              </a:solidFill>
              <a:latin typeface="Times New Roman" pitchFamily="18" charset="0"/>
              <a:cs typeface="Times New Roman" pitchFamily="18" charset="0"/>
            </a:endParaRPr>
          </a:p>
          <a:p>
            <a:endParaRPr lang="en-IN" b="1"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310564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half" idx="2"/>
          </p:nvPr>
        </p:nvSpPr>
        <p:spPr>
          <a:xfrm>
            <a:off x="1783830" y="464695"/>
            <a:ext cx="10238280" cy="6265889"/>
          </a:xfrm>
        </p:spPr>
        <p:txBody>
          <a:bodyPr>
            <a:normAutofit fontScale="92500" lnSpcReduction="20000"/>
          </a:bodyPr>
          <a:lstStyle/>
          <a:p>
            <a:pPr algn="just"/>
            <a:r>
              <a:rPr lang="en-US" sz="2400" b="1" dirty="0">
                <a:solidFill>
                  <a:schemeClr val="tx1">
                    <a:lumMod val="75000"/>
                    <a:lumOff val="25000"/>
                  </a:schemeClr>
                </a:solidFill>
                <a:latin typeface="Times New Roman" pitchFamily="18" charset="0"/>
                <a:cs typeface="Times New Roman" pitchFamily="18" charset="0"/>
              </a:rPr>
              <a:t>Training the SVM Classifier</a:t>
            </a:r>
            <a:r>
              <a:rPr lang="en-US" sz="2400" dirty="0">
                <a:solidFill>
                  <a:schemeClr val="tx1">
                    <a:lumMod val="75000"/>
                    <a:lumOff val="25000"/>
                  </a:schemeClr>
                </a:solidFill>
                <a:latin typeface="Times New Roman" pitchFamily="18" charset="0"/>
                <a:cs typeface="Times New Roman" pitchFamily="18" charset="0"/>
              </a:rPr>
              <a:t>: The selected features are used to train the SVM classifier </a:t>
            </a:r>
          </a:p>
          <a:p>
            <a:pPr algn="just"/>
            <a:r>
              <a:rPr lang="en-US" sz="2400" dirty="0">
                <a:solidFill>
                  <a:schemeClr val="tx1">
                    <a:lumMod val="75000"/>
                    <a:lumOff val="25000"/>
                  </a:schemeClr>
                </a:solidFill>
                <a:latin typeface="Times New Roman" pitchFamily="18" charset="0"/>
                <a:cs typeface="Times New Roman" pitchFamily="18" charset="0"/>
              </a:rPr>
              <a:t>algorithm with labeled data from individuals with and without ASD.</a:t>
            </a:r>
          </a:p>
          <a:p>
            <a:pPr algn="just"/>
            <a:endParaRPr lang="en-US" sz="2400" dirty="0">
              <a:solidFill>
                <a:schemeClr val="tx1">
                  <a:lumMod val="75000"/>
                  <a:lumOff val="25000"/>
                </a:schemeClr>
              </a:solidFill>
              <a:latin typeface="Times New Roman" pitchFamily="18" charset="0"/>
              <a:cs typeface="Times New Roman" pitchFamily="18" charset="0"/>
            </a:endParaRPr>
          </a:p>
          <a:p>
            <a:pPr algn="just"/>
            <a:r>
              <a:rPr lang="en-US" sz="2400" b="1" dirty="0">
                <a:solidFill>
                  <a:schemeClr val="tx1">
                    <a:lumMod val="75000"/>
                    <a:lumOff val="25000"/>
                  </a:schemeClr>
                </a:solidFill>
                <a:latin typeface="Times New Roman" pitchFamily="18" charset="0"/>
                <a:cs typeface="Times New Roman" pitchFamily="18" charset="0"/>
              </a:rPr>
              <a:t>Model Evaluation</a:t>
            </a:r>
            <a:r>
              <a:rPr lang="en-US" sz="2400" dirty="0">
                <a:solidFill>
                  <a:schemeClr val="tx1">
                    <a:lumMod val="75000"/>
                    <a:lumOff val="25000"/>
                  </a:schemeClr>
                </a:solidFill>
                <a:latin typeface="Times New Roman" pitchFamily="18" charset="0"/>
                <a:cs typeface="Times New Roman" pitchFamily="18" charset="0"/>
              </a:rPr>
              <a:t>: The trained SVM classifier is evaluated using a validation dataset to </a:t>
            </a:r>
          </a:p>
          <a:p>
            <a:pPr algn="just"/>
            <a:r>
              <a:rPr lang="en-US" sz="2400" dirty="0">
                <a:solidFill>
                  <a:schemeClr val="tx1">
                    <a:lumMod val="75000"/>
                    <a:lumOff val="25000"/>
                  </a:schemeClr>
                </a:solidFill>
                <a:latin typeface="Times New Roman" pitchFamily="18" charset="0"/>
                <a:cs typeface="Times New Roman" pitchFamily="18" charset="0"/>
              </a:rPr>
              <a:t>determine its accuracy, sensitivity, and specificity.</a:t>
            </a:r>
          </a:p>
          <a:p>
            <a:pPr algn="just"/>
            <a:endParaRPr lang="en-US" sz="2400" dirty="0">
              <a:solidFill>
                <a:schemeClr val="tx1">
                  <a:lumMod val="75000"/>
                  <a:lumOff val="25000"/>
                </a:schemeClr>
              </a:solidFill>
              <a:latin typeface="Times New Roman" pitchFamily="18" charset="0"/>
              <a:cs typeface="Times New Roman" pitchFamily="18" charset="0"/>
            </a:endParaRPr>
          </a:p>
          <a:p>
            <a:pPr algn="just"/>
            <a:r>
              <a:rPr lang="en-US" sz="2400" b="1" dirty="0">
                <a:solidFill>
                  <a:schemeClr val="tx1">
                    <a:lumMod val="75000"/>
                    <a:lumOff val="25000"/>
                  </a:schemeClr>
                </a:solidFill>
                <a:latin typeface="Times New Roman" pitchFamily="18" charset="0"/>
                <a:cs typeface="Times New Roman" pitchFamily="18" charset="0"/>
              </a:rPr>
              <a:t>Early Detection</a:t>
            </a:r>
            <a:r>
              <a:rPr lang="en-US" sz="2400" dirty="0">
                <a:solidFill>
                  <a:schemeClr val="tx1">
                    <a:lumMod val="75000"/>
                    <a:lumOff val="25000"/>
                  </a:schemeClr>
                </a:solidFill>
                <a:latin typeface="Times New Roman" pitchFamily="18" charset="0"/>
                <a:cs typeface="Times New Roman" pitchFamily="18" charset="0"/>
              </a:rPr>
              <a:t>: Once the SVM classifier algorithm is validated, it can be used for early </a:t>
            </a:r>
          </a:p>
          <a:p>
            <a:pPr algn="just"/>
            <a:r>
              <a:rPr lang="en-US" sz="2400" dirty="0">
                <a:solidFill>
                  <a:schemeClr val="tx1">
                    <a:lumMod val="75000"/>
                    <a:lumOff val="25000"/>
                  </a:schemeClr>
                </a:solidFill>
                <a:latin typeface="Times New Roman" pitchFamily="18" charset="0"/>
                <a:cs typeface="Times New Roman" pitchFamily="18" charset="0"/>
              </a:rPr>
              <a:t>detection of ASD by analyzing the EEG signals of individuals at risk of developing ASD.</a:t>
            </a:r>
          </a:p>
          <a:p>
            <a:pPr algn="just"/>
            <a:endParaRPr lang="en-US" sz="2400" dirty="0">
              <a:solidFill>
                <a:schemeClr val="tx1">
                  <a:lumMod val="75000"/>
                  <a:lumOff val="25000"/>
                </a:schemeClr>
              </a:solidFill>
              <a:latin typeface="Times New Roman" pitchFamily="18" charset="0"/>
              <a:cs typeface="Times New Roman" pitchFamily="18" charset="0"/>
            </a:endParaRPr>
          </a:p>
          <a:p>
            <a:pPr algn="just"/>
            <a:r>
              <a:rPr lang="en-US" sz="2400" b="1" dirty="0">
                <a:solidFill>
                  <a:schemeClr val="tx1">
                    <a:lumMod val="75000"/>
                    <a:lumOff val="25000"/>
                  </a:schemeClr>
                </a:solidFill>
                <a:latin typeface="Times New Roman" pitchFamily="18" charset="0"/>
                <a:cs typeface="Times New Roman" pitchFamily="18" charset="0"/>
              </a:rPr>
              <a:t>Intervention and Support</a:t>
            </a:r>
            <a:r>
              <a:rPr lang="en-US" sz="2400" dirty="0">
                <a:solidFill>
                  <a:schemeClr val="tx1">
                    <a:lumMod val="75000"/>
                    <a:lumOff val="25000"/>
                  </a:schemeClr>
                </a:solidFill>
                <a:latin typeface="Times New Roman" pitchFamily="18" charset="0"/>
                <a:cs typeface="Times New Roman" pitchFamily="18" charset="0"/>
              </a:rPr>
              <a:t>: Early detection of ASD using EEG-based methods can help </a:t>
            </a:r>
          </a:p>
          <a:p>
            <a:pPr algn="just"/>
            <a:r>
              <a:rPr lang="en-US" sz="2400" dirty="0">
                <a:solidFill>
                  <a:schemeClr val="tx1">
                    <a:lumMod val="75000"/>
                    <a:lumOff val="25000"/>
                  </a:schemeClr>
                </a:solidFill>
                <a:latin typeface="Times New Roman" pitchFamily="18" charset="0"/>
                <a:cs typeface="Times New Roman" pitchFamily="18" charset="0"/>
              </a:rPr>
              <a:t>In providing early intervention and support to individuals with ASD, which can improve </a:t>
            </a:r>
          </a:p>
          <a:p>
            <a:pPr algn="just"/>
            <a:r>
              <a:rPr lang="en-US" sz="2400" dirty="0">
                <a:solidFill>
                  <a:schemeClr val="tx1">
                    <a:lumMod val="75000"/>
                    <a:lumOff val="25000"/>
                  </a:schemeClr>
                </a:solidFill>
                <a:latin typeface="Times New Roman" pitchFamily="18" charset="0"/>
                <a:cs typeface="Times New Roman" pitchFamily="18" charset="0"/>
              </a:rPr>
              <a:t>their long-term outcomes.</a:t>
            </a:r>
          </a:p>
          <a:p>
            <a:pPr algn="just"/>
            <a:endParaRPr lang="en-US" sz="2400" dirty="0">
              <a:solidFill>
                <a:schemeClr val="tx1">
                  <a:lumMod val="75000"/>
                  <a:lumOff val="25000"/>
                </a:schemeClr>
              </a:solidFill>
              <a:latin typeface="Times New Roman" pitchFamily="18" charset="0"/>
              <a:cs typeface="Times New Roman" pitchFamily="18" charset="0"/>
            </a:endParaRPr>
          </a:p>
          <a:p>
            <a:pPr algn="just"/>
            <a:r>
              <a:rPr lang="en-US" sz="2400" dirty="0">
                <a:solidFill>
                  <a:schemeClr val="tx1">
                    <a:lumMod val="75000"/>
                    <a:lumOff val="25000"/>
                  </a:schemeClr>
                </a:solidFill>
                <a:latin typeface="Times New Roman" pitchFamily="18" charset="0"/>
                <a:cs typeface="Times New Roman" pitchFamily="18" charset="0"/>
              </a:rPr>
              <a:t>Overall, this block diagram outlines the main steps involved in using EEG-based methods </a:t>
            </a:r>
          </a:p>
          <a:p>
            <a:pPr algn="just"/>
            <a:r>
              <a:rPr lang="en-US" sz="2400" dirty="0">
                <a:solidFill>
                  <a:schemeClr val="tx1">
                    <a:lumMod val="75000"/>
                    <a:lumOff val="25000"/>
                  </a:schemeClr>
                </a:solidFill>
                <a:latin typeface="Times New Roman" pitchFamily="18" charset="0"/>
                <a:cs typeface="Times New Roman" pitchFamily="18" charset="0"/>
              </a:rPr>
              <a:t>and SVM classifier algorithm for early detection of Autism.</a:t>
            </a:r>
          </a:p>
          <a:p>
            <a:endParaRPr lang="en-US" sz="2400" b="1" dirty="0">
              <a:solidFill>
                <a:schemeClr val="tx1">
                  <a:lumMod val="75000"/>
                  <a:lumOff val="25000"/>
                </a:schemeClr>
              </a:solidFill>
              <a:latin typeface="Times New Roman" pitchFamily="18" charset="0"/>
              <a:cs typeface="Times New Roman" pitchFamily="18" charset="0"/>
            </a:endParaRPr>
          </a:p>
          <a:p>
            <a:pPr algn="just"/>
            <a:endParaRPr lang="en-US" sz="3300" dirty="0">
              <a:solidFill>
                <a:schemeClr val="tx1">
                  <a:lumMod val="75000"/>
                  <a:lumOff val="25000"/>
                </a:schemeClr>
              </a:solidFill>
              <a:latin typeface="Times New Roman" pitchFamily="18" charset="0"/>
              <a:cs typeface="Times New Roman" pitchFamily="18" charset="0"/>
            </a:endParaRPr>
          </a:p>
          <a:p>
            <a:endParaRPr lang="en-US" sz="3300" b="1" dirty="0">
              <a:solidFill>
                <a:schemeClr val="tx1">
                  <a:lumMod val="75000"/>
                  <a:lumOff val="25000"/>
                </a:schemeClr>
              </a:solidFill>
              <a:latin typeface="Times New Roman" pitchFamily="18" charset="0"/>
              <a:cs typeface="Times New Roman" pitchFamily="18" charset="0"/>
            </a:endParaRPr>
          </a:p>
          <a:p>
            <a:endParaRPr lang="en-US" sz="3300" b="1" dirty="0">
              <a:solidFill>
                <a:schemeClr val="tx1">
                  <a:lumMod val="75000"/>
                  <a:lumOff val="25000"/>
                </a:schemeClr>
              </a:solidFill>
              <a:latin typeface="Times New Roman" pitchFamily="18" charset="0"/>
              <a:cs typeface="Times New Roman" pitchFamily="18" charset="0"/>
            </a:endParaRPr>
          </a:p>
          <a:p>
            <a:endParaRPr lang="en-US" b="1" dirty="0">
              <a:solidFill>
                <a:schemeClr val="tx1">
                  <a:lumMod val="75000"/>
                  <a:lumOff val="25000"/>
                </a:schemeClr>
              </a:solidFill>
              <a:latin typeface="Times New Roman" pitchFamily="18" charset="0"/>
              <a:cs typeface="Times New Roman" pitchFamily="18" charset="0"/>
            </a:endParaRPr>
          </a:p>
          <a:p>
            <a:endParaRPr lang="en-US" b="1" dirty="0">
              <a:solidFill>
                <a:schemeClr val="tx1">
                  <a:lumMod val="75000"/>
                  <a:lumOff val="25000"/>
                </a:schemeClr>
              </a:solidFill>
              <a:latin typeface="Times New Roman" pitchFamily="18" charset="0"/>
              <a:cs typeface="Times New Roman" pitchFamily="18" charset="0"/>
            </a:endParaRPr>
          </a:p>
          <a:p>
            <a:endParaRPr lang="en-US" b="1" dirty="0">
              <a:solidFill>
                <a:schemeClr val="tx1">
                  <a:lumMod val="75000"/>
                  <a:lumOff val="25000"/>
                </a:schemeClr>
              </a:solidFill>
              <a:latin typeface="Times New Roman" pitchFamily="18" charset="0"/>
              <a:cs typeface="Times New Roman" pitchFamily="18" charset="0"/>
            </a:endParaRPr>
          </a:p>
          <a:p>
            <a:endParaRPr lang="en-IN" b="1"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420775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2890" y="1269242"/>
            <a:ext cx="10576564" cy="5281683"/>
          </a:xfrm>
        </p:spPr>
        <p:txBody>
          <a:bodyPr>
            <a:noAutofit/>
          </a:bodyPr>
          <a:lstStyle/>
          <a:p>
            <a:pPr marL="0" indent="0" algn="just">
              <a:buNone/>
            </a:pPr>
            <a:r>
              <a:rPr lang="en-US" sz="2000" b="1" dirty="0">
                <a:latin typeface="Times New Roman" panose="02020603050405020304" pitchFamily="18" charset="0"/>
                <a:cs typeface="Times New Roman" panose="02020603050405020304" pitchFamily="18" charset="0"/>
              </a:rPr>
              <a:t>Training</a:t>
            </a:r>
          </a:p>
          <a:p>
            <a:pPr marL="0" indent="0" algn="just">
              <a:buNone/>
            </a:pPr>
            <a:r>
              <a:rPr lang="en-US" sz="2000" dirty="0">
                <a:latin typeface="Times New Roman" panose="02020603050405020304" pitchFamily="18" charset="0"/>
                <a:cs typeface="Times New Roman" panose="02020603050405020304" pitchFamily="18" charset="0"/>
              </a:rPr>
              <a:t>The classifier receives the features of the EEG signals of different patients. The dataset is divided into two sets, one is for training and other one is for testing. Initially, the training data is fed to the classifier where the classifier learns about the patterns to identify the autism based person and a non-autism based person. The more the data for training the more the accuracy, but, the more data for training will also increases the time for the completion of training too. So, we need to choose the better suitable features which can distinguish the two kinds of persons very clearly. </a:t>
            </a:r>
          </a:p>
          <a:p>
            <a:pPr marL="0" indent="0" algn="just">
              <a:buNone/>
            </a:pPr>
            <a:r>
              <a:rPr lang="en-US" sz="2000" b="1" dirty="0">
                <a:latin typeface="Times New Roman" panose="02020603050405020304" pitchFamily="18" charset="0"/>
                <a:cs typeface="Times New Roman" panose="02020603050405020304" pitchFamily="18" charset="0"/>
              </a:rPr>
              <a:t>Testing</a:t>
            </a:r>
          </a:p>
          <a:p>
            <a:pPr marL="0" indent="0" algn="just">
              <a:buNone/>
            </a:pPr>
            <a:r>
              <a:rPr lang="en-US" sz="2000" dirty="0">
                <a:latin typeface="Times New Roman" panose="02020603050405020304" pitchFamily="18" charset="0"/>
                <a:cs typeface="Times New Roman" panose="02020603050405020304" pitchFamily="18" charset="0"/>
              </a:rPr>
              <a:t>In this stage, the accuracy of the classifier that was trained in the prior training phase will be evaluated. Here, we will evaluate the classification accuracy of the classifier using some random testing data samples that we have first segregated. Because the classifier we're using in this case is a Binary SVM, the results of testing will be either a "0" or a "1". Later, the binary results must be translated into the labels that were initially fed to the classifier. The classifier's output underwent testing, and it gave very accurate predictions of the data. This proposed approach's test results have demonstrated an accuracy of over 90%, which is higher than the accuracy of the current method, which is greater than the existing method where they have classified using KNN classifier.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1154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277090"/>
            <a:ext cx="8911687" cy="831273"/>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40873" y="1547446"/>
            <a:ext cx="10063739" cy="4363776"/>
          </a:xfrm>
        </p:spPr>
        <p:txBody>
          <a:bodyPr>
            <a:normAutofit/>
          </a:bodyPr>
          <a:lstStyle/>
          <a:p>
            <a:pPr lvl="0" algn="just">
              <a:lnSpc>
                <a:spcPct val="150000"/>
              </a:lnSpc>
            </a:pPr>
            <a:endParaRPr lang="en-IN" sz="2000" dirty="0">
              <a:latin typeface="Times New Roman" pitchFamily="18" charset="0"/>
              <a:cs typeface="Times New Roman" pitchFamily="18" charset="0"/>
            </a:endParaRPr>
          </a:p>
          <a:p>
            <a:pPr algn="just"/>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2" name="TextBox 1"/>
          <p:cNvSpPr txBox="1"/>
          <p:nvPr/>
        </p:nvSpPr>
        <p:spPr>
          <a:xfrm>
            <a:off x="1482438" y="1163471"/>
            <a:ext cx="10709562" cy="1549142"/>
          </a:xfrm>
          <a:prstGeom prst="rect">
            <a:avLst/>
          </a:prstGeom>
          <a:noFill/>
        </p:spPr>
        <p:txBody>
          <a:bodyPr wrap="square" rtlCol="0">
            <a:spAutoFit/>
          </a:bodyPr>
          <a:lstStyle/>
          <a:p>
            <a:pPr marL="342900" indent="-342900" defTabSz="457200">
              <a:lnSpc>
                <a:spcPct val="130000"/>
              </a:lnSpc>
              <a:spcBef>
                <a:spcPts val="1000"/>
              </a:spcBef>
              <a:buClr>
                <a:schemeClr val="accent1"/>
              </a:buClr>
              <a:buFont typeface="Wingdings" pitchFamily="2" charset="2"/>
              <a:buChar char="§"/>
            </a:pPr>
            <a:r>
              <a:rPr lang="en-US" sz="2000" dirty="0">
                <a:solidFill>
                  <a:schemeClr val="tx1">
                    <a:lumMod val="75000"/>
                    <a:lumOff val="25000"/>
                  </a:schemeClr>
                </a:solidFill>
                <a:latin typeface="Times New Roman" pitchFamily="18" charset="0"/>
                <a:cs typeface="Times New Roman" pitchFamily="18" charset="0"/>
              </a:rPr>
              <a:t>The SVM Classifier is better than existing KNN classifier.</a:t>
            </a:r>
          </a:p>
          <a:p>
            <a:pPr marL="342900" indent="-342900" defTabSz="457200">
              <a:lnSpc>
                <a:spcPct val="130000"/>
              </a:lnSpc>
              <a:spcBef>
                <a:spcPts val="1000"/>
              </a:spcBef>
              <a:buClr>
                <a:schemeClr val="accent1"/>
              </a:buClr>
              <a:buFont typeface="Wingdings" pitchFamily="2" charset="2"/>
              <a:buChar char="§"/>
            </a:pPr>
            <a:r>
              <a:rPr lang="en-US" sz="2000" dirty="0">
                <a:solidFill>
                  <a:schemeClr val="tx1">
                    <a:lumMod val="75000"/>
                    <a:lumOff val="25000"/>
                  </a:schemeClr>
                </a:solidFill>
                <a:latin typeface="Times New Roman" pitchFamily="18" charset="0"/>
                <a:cs typeface="Times New Roman" pitchFamily="18" charset="0"/>
              </a:rPr>
              <a:t>Instantaneous frequencies based features really helped in maximizing accuracy.</a:t>
            </a:r>
          </a:p>
          <a:p>
            <a:pPr marL="342900" indent="-342900" defTabSz="457200">
              <a:lnSpc>
                <a:spcPct val="130000"/>
              </a:lnSpc>
              <a:spcBef>
                <a:spcPts val="1000"/>
              </a:spcBef>
              <a:buClr>
                <a:schemeClr val="accent1"/>
              </a:buClr>
              <a:buFont typeface="Wingdings" pitchFamily="2" charset="2"/>
              <a:buChar char="§"/>
            </a:pPr>
            <a:r>
              <a:rPr lang="en-US" sz="2000" dirty="0">
                <a:solidFill>
                  <a:schemeClr val="tx1">
                    <a:lumMod val="75000"/>
                    <a:lumOff val="25000"/>
                  </a:schemeClr>
                </a:solidFill>
                <a:latin typeface="Times New Roman" pitchFamily="18" charset="0"/>
                <a:cs typeface="Times New Roman" pitchFamily="18" charset="0"/>
              </a:rPr>
              <a:t>The SVM classifier uses less data for training which decreases the training time.</a:t>
            </a:r>
          </a:p>
        </p:txBody>
      </p:sp>
    </p:spTree>
    <p:extLst>
      <p:ext uri="{BB962C8B-B14F-4D97-AF65-F5344CB8AC3E}">
        <p14:creationId xmlns:p14="http://schemas.microsoft.com/office/powerpoint/2010/main" val="250226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a:xfrm>
            <a:off x="2589212" y="1745673"/>
            <a:ext cx="8915400" cy="4165549"/>
          </a:xfrm>
        </p:spPr>
        <p:txBody>
          <a:bodyPr>
            <a:normAutofit/>
          </a:bodyPr>
          <a:lstStyle/>
          <a:p>
            <a:pPr>
              <a:lnSpc>
                <a:spcPct val="130000"/>
              </a:lnSpc>
              <a:buFont typeface="Wingdings" pitchFamily="2" charset="2"/>
              <a:buChar char="§"/>
            </a:pPr>
            <a:r>
              <a:rPr lang="en-US" sz="2100" dirty="0">
                <a:latin typeface="Times New Roman" pitchFamily="18" charset="0"/>
                <a:cs typeface="Times New Roman" pitchFamily="18" charset="0"/>
              </a:rPr>
              <a:t>Applied in DSP applications.</a:t>
            </a:r>
          </a:p>
          <a:p>
            <a:pPr>
              <a:lnSpc>
                <a:spcPct val="130000"/>
              </a:lnSpc>
              <a:buFont typeface="Wingdings" pitchFamily="2" charset="2"/>
              <a:buChar char="§"/>
            </a:pPr>
            <a:r>
              <a:rPr lang="en-US" sz="2100" dirty="0">
                <a:latin typeface="Times New Roman" pitchFamily="18" charset="0"/>
                <a:cs typeface="Times New Roman" pitchFamily="18" charset="0"/>
              </a:rPr>
              <a:t>EEG Based diseases Detection.</a:t>
            </a:r>
          </a:p>
          <a:p>
            <a:pPr>
              <a:lnSpc>
                <a:spcPct val="130000"/>
              </a:lnSpc>
              <a:buFont typeface="Wingdings" pitchFamily="2" charset="2"/>
              <a:buChar char="§"/>
            </a:pPr>
            <a:r>
              <a:rPr lang="en-US" sz="2100" dirty="0">
                <a:latin typeface="Times New Roman" pitchFamily="18" charset="0"/>
                <a:cs typeface="Times New Roman" pitchFamily="18" charset="0"/>
              </a:rPr>
              <a:t>Bio-Medical Signal Processing.</a:t>
            </a:r>
            <a:endParaRPr lang="en-IN" sz="2100" dirty="0">
              <a:latin typeface="Times New Roman" pitchFamily="18" charset="0"/>
              <a:cs typeface="Times New Roman" pitchFamily="18" charset="0"/>
            </a:endParaRPr>
          </a:p>
          <a:p>
            <a:pPr>
              <a:lnSpc>
                <a:spcPct val="130000"/>
              </a:lnSpc>
              <a:buFont typeface="Wingdings" pitchFamily="2" charset="2"/>
              <a:buChar char="§"/>
            </a:pPr>
            <a:endParaRPr lang="en-IN" dirty="0"/>
          </a:p>
        </p:txBody>
      </p:sp>
    </p:spTree>
    <p:extLst>
      <p:ext uri="{BB962C8B-B14F-4D97-AF65-F5344CB8AC3E}">
        <p14:creationId xmlns:p14="http://schemas.microsoft.com/office/powerpoint/2010/main" val="2477675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1316182" y="1094509"/>
            <a:ext cx="5586894" cy="5569527"/>
          </a:xfrm>
        </p:spPr>
        <p:txBody>
          <a:bodyPr>
            <a:normAutofit fontScale="77500" lnSpcReduction="20000"/>
          </a:bodyPr>
          <a:lstStyle/>
          <a:p>
            <a:pPr marL="0" indent="0" algn="just">
              <a:buNone/>
            </a:pPr>
            <a:r>
              <a:rPr lang="en-US" sz="2800" dirty="0">
                <a:latin typeface="Times New Roman" pitchFamily="18" charset="0"/>
                <a:cs typeface="Times New Roman" pitchFamily="18" charset="0"/>
              </a:rPr>
              <a:t>Hardware &amp; Software Requirements: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Software: Matlab R2018a.</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Hardware:</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Operating Systems: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10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7 Service Pack 1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2019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2016</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Processors: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Minimum: Any Intel or AMD x86-64 processor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Recommended: Any Intel or AMD x86-64 processor with four logical cores and AVX2 instruction set support </a:t>
            </a:r>
            <a:endParaRPr lang="en-IN" sz="2800"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a:xfrm>
            <a:off x="7190747" y="1565564"/>
            <a:ext cx="4313864" cy="4338280"/>
          </a:xfrm>
        </p:spPr>
        <p:txBody>
          <a:bodyPr>
            <a:normAutofit fontScale="77500" lnSpcReduction="20000"/>
          </a:bodyPr>
          <a:lstStyle/>
          <a:p>
            <a:r>
              <a:rPr lang="en-US" sz="2900" dirty="0">
                <a:latin typeface="Times New Roman" pitchFamily="18" charset="0"/>
                <a:cs typeface="Times New Roman" pitchFamily="18" charset="0"/>
              </a:rPr>
              <a:t>Disk: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2.9 GB of HDD space for MATLAB only, 5-8 GB for a typical installation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An SSD is recommended a full installation of all Math Works products may take up to 29 GB of disk space </a:t>
            </a:r>
            <a:endParaRPr lang="en-IN" sz="2900" dirty="0">
              <a:latin typeface="Times New Roman" pitchFamily="18" charset="0"/>
              <a:cs typeface="Times New Roman" pitchFamily="18" charset="0"/>
            </a:endParaRPr>
          </a:p>
          <a:p>
            <a:pPr marL="0" indent="0" algn="just">
              <a:buNone/>
            </a:pPr>
            <a:r>
              <a:rPr lang="en-US" sz="2900" dirty="0">
                <a:latin typeface="Times New Roman" pitchFamily="18" charset="0"/>
                <a:cs typeface="Times New Roman" pitchFamily="18" charset="0"/>
              </a:rPr>
              <a:t>RAM:</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4 GB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8 GB</a:t>
            </a:r>
            <a:endParaRPr lang="en-IN" sz="2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a:t>
            </a:r>
            <a:endParaRPr lang="en-IN"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469943" y="1647114"/>
            <a:ext cx="5334000" cy="4000500"/>
          </a:xfrm>
          <a:prstGeom prst="rect">
            <a:avLst/>
          </a:prstGeom>
        </p:spPr>
      </p:pic>
    </p:spTree>
    <p:extLst>
      <p:ext uri="{BB962C8B-B14F-4D97-AF65-F5344CB8AC3E}">
        <p14:creationId xmlns:p14="http://schemas.microsoft.com/office/powerpoint/2010/main" val="4289328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4388097" y="1223820"/>
            <a:ext cx="4121623" cy="3161661"/>
          </a:xfrm>
          <a:prstGeom prst="rect">
            <a:avLst/>
          </a:prstGeom>
          <a:noFill/>
        </p:spPr>
      </p:pic>
      <p:sp>
        <p:nvSpPr>
          <p:cNvPr id="2" name="Content Placeholder 1"/>
          <p:cNvSpPr>
            <a:spLocks noGrp="1"/>
          </p:cNvSpPr>
          <p:nvPr>
            <p:ph sz="half" idx="1"/>
          </p:nvPr>
        </p:nvSpPr>
        <p:spPr>
          <a:xfrm>
            <a:off x="4645472" y="4685732"/>
            <a:ext cx="3606872" cy="473122"/>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Fig: Classification Results</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3954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0156" y="1066800"/>
            <a:ext cx="9163646" cy="5272173"/>
          </a:xfrm>
        </p:spPr>
        <p:txBody>
          <a:bodyPr>
            <a:noAutofit/>
          </a:bodyPr>
          <a:lstStyle/>
          <a:p>
            <a:r>
              <a:rPr lang="en-US" sz="2000" dirty="0">
                <a:latin typeface="Times New Roman" panose="02020603050405020304" pitchFamily="18" charset="0"/>
                <a:cs typeface="Times New Roman" panose="02020603050405020304" pitchFamily="18" charset="0"/>
              </a:rPr>
              <a:t>Abstract</a:t>
            </a:r>
          </a:p>
          <a:p>
            <a:r>
              <a:rPr lang="en-US" sz="2000"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a:latin typeface="Times New Roman" panose="02020603050405020304" pitchFamily="18" charset="0"/>
                <a:cs typeface="Times New Roman" panose="02020603050405020304" pitchFamily="18" charset="0"/>
              </a:rPr>
              <a:t>Disadvantages </a:t>
            </a:r>
          </a:p>
          <a:p>
            <a:r>
              <a:rPr lang="en-US" sz="2000" dirty="0">
                <a:latin typeface="Times New Roman" panose="02020603050405020304" pitchFamily="18" charset="0"/>
                <a:cs typeface="Times New Roman" panose="02020603050405020304" pitchFamily="18" charset="0"/>
              </a:rPr>
              <a:t>Proposed method					</a:t>
            </a:r>
            <a:r>
              <a:rPr lang="en-US" alt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Advantages</a:t>
            </a:r>
          </a:p>
          <a:p>
            <a:r>
              <a:rPr lang="en-US" sz="2000" dirty="0">
                <a:latin typeface="Times New Roman" panose="02020603050405020304" pitchFamily="18" charset="0"/>
                <a:cs typeface="Times New Roman" panose="02020603050405020304" pitchFamily="18" charset="0"/>
              </a:rPr>
              <a:t>Applications</a:t>
            </a:r>
          </a:p>
          <a:p>
            <a:r>
              <a:rPr lang="en-US" sz="2000" dirty="0">
                <a:latin typeface="Times New Roman" panose="02020603050405020304" pitchFamily="18" charset="0"/>
                <a:cs typeface="Times New Roman" panose="02020603050405020304" pitchFamily="18" charset="0"/>
              </a:rPr>
              <a:t>Hardware and Software Requirements</a:t>
            </a:r>
          </a:p>
          <a:p>
            <a:r>
              <a:rPr lang="en-US" sz="2000" dirty="0">
                <a:latin typeface="Times New Roman" panose="02020603050405020304" pitchFamily="18" charset="0"/>
                <a:cs typeface="Times New Roman" panose="02020603050405020304" pitchFamily="18" charset="0"/>
              </a:rPr>
              <a:t>Result</a:t>
            </a:r>
          </a:p>
          <a:p>
            <a:r>
              <a:rPr lang="en-US" sz="2000" dirty="0">
                <a:latin typeface="Times New Roman" panose="02020603050405020304" pitchFamily="18" charset="0"/>
                <a:cs typeface="Times New Roman" panose="02020603050405020304" pitchFamily="18" charset="0"/>
              </a:rPr>
              <a:t>Conclusion</a:t>
            </a:r>
          </a:p>
          <a:p>
            <a:r>
              <a:rPr lang="en-US" sz="2000" dirty="0">
                <a:latin typeface="Times New Roman" panose="02020603050405020304" pitchFamily="18" charset="0"/>
                <a:cs typeface="Times New Roman" panose="02020603050405020304" pitchFamily="18" charset="0"/>
              </a:rPr>
              <a:t>References</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385455" y="1542196"/>
            <a:ext cx="9805709" cy="4503761"/>
          </a:xfrm>
        </p:spPr>
        <p:txBody>
          <a:bodyPr>
            <a:noAutofit/>
          </a:bodyPr>
          <a:lstStyle/>
          <a:p>
            <a:pPr marL="0" indent="0" algn="just">
              <a:lnSpc>
                <a:spcPct val="150000"/>
              </a:lnSpc>
              <a:buNone/>
            </a:pPr>
            <a:r>
              <a:rPr lang="en-US" sz="2800" dirty="0">
                <a:latin typeface="Times New Roman" pitchFamily="18" charset="0"/>
                <a:cs typeface="Times New Roman" pitchFamily="18" charset="0"/>
              </a:rPr>
              <a:t>We can finally say that the classifiers used in the existing and suggested approaches are all machine learning classifiers after the deployment of SVM Classifier based Autism Detection. Therefore, we used the tagged data to train the classifiers. The suggested SVM classifier outperformed the current KNN classifier in terms of classification results, making it more trustworthy for predictions where accuracy is a more crucial factor.</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465153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7018" y="235528"/>
            <a:ext cx="10118537" cy="443346"/>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932975" y="1197489"/>
            <a:ext cx="10612580" cy="5299810"/>
          </a:xfrm>
        </p:spPr>
        <p:txBody>
          <a:bodyPr>
            <a:noAutofit/>
          </a:bodyPr>
          <a:lstStyle/>
          <a:p>
            <a:pPr marL="0" indent="0" algn="just">
              <a:lnSpc>
                <a:spcPct val="150000"/>
              </a:lnSpc>
              <a:buNone/>
            </a:pPr>
            <a:r>
              <a:rPr lang="en-IN" dirty="0">
                <a:latin typeface="Times New Roman" pitchFamily="18" charset="0"/>
                <a:cs typeface="Times New Roman" pitchFamily="18" charset="0"/>
              </a:rPr>
              <a:t>[1] </a:t>
            </a:r>
            <a:r>
              <a:rPr lang="en-IN" dirty="0" err="1">
                <a:latin typeface="Times New Roman" pitchFamily="18" charset="0"/>
                <a:cs typeface="Times New Roman" pitchFamily="18" charset="0"/>
              </a:rPr>
              <a:t>Thabtah</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Fadi</a:t>
            </a:r>
            <a:r>
              <a:rPr lang="en-IN" dirty="0">
                <a:latin typeface="Times New Roman" pitchFamily="18" charset="0"/>
                <a:cs typeface="Times New Roman" pitchFamily="18" charset="0"/>
              </a:rPr>
              <a:t>. "Machine learning in autistic spectrum disorder </a:t>
            </a:r>
            <a:r>
              <a:rPr lang="en-IN" dirty="0" err="1">
                <a:latin typeface="Times New Roman" pitchFamily="18" charset="0"/>
                <a:cs typeface="Times New Roman" pitchFamily="18" charset="0"/>
              </a:rPr>
              <a:t>behavioral</a:t>
            </a:r>
            <a:r>
              <a:rPr lang="en-IN" dirty="0">
                <a:latin typeface="Times New Roman" pitchFamily="18" charset="0"/>
                <a:cs typeface="Times New Roman" pitchFamily="18" charset="0"/>
              </a:rPr>
              <a:t> research: A review and ways forward. (2018) " Informatics for Health and Social Care : 1-20.</a:t>
            </a:r>
          </a:p>
          <a:p>
            <a:pPr marL="0" indent="0" algn="just">
              <a:lnSpc>
                <a:spcPct val="150000"/>
              </a:lnSpc>
              <a:buNone/>
            </a:pPr>
            <a:r>
              <a:rPr lang="en-IN" dirty="0">
                <a:latin typeface="Times New Roman" pitchFamily="18" charset="0"/>
                <a:cs typeface="Times New Roman" pitchFamily="18" charset="0"/>
              </a:rPr>
              <a:t>[2] </a:t>
            </a:r>
            <a:r>
              <a:rPr lang="en-IN" dirty="0" err="1">
                <a:latin typeface="Times New Roman" pitchFamily="18" charset="0"/>
                <a:cs typeface="Times New Roman" pitchFamily="18" charset="0"/>
              </a:rPr>
              <a:t>Thabtah</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Fadi</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Firuz</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Kamalov</a:t>
            </a:r>
            <a:r>
              <a:rPr lang="en-IN" dirty="0">
                <a:latin typeface="Times New Roman" pitchFamily="18" charset="0"/>
                <a:cs typeface="Times New Roman" pitchFamily="18" charset="0"/>
              </a:rPr>
              <a:t>, and </a:t>
            </a:r>
            <a:r>
              <a:rPr lang="en-IN" dirty="0" err="1">
                <a:latin typeface="Times New Roman" pitchFamily="18" charset="0"/>
                <a:cs typeface="Times New Roman" pitchFamily="18" charset="0"/>
              </a:rPr>
              <a:t>Khairan</a:t>
            </a:r>
            <a:r>
              <a:rPr lang="en-IN" dirty="0">
                <a:latin typeface="Times New Roman" pitchFamily="18" charset="0"/>
                <a:cs typeface="Times New Roman" pitchFamily="18" charset="0"/>
              </a:rPr>
              <a:t> Rajab. (2018) "A new computational intelligence approach to detect autistic features for autism screening." International journal of medical informatics 117: 112-124.</a:t>
            </a:r>
          </a:p>
          <a:p>
            <a:pPr marL="0" indent="0" algn="just">
              <a:lnSpc>
                <a:spcPct val="150000"/>
              </a:lnSpc>
              <a:buNone/>
            </a:pPr>
            <a:r>
              <a:rPr lang="en-IN" dirty="0">
                <a:latin typeface="Times New Roman" pitchFamily="18" charset="0"/>
                <a:cs typeface="Times New Roman" pitchFamily="18" charset="0"/>
              </a:rPr>
              <a:t>[3] </a:t>
            </a:r>
            <a:r>
              <a:rPr lang="en-IN" dirty="0" err="1">
                <a:latin typeface="Times New Roman" pitchFamily="18" charset="0"/>
                <a:cs typeface="Times New Roman" pitchFamily="18" charset="0"/>
              </a:rPr>
              <a:t>Vaishali</a:t>
            </a:r>
            <a:r>
              <a:rPr lang="en-IN" dirty="0">
                <a:latin typeface="Times New Roman" pitchFamily="18" charset="0"/>
                <a:cs typeface="Times New Roman" pitchFamily="18" charset="0"/>
              </a:rPr>
              <a:t>, R., and R. </a:t>
            </a:r>
            <a:r>
              <a:rPr lang="en-IN" dirty="0" err="1">
                <a:latin typeface="Times New Roman" pitchFamily="18" charset="0"/>
                <a:cs typeface="Times New Roman" pitchFamily="18" charset="0"/>
              </a:rPr>
              <a:t>Sasikala</a:t>
            </a:r>
            <a:r>
              <a:rPr lang="en-IN" dirty="0">
                <a:latin typeface="Times New Roman" pitchFamily="18" charset="0"/>
                <a:cs typeface="Times New Roman" pitchFamily="18" charset="0"/>
              </a:rPr>
              <a:t>. "A machine learning based approach to classify Autism with optimum behaviour sets. (2018) " International Journal of Engineering &amp; Technology 7(4): 18.</a:t>
            </a:r>
          </a:p>
          <a:p>
            <a:pPr marL="0" indent="0" algn="just">
              <a:lnSpc>
                <a:spcPct val="150000"/>
              </a:lnSpc>
              <a:buNone/>
            </a:pPr>
            <a:r>
              <a:rPr lang="en-IN" dirty="0">
                <a:latin typeface="Times New Roman" pitchFamily="18" charset="0"/>
                <a:cs typeface="Times New Roman" pitchFamily="18" charset="0"/>
              </a:rPr>
              <a:t>[4] </a:t>
            </a:r>
            <a:r>
              <a:rPr lang="en-IN" dirty="0" err="1">
                <a:latin typeface="Times New Roman" pitchFamily="18" charset="0"/>
                <a:cs typeface="Times New Roman" pitchFamily="18" charset="0"/>
              </a:rPr>
              <a:t>Constantino</a:t>
            </a:r>
            <a:r>
              <a:rPr lang="en-IN" dirty="0">
                <a:latin typeface="Times New Roman" pitchFamily="18" charset="0"/>
                <a:cs typeface="Times New Roman" pitchFamily="18" charset="0"/>
              </a:rPr>
              <a:t>, John N., Patricia D. </a:t>
            </a:r>
            <a:r>
              <a:rPr lang="en-IN" dirty="0" err="1">
                <a:latin typeface="Times New Roman" pitchFamily="18" charset="0"/>
                <a:cs typeface="Times New Roman" pitchFamily="18" charset="0"/>
              </a:rPr>
              <a:t>Lavesser</a:t>
            </a:r>
            <a:r>
              <a:rPr lang="en-IN" dirty="0">
                <a:latin typeface="Times New Roman" pitchFamily="18" charset="0"/>
                <a:cs typeface="Times New Roman" pitchFamily="18" charset="0"/>
              </a:rPr>
              <a:t>, Y. I. Zhang, Anna M. </a:t>
            </a:r>
            <a:r>
              <a:rPr lang="en-IN" dirty="0" err="1">
                <a:latin typeface="Times New Roman" pitchFamily="18" charset="0"/>
                <a:cs typeface="Times New Roman" pitchFamily="18" charset="0"/>
              </a:rPr>
              <a:t>Abbacchi</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Teddi</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Gray</a:t>
            </a:r>
            <a:r>
              <a:rPr lang="en-IN" dirty="0">
                <a:latin typeface="Times New Roman" pitchFamily="18" charset="0"/>
                <a:cs typeface="Times New Roman" pitchFamily="18" charset="0"/>
              </a:rPr>
              <a:t>, and Richard D. Todd. (2007) "Rapid quantitative assessment of autistic social impairment by classroom teachers." Journal of the American Academy of Child &amp; Adolescent Psychiatry 46(12): 1668-1676.</a:t>
            </a:r>
          </a:p>
          <a:p>
            <a:pPr marL="0" indent="0" algn="just">
              <a:lnSpc>
                <a:spcPct val="150000"/>
              </a:lnSpc>
              <a:buNone/>
            </a:pPr>
            <a:r>
              <a:rPr lang="en-IN" dirty="0">
                <a:latin typeface="Times New Roman" pitchFamily="18" charset="0"/>
                <a:cs typeface="Times New Roman" pitchFamily="18" charset="0"/>
              </a:rPr>
              <a:t>[5] Daniel Bone, Matthew S. Goodwin, Matthew P. Black, Chi-Chun Lee, </a:t>
            </a:r>
            <a:r>
              <a:rPr lang="en-IN" dirty="0" err="1">
                <a:latin typeface="Times New Roman" pitchFamily="18" charset="0"/>
                <a:cs typeface="Times New Roman" pitchFamily="18" charset="0"/>
              </a:rPr>
              <a:t>Kartik</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Audhkhasi</a:t>
            </a:r>
            <a:r>
              <a:rPr lang="en-IN" dirty="0">
                <a:latin typeface="Times New Roman" pitchFamily="18" charset="0"/>
                <a:cs typeface="Times New Roman" pitchFamily="18" charset="0"/>
              </a:rPr>
              <a:t>, and </a:t>
            </a:r>
            <a:r>
              <a:rPr lang="en-IN" dirty="0" err="1">
                <a:latin typeface="Times New Roman" pitchFamily="18" charset="0"/>
                <a:cs typeface="Times New Roman" pitchFamily="18" charset="0"/>
              </a:rPr>
              <a:t>Shrikanth</a:t>
            </a:r>
            <a:r>
              <a:rPr lang="en-IN" dirty="0">
                <a:latin typeface="Times New Roman" pitchFamily="18" charset="0"/>
                <a:cs typeface="Times New Roman" pitchFamily="18" charset="0"/>
              </a:rPr>
              <a:t> Narayanan. (2015) "Applying machine learning to facilitate autism diagnostics: pitfalls and promises." Journal of autism and developmental disorders 45(5): 1121-1136.</a:t>
            </a:r>
          </a:p>
          <a:p>
            <a:pPr marL="0" indent="0" algn="just">
              <a:lnSpc>
                <a:spcPct val="150000"/>
              </a:lnSpc>
              <a:buNone/>
            </a:pPr>
            <a:endParaRPr lang="en-IN" sz="1400" dirty="0">
              <a:latin typeface="Times New Roman" pitchFamily="18" charset="0"/>
              <a:cs typeface="Times New Roman"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7018" y="235528"/>
            <a:ext cx="10118537" cy="443346"/>
          </a:xfrm>
        </p:spPr>
        <p:txBody>
          <a:bodyPr>
            <a:normAutofit fontScale="90000"/>
          </a:bodyPr>
          <a:lstStyle/>
          <a:p>
            <a:r>
              <a:rPr lang="en-US" sz="2400" b="1" dirty="0">
                <a:latin typeface="Times New Roman" panose="02020603050405020304" pitchFamily="18" charset="0"/>
                <a:cs typeface="Times New Roman" panose="02020603050405020304" pitchFamily="18" charset="0"/>
              </a:rPr>
              <a:t>Data sets: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932975" y="1197489"/>
            <a:ext cx="10612580" cy="5299810"/>
          </a:xfrm>
        </p:spPr>
        <p:txBody>
          <a:bodyPr>
            <a:noAutofit/>
          </a:bodyPr>
          <a:lstStyle/>
          <a:p>
            <a:pPr marL="0" indent="0" algn="just">
              <a:lnSpc>
                <a:spcPct val="150000"/>
              </a:lnSpc>
              <a:buNone/>
            </a:pPr>
            <a:endParaRPr lang="en-IN" dirty="0">
              <a:latin typeface="Times New Roman" pitchFamily="18" charset="0"/>
              <a:cs typeface="Times New Roman" pitchFamily="18" charset="0"/>
            </a:endParaRPr>
          </a:p>
          <a:p>
            <a:pPr marL="0" indent="0" algn="just">
              <a:lnSpc>
                <a:spcPct val="150000"/>
              </a:lnSpc>
              <a:buNone/>
            </a:pPr>
            <a:endParaRPr lang="en-IN" sz="1400" dirty="0">
              <a:latin typeface="Times New Roman" pitchFamily="18" charset="0"/>
              <a:cs typeface="Times New Roman"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2" name="Rectangle 1"/>
          <p:cNvSpPr/>
          <p:nvPr/>
        </p:nvSpPr>
        <p:spPr>
          <a:xfrm>
            <a:off x="2265529" y="1596788"/>
            <a:ext cx="6544516" cy="400110"/>
          </a:xfrm>
          <a:prstGeom prst="rect">
            <a:avLst/>
          </a:prstGeom>
        </p:spPr>
        <p:txBody>
          <a:bodyPr wrap="square">
            <a:spAutoFit/>
          </a:bodyPr>
          <a:lstStyle/>
          <a:p>
            <a:r>
              <a:rPr lang="en-IN" sz="2000" dirty="0" smtClean="0">
                <a:latin typeface="Times New Roman" panose="02020603050405020304" pitchFamily="18" charset="0"/>
                <a:cs typeface="Times New Roman" panose="02020603050405020304" pitchFamily="18" charset="0"/>
              </a:rPr>
              <a:t>Link:   https</a:t>
            </a:r>
            <a:r>
              <a:rPr lang="en-IN" sz="2000" dirty="0">
                <a:latin typeface="Times New Roman" panose="02020603050405020304" pitchFamily="18" charset="0"/>
                <a:cs typeface="Times New Roman" panose="02020603050405020304" pitchFamily="18" charset="0"/>
              </a:rPr>
              <a:t>://archive.physionet.org/cgi-bin/atm/ATM</a:t>
            </a:r>
          </a:p>
        </p:txBody>
      </p:sp>
      <p:sp>
        <p:nvSpPr>
          <p:cNvPr id="8" name="Rectangle 7"/>
          <p:cNvSpPr/>
          <p:nvPr/>
        </p:nvSpPr>
        <p:spPr>
          <a:xfrm>
            <a:off x="2265529" y="2115403"/>
            <a:ext cx="6544516" cy="400110"/>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Dataset Name:   CHB-MIT Scalp EEG Database (chbmit)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4204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3" y="98763"/>
            <a:ext cx="10950430" cy="981892"/>
          </a:xfrm>
        </p:spPr>
        <p:txBody>
          <a:bodyPr>
            <a:normAutofit/>
          </a:bodyPr>
          <a:lstStyle/>
          <a:p>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8144" y="1177636"/>
            <a:ext cx="11315049" cy="5680363"/>
          </a:xfrm>
        </p:spPr>
        <p:txBody>
          <a:bodyPr>
            <a:normAutofit fontScale="40000" lnSpcReduction="20000"/>
          </a:bodyPr>
          <a:lstStyle/>
          <a:p>
            <a:pPr marL="0" indent="0" algn="just">
              <a:lnSpc>
                <a:spcPct val="170000"/>
              </a:lnSpc>
              <a:buNone/>
            </a:pPr>
            <a:r>
              <a:rPr lang="en-US" sz="4500" dirty="0">
                <a:latin typeface="Times New Roman" pitchFamily="18" charset="0"/>
                <a:cs typeface="Times New Roman" pitchFamily="18" charset="0"/>
              </a:rPr>
              <a:t>Developmental impairment known as autism spectrum disorder (ASD) is brought on by variations in the brain. Some ASD sufferers have a recognised distinction, like a genetic disorder. Other factors are still unknown. ASD is thought to have a number of underlying reasons that interact to alter how people typically develop. Signals from electroencephalography (EEG) are recorded to study the activities of the brain. The frequency domain of an EEG signal can be used to extract properties like alpha, beta, gamma, delta, and theta, among others. These changes in frequency can be used to diagnose autism in children. Developmental impairment known as autism spectrum disorder (ASD) is brought on by variations in the brain. Some ASD sufferers have a recognised distinction, like a genetic disorder. Other factors are still unknown. ASD is thought to have a number of underlying reasons that interact to alter how people typically develop. Signals from electroencephalography (EEG) are recorded to study the activities of the brain. The frequency domain of an EEG signal can be used to extract properties like alpha, beta, gamma, delta, and theta, among others. These changes in frequency can be used to diagnose autism in children.</a:t>
            </a:r>
            <a:endParaRPr lang="en-US" sz="14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663984" y="1151956"/>
            <a:ext cx="10840629" cy="5264728"/>
          </a:xfrm>
        </p:spPr>
        <p:txBody>
          <a:bodyPr>
            <a:normAutofit fontScale="77500" lnSpcReduction="20000"/>
          </a:bodyPr>
          <a:lstStyle/>
          <a:p>
            <a:pPr marL="0" indent="0" algn="just">
              <a:lnSpc>
                <a:spcPct val="160000"/>
              </a:lnSpc>
              <a:buNone/>
            </a:pPr>
            <a:r>
              <a:rPr lang="en-US" sz="2000" b="1" dirty="0">
                <a:latin typeface="Times New Roman" pitchFamily="18" charset="0"/>
                <a:cs typeface="Times New Roman" pitchFamily="18" charset="0"/>
              </a:rPr>
              <a:t>Autism</a:t>
            </a:r>
          </a:p>
          <a:p>
            <a:pPr marL="0" indent="0" algn="just">
              <a:lnSpc>
                <a:spcPct val="160000"/>
              </a:lnSpc>
              <a:buNone/>
            </a:pPr>
            <a:r>
              <a:rPr lang="en-US" sz="2000" dirty="0">
                <a:latin typeface="Times New Roman" pitchFamily="18" charset="0"/>
                <a:cs typeface="Times New Roman" pitchFamily="18" charset="0"/>
              </a:rPr>
              <a:t>Autism spectrum condition severe developmental disorder that affects a person's capacity for interaction and communication. The neurological system is impacted by autism spectrum disorder, which also has an impact on the sufferer's general cognitive, emotional, social, and physical health. Symptoms can range significantly in scope and severity. Communication problems, social interaction problems, obsessional interests, and repeated behaviors are typical signs. Early detection and familial, behavioral, educational, and educational therapy may help to lessen symptoms and promote growth and learning.</a:t>
            </a:r>
          </a:p>
          <a:p>
            <a:pPr marL="0" indent="0" algn="just">
              <a:lnSpc>
                <a:spcPct val="160000"/>
              </a:lnSpc>
              <a:buNone/>
            </a:pPr>
            <a:r>
              <a:rPr lang="en-US" sz="2000" b="1" dirty="0">
                <a:latin typeface="Times New Roman" pitchFamily="18" charset="0"/>
                <a:cs typeface="Times New Roman" pitchFamily="18" charset="0"/>
              </a:rPr>
              <a:t>Electroencephalography (EEG)</a:t>
            </a:r>
          </a:p>
          <a:p>
            <a:pPr marL="0" indent="0" algn="just">
              <a:lnSpc>
                <a:spcPct val="160000"/>
              </a:lnSpc>
              <a:buNone/>
            </a:pPr>
            <a:r>
              <a:rPr lang="en-US" sz="2000" dirty="0">
                <a:latin typeface="Times New Roman" pitchFamily="18" charset="0"/>
                <a:cs typeface="Times New Roman" pitchFamily="18" charset="0"/>
              </a:rPr>
              <a:t>An electrogram of the brain's spontaneous electrical activity can be captured via electroencephalography (EEG). It has been established that the bio-signals picked up by EEG are postsynaptic potentials of pyramidal neurons in the neocortex and allocortex. With the International 10-20 system or variants of it, the EEG electrodes are typically placed along the scalp (commonly referred to as "scalp EEG"). The term "intracranial EEG" is occasionally used to refer to electrocorticography, which involves surgically implanting electrodes. The most common methods for clinically interpreting EEG recordings are visual inspection of the trace and quantitative EEG analysis.</a:t>
            </a: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0740003"/>
              </p:ext>
            </p:extLst>
          </p:nvPr>
        </p:nvGraphicFramePr>
        <p:xfrm>
          <a:off x="621808" y="1090272"/>
          <a:ext cx="10877630" cy="6025866"/>
        </p:xfrm>
        <a:graphic>
          <a:graphicData uri="http://schemas.openxmlformats.org/drawingml/2006/table">
            <a:tbl>
              <a:tblPr firstRow="1" bandRow="1">
                <a:tableStyleId>{5940675A-B579-460E-94D1-54222C63F5DA}</a:tableStyleId>
              </a:tblPr>
              <a:tblGrid>
                <a:gridCol w="668740">
                  <a:extLst>
                    <a:ext uri="{9D8B030D-6E8A-4147-A177-3AD203B41FA5}">
                      <a16:colId xmlns:a16="http://schemas.microsoft.com/office/drawing/2014/main" xmlns="" val="20000"/>
                    </a:ext>
                  </a:extLst>
                </a:gridCol>
                <a:gridCol w="2879678">
                  <a:extLst>
                    <a:ext uri="{9D8B030D-6E8A-4147-A177-3AD203B41FA5}">
                      <a16:colId xmlns:a16="http://schemas.microsoft.com/office/drawing/2014/main" xmlns="" val="20001"/>
                    </a:ext>
                  </a:extLst>
                </a:gridCol>
                <a:gridCol w="2089961">
                  <a:extLst>
                    <a:ext uri="{9D8B030D-6E8A-4147-A177-3AD203B41FA5}">
                      <a16:colId xmlns:a16="http://schemas.microsoft.com/office/drawing/2014/main" xmlns="" val="20002"/>
                    </a:ext>
                  </a:extLst>
                </a:gridCol>
                <a:gridCol w="3546564">
                  <a:extLst>
                    <a:ext uri="{9D8B030D-6E8A-4147-A177-3AD203B41FA5}">
                      <a16:colId xmlns:a16="http://schemas.microsoft.com/office/drawing/2014/main" xmlns="" val="20003"/>
                    </a:ext>
                  </a:extLst>
                </a:gridCol>
                <a:gridCol w="1692687">
                  <a:extLst>
                    <a:ext uri="{9D8B030D-6E8A-4147-A177-3AD203B41FA5}">
                      <a16:colId xmlns:a16="http://schemas.microsoft.com/office/drawing/2014/main" xmlns="" val="20004"/>
                    </a:ext>
                  </a:extLst>
                </a:gridCol>
              </a:tblGrid>
              <a:tr h="0">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Authors</a:t>
                      </a: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xmlns="" val="10000"/>
                  </a:ext>
                </a:extLst>
              </a:tr>
              <a:tr h="873233">
                <a:tc>
                  <a:txBody>
                    <a:bodyPr/>
                    <a:lstStyle/>
                    <a:p>
                      <a:pPr algn="ct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International journal of medical informatics 117: 112-124., </a:t>
                      </a:r>
                      <a:r>
                        <a:rPr lang="nl-NL" sz="1400" kern="1200" dirty="0">
                          <a:solidFill>
                            <a:schemeClr val="tx1"/>
                          </a:solidFill>
                          <a:effectLst/>
                          <a:latin typeface="Times New Roman" pitchFamily="18" charset="0"/>
                          <a:ea typeface="+mn-ea"/>
                          <a:cs typeface="Times New Roman" pitchFamily="18" charset="0"/>
                        </a:rPr>
                        <a:t>2018</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dirty="0" err="1">
                          <a:latin typeface="Times New Roman" pitchFamily="18" charset="0"/>
                          <a:cs typeface="Times New Roman" pitchFamily="18" charset="0"/>
                        </a:rPr>
                        <a:t>Thabtah</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Fadi</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Firuz</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Kamalov</a:t>
                      </a:r>
                      <a:r>
                        <a:rPr lang="en-IN" sz="1400" dirty="0">
                          <a:latin typeface="Times New Roman" pitchFamily="18" charset="0"/>
                          <a:cs typeface="Times New Roman" pitchFamily="18" charset="0"/>
                        </a:rPr>
                        <a:t>, and </a:t>
                      </a:r>
                      <a:r>
                        <a:rPr lang="en-IN" sz="1400" dirty="0" err="1">
                          <a:latin typeface="Times New Roman" pitchFamily="18" charset="0"/>
                          <a:cs typeface="Times New Roman" pitchFamily="18" charset="0"/>
                        </a:rPr>
                        <a:t>Khairan</a:t>
                      </a:r>
                      <a:r>
                        <a:rPr lang="en-IN" sz="1400" dirty="0">
                          <a:latin typeface="Times New Roman" pitchFamily="18" charset="0"/>
                          <a:cs typeface="Times New Roman" pitchFamily="18" charset="0"/>
                        </a:rPr>
                        <a:t> Rajab</a:t>
                      </a:r>
                      <a:endParaRPr lang="en-US" sz="1400" kern="1200" dirty="0">
                        <a:solidFill>
                          <a:schemeClr val="tx1"/>
                        </a:solidFill>
                        <a:effectLst/>
                        <a:latin typeface="Times New Roman" pitchFamily="18" charset="0"/>
                        <a:ea typeface="+mn-ea"/>
                        <a:cs typeface="Times New Roman" pitchFamily="18" charset="0"/>
                      </a:endParaRPr>
                    </a:p>
                  </a:txBody>
                  <a:tcPr anchor="ctr">
                    <a:solidFill>
                      <a:schemeClr val="bg1"/>
                    </a:solidFill>
                  </a:tcP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A new computational intelligence approach to detect autistic features for autism </a:t>
                      </a:r>
                    </a:p>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screening</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Times New Roman" pitchFamily="18" charset="0"/>
                          <a:ea typeface="+mn-ea"/>
                          <a:cs typeface="Times New Roman" pitchFamily="18" charset="0"/>
                        </a:rPr>
                        <a:t>Studied</a:t>
                      </a:r>
                      <a:r>
                        <a:rPr lang="en-US" sz="1400" kern="1200" baseline="0" dirty="0">
                          <a:solidFill>
                            <a:schemeClr val="tx1"/>
                          </a:solidFill>
                          <a:effectLst/>
                          <a:latin typeface="Times New Roman" pitchFamily="18" charset="0"/>
                          <a:ea typeface="+mn-ea"/>
                          <a:cs typeface="Times New Roman" pitchFamily="18" charset="0"/>
                        </a:rPr>
                        <a:t> about the autism detection using autistic features</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1"/>
                  </a:ext>
                </a:extLst>
              </a:tr>
              <a:tr h="871863">
                <a:tc>
                  <a:txBody>
                    <a:bodyPr/>
                    <a:lstStyle/>
                    <a:p>
                      <a:pPr algn="ctr"/>
                      <a:r>
                        <a:rPr lang="en-US" sz="1400" dirty="0">
                          <a:latin typeface="Times New Roman" panose="02020603050405020304" pitchFamily="18" charset="0"/>
                          <a:cs typeface="Times New Roman" panose="02020603050405020304" pitchFamily="18" charset="0"/>
                        </a:rPr>
                        <a:t>2</a:t>
                      </a: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Journal of the American Academy of Child &amp; Adolescent Psychiatry 46(12): </a:t>
                      </a:r>
                    </a:p>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1668-1676, </a:t>
                      </a:r>
                      <a:r>
                        <a:rPr lang="nl-NL" sz="1400" kern="1200" dirty="0">
                          <a:solidFill>
                            <a:schemeClr val="tx1"/>
                          </a:solidFill>
                          <a:effectLst/>
                          <a:latin typeface="Times New Roman" pitchFamily="18" charset="0"/>
                          <a:ea typeface="+mn-ea"/>
                          <a:cs typeface="Times New Roman" pitchFamily="18" charset="0"/>
                        </a:rPr>
                        <a:t>2007</a:t>
                      </a:r>
                      <a:endParaRPr lang="en-IN"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err="1">
                          <a:solidFill>
                            <a:schemeClr val="tx1"/>
                          </a:solidFill>
                          <a:effectLst/>
                          <a:latin typeface="Times New Roman" pitchFamily="18" charset="0"/>
                          <a:ea typeface="+mn-ea"/>
                          <a:cs typeface="Times New Roman" pitchFamily="18" charset="0"/>
                        </a:rPr>
                        <a:t>Constantino</a:t>
                      </a:r>
                      <a:r>
                        <a:rPr lang="en-US" sz="1400" kern="1200" dirty="0">
                          <a:solidFill>
                            <a:schemeClr val="tx1"/>
                          </a:solidFill>
                          <a:effectLst/>
                          <a:latin typeface="Times New Roman" pitchFamily="18" charset="0"/>
                          <a:ea typeface="+mn-ea"/>
                          <a:cs typeface="Times New Roman" pitchFamily="18" charset="0"/>
                        </a:rPr>
                        <a:t>, John N., Patricia D. </a:t>
                      </a:r>
                      <a:r>
                        <a:rPr lang="en-US" sz="1400" kern="1200" dirty="0" err="1">
                          <a:solidFill>
                            <a:schemeClr val="tx1"/>
                          </a:solidFill>
                          <a:effectLst/>
                          <a:latin typeface="Times New Roman" pitchFamily="18" charset="0"/>
                          <a:ea typeface="+mn-ea"/>
                          <a:cs typeface="Times New Roman" pitchFamily="18" charset="0"/>
                        </a:rPr>
                        <a:t>Lavesser</a:t>
                      </a:r>
                      <a:r>
                        <a:rPr lang="en-US" sz="1400" kern="1200" dirty="0">
                          <a:solidFill>
                            <a:schemeClr val="tx1"/>
                          </a:solidFill>
                          <a:effectLst/>
                          <a:latin typeface="Times New Roman" pitchFamily="18" charset="0"/>
                          <a:ea typeface="+mn-ea"/>
                          <a:cs typeface="Times New Roman" pitchFamily="18" charset="0"/>
                        </a:rPr>
                        <a:t>, Y. I. Zhang, Anna M. </a:t>
                      </a:r>
                      <a:r>
                        <a:rPr lang="en-US" sz="1400" kern="1200" dirty="0" err="1">
                          <a:solidFill>
                            <a:schemeClr val="tx1"/>
                          </a:solidFill>
                          <a:effectLst/>
                          <a:latin typeface="Times New Roman" pitchFamily="18" charset="0"/>
                          <a:ea typeface="+mn-ea"/>
                          <a:cs typeface="Times New Roman" pitchFamily="18" charset="0"/>
                        </a:rPr>
                        <a:t>Abbacchi</a:t>
                      </a:r>
                      <a:r>
                        <a:rPr lang="en-US" sz="1400" kern="1200" dirty="0">
                          <a:solidFill>
                            <a:schemeClr val="tx1"/>
                          </a:solidFill>
                          <a:effectLst/>
                          <a:latin typeface="Times New Roman" pitchFamily="18" charset="0"/>
                          <a:ea typeface="+mn-ea"/>
                          <a:cs typeface="Times New Roman" pitchFamily="18" charset="0"/>
                        </a:rPr>
                        <a:t>, </a:t>
                      </a:r>
                      <a:r>
                        <a:rPr lang="en-US" sz="1400" kern="1200" dirty="0" err="1">
                          <a:solidFill>
                            <a:schemeClr val="tx1"/>
                          </a:solidFill>
                          <a:effectLst/>
                          <a:latin typeface="Times New Roman" pitchFamily="18" charset="0"/>
                          <a:ea typeface="+mn-ea"/>
                          <a:cs typeface="Times New Roman" pitchFamily="18" charset="0"/>
                        </a:rPr>
                        <a:t>Teddi</a:t>
                      </a:r>
                      <a:r>
                        <a:rPr lang="en-US" sz="1400" kern="1200" dirty="0">
                          <a:solidFill>
                            <a:schemeClr val="tx1"/>
                          </a:solidFill>
                          <a:effectLst/>
                          <a:latin typeface="Times New Roman" pitchFamily="18" charset="0"/>
                          <a:ea typeface="+mn-ea"/>
                          <a:cs typeface="Times New Roman" pitchFamily="18" charset="0"/>
                        </a:rPr>
                        <a:t> Gray, and Richard D. Todd</a:t>
                      </a: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Rapid quantitative </a:t>
                      </a:r>
                    </a:p>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assessment of autistic social impairment by classroom teachers</a:t>
                      </a:r>
                    </a:p>
                  </a:txBody>
                  <a:tcPr anchor="ctr"/>
                </a:tc>
                <a:tc>
                  <a:txBody>
                    <a:bodyPr/>
                    <a:lstStyle/>
                    <a:p>
                      <a:pPr algn="ctr"/>
                      <a:r>
                        <a:rPr lang="en-IN" sz="1400" kern="1200" dirty="0">
                          <a:solidFill>
                            <a:schemeClr val="tx1"/>
                          </a:solidFill>
                          <a:effectLst/>
                          <a:latin typeface="Times New Roman" pitchFamily="18" charset="0"/>
                          <a:ea typeface="+mn-ea"/>
                          <a:cs typeface="Times New Roman" pitchFamily="18" charset="0"/>
                        </a:rPr>
                        <a:t>Studied about </a:t>
                      </a:r>
                      <a:r>
                        <a:rPr lang="en-US" sz="1400" kern="1200" dirty="0">
                          <a:solidFill>
                            <a:schemeClr val="tx1"/>
                          </a:solidFill>
                          <a:effectLst/>
                          <a:latin typeface="Times New Roman" pitchFamily="18" charset="0"/>
                          <a:ea typeface="+mn-ea"/>
                          <a:cs typeface="Times New Roman" pitchFamily="18" charset="0"/>
                        </a:rPr>
                        <a:t>the Rapid quantitative </a:t>
                      </a:r>
                    </a:p>
                    <a:p>
                      <a:pPr algn="ctr"/>
                      <a:r>
                        <a:rPr lang="en-US" sz="1400" kern="1200" dirty="0">
                          <a:solidFill>
                            <a:schemeClr val="tx1"/>
                          </a:solidFill>
                          <a:effectLst/>
                          <a:latin typeface="Times New Roman" pitchFamily="18" charset="0"/>
                          <a:ea typeface="+mn-ea"/>
                          <a:cs typeface="Times New Roman" pitchFamily="18" charset="0"/>
                        </a:rPr>
                        <a:t>assessment of autism</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xmlns="" val="10002"/>
                  </a:ext>
                </a:extLst>
              </a:tr>
              <a:tr h="722887">
                <a:tc>
                  <a:txBody>
                    <a:bodyPr/>
                    <a:lstStyle/>
                    <a:p>
                      <a:pPr algn="ctr"/>
                      <a:r>
                        <a:rPr lang="en-US" sz="1400" dirty="0">
                          <a:latin typeface="Times New Roman" panose="02020603050405020304" pitchFamily="18" charset="0"/>
                          <a:cs typeface="Times New Roman" panose="02020603050405020304" pitchFamily="18" charset="0"/>
                        </a:rPr>
                        <a:t>3</a:t>
                      </a: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Journal of autism and developmental disorders 45(5): 1121-1136., </a:t>
                      </a:r>
                      <a:r>
                        <a:rPr lang="en-IN" sz="1400" kern="1200" dirty="0">
                          <a:solidFill>
                            <a:schemeClr val="tx1"/>
                          </a:solidFill>
                          <a:effectLst/>
                          <a:latin typeface="Times New Roman" pitchFamily="18" charset="0"/>
                          <a:ea typeface="+mn-ea"/>
                          <a:cs typeface="Times New Roman" pitchFamily="18" charset="0"/>
                        </a:rPr>
                        <a:t>2015</a:t>
                      </a:r>
                      <a:endParaRPr lang="en-US" sz="1400" dirty="0">
                        <a:latin typeface="Times New Roman" pitchFamily="18" charset="0"/>
                        <a:cs typeface="Times New Roman" pitchFamily="18" charset="0"/>
                      </a:endParaRPr>
                    </a:p>
                  </a:txBody>
                  <a:tcPr anchor="ctr"/>
                </a:tc>
                <a:tc>
                  <a:txBody>
                    <a:bodyPr/>
                    <a:lstStyle/>
                    <a:p>
                      <a:pPr algn="ctr"/>
                      <a:r>
                        <a:rPr lang="en-US" sz="1400" kern="1200" dirty="0">
                          <a:solidFill>
                            <a:schemeClr val="tx1"/>
                          </a:solidFill>
                          <a:effectLst/>
                          <a:latin typeface="Times New Roman" pitchFamily="18" charset="0"/>
                          <a:ea typeface="+mn-ea"/>
                          <a:cs typeface="Times New Roman" pitchFamily="18" charset="0"/>
                        </a:rPr>
                        <a:t> </a:t>
                      </a:r>
                      <a:r>
                        <a:rPr lang="pl-PL" sz="1400" kern="1200" dirty="0">
                          <a:solidFill>
                            <a:schemeClr val="tx1"/>
                          </a:solidFill>
                          <a:effectLst/>
                          <a:latin typeface="Times New Roman" pitchFamily="18" charset="0"/>
                          <a:ea typeface="+mn-ea"/>
                          <a:cs typeface="Times New Roman" pitchFamily="18" charset="0"/>
                        </a:rPr>
                        <a:t>Daniel Bone, Matthew S. Goodwin, Matthew P. Black, Chi-Chun Lee, Kartik Audhkhasi, and Shrikanth Narayanan</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Applying </a:t>
                      </a:r>
                    </a:p>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machine learning to facilitate autism diagnostics: pitfalls and promises</a:t>
                      </a:r>
                    </a:p>
                  </a:txBody>
                  <a:tcPr anchor="ctr"/>
                </a:tc>
                <a:tc>
                  <a:txBody>
                    <a:bodyPr/>
                    <a:lstStyle/>
                    <a:p>
                      <a:pPr algn="ctr"/>
                      <a:r>
                        <a:rPr lang="en-IN" sz="1400" kern="1200" dirty="0">
                          <a:solidFill>
                            <a:schemeClr val="tx1"/>
                          </a:solidFill>
                          <a:effectLst/>
                          <a:latin typeface="Times New Roman" pitchFamily="18" charset="0"/>
                          <a:ea typeface="+mn-ea"/>
                          <a:cs typeface="Times New Roman" pitchFamily="18" charset="0"/>
                        </a:rPr>
                        <a:t>Studied about</a:t>
                      </a:r>
                      <a:r>
                        <a:rPr lang="en-IN" sz="1400" kern="1200" baseline="0" dirty="0">
                          <a:solidFill>
                            <a:schemeClr val="tx1"/>
                          </a:solidFill>
                          <a:effectLst/>
                          <a:latin typeface="Times New Roman" pitchFamily="18" charset="0"/>
                          <a:ea typeface="+mn-ea"/>
                          <a:cs typeface="Times New Roman" pitchFamily="18" charset="0"/>
                        </a:rPr>
                        <a:t> </a:t>
                      </a:r>
                      <a:r>
                        <a:rPr lang="en-US" sz="1400" kern="1200" baseline="0" dirty="0">
                          <a:solidFill>
                            <a:schemeClr val="tx1"/>
                          </a:solidFill>
                          <a:effectLst/>
                          <a:latin typeface="Times New Roman" pitchFamily="18" charset="0"/>
                          <a:ea typeface="+mn-ea"/>
                          <a:cs typeface="Times New Roman" pitchFamily="18" charset="0"/>
                        </a:rPr>
                        <a:t>Applying </a:t>
                      </a:r>
                    </a:p>
                    <a:p>
                      <a:pPr algn="ctr"/>
                      <a:r>
                        <a:rPr lang="en-US" sz="1400" kern="1200" baseline="0" dirty="0">
                          <a:solidFill>
                            <a:schemeClr val="tx1"/>
                          </a:solidFill>
                          <a:effectLst/>
                          <a:latin typeface="Times New Roman" pitchFamily="18" charset="0"/>
                          <a:ea typeface="+mn-ea"/>
                          <a:cs typeface="Times New Roman" pitchFamily="18" charset="0"/>
                        </a:rPr>
                        <a:t>machine learning to facilitate autism </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xmlns="" val="10003"/>
                  </a:ext>
                </a:extLst>
              </a:tr>
              <a:tr h="1092052">
                <a:tc>
                  <a:txBody>
                    <a:bodyPr/>
                    <a:lstStyle/>
                    <a:p>
                      <a:pPr algn="ct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Translational psychiatry, 2(4): e100., 2012</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it-IT" sz="1400" kern="1200" dirty="0">
                          <a:solidFill>
                            <a:schemeClr val="tx1"/>
                          </a:solidFill>
                          <a:effectLst/>
                          <a:latin typeface="Times New Roman" pitchFamily="18" charset="0"/>
                          <a:ea typeface="+mn-ea"/>
                          <a:cs typeface="Times New Roman" pitchFamily="18" charset="0"/>
                        </a:rPr>
                        <a:t> Dennis Paul Wall, J. Kosmicki, T. F. Deluca, E. Harstad, and Vincent Alfred Fusaro</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kern="1200" dirty="0">
                          <a:solidFill>
                            <a:schemeClr val="tx1"/>
                          </a:solidFill>
                          <a:effectLst/>
                          <a:latin typeface="Times New Roman" pitchFamily="18" charset="0"/>
                          <a:ea typeface="+mn-ea"/>
                          <a:cs typeface="Times New Roman" pitchFamily="18" charset="0"/>
                        </a:rPr>
                        <a:t>Use of machine learning to shorten observation</a:t>
                      </a:r>
                      <a:r>
                        <a:rPr lang="en-US" sz="1400" kern="1200" baseline="0" dirty="0">
                          <a:solidFill>
                            <a:schemeClr val="tx1"/>
                          </a:solidFill>
                          <a:effectLst/>
                          <a:latin typeface="Times New Roman" pitchFamily="18" charset="0"/>
                          <a:ea typeface="+mn-ea"/>
                          <a:cs typeface="Times New Roman" pitchFamily="18" charset="0"/>
                        </a:rPr>
                        <a:t> </a:t>
                      </a:r>
                      <a:r>
                        <a:rPr lang="en-US" sz="1400" kern="1200" dirty="0">
                          <a:solidFill>
                            <a:schemeClr val="tx1"/>
                          </a:solidFill>
                          <a:effectLst/>
                          <a:latin typeface="Times New Roman" pitchFamily="18" charset="0"/>
                          <a:ea typeface="+mn-ea"/>
                          <a:cs typeface="Times New Roman" pitchFamily="18" charset="0"/>
                        </a:rPr>
                        <a:t>based screening and diagnosis of autism</a:t>
                      </a:r>
                    </a:p>
                  </a:txBody>
                  <a:tcPr anchor="ctr"/>
                </a:tc>
                <a:tc>
                  <a:txBody>
                    <a:bodyPr/>
                    <a:lstStyle/>
                    <a:p>
                      <a:pPr algn="ctr"/>
                      <a:r>
                        <a:rPr lang="en-IN" sz="1400" kern="1200" dirty="0">
                          <a:solidFill>
                            <a:schemeClr val="tx1"/>
                          </a:solidFill>
                          <a:effectLst/>
                          <a:latin typeface="Times New Roman" pitchFamily="18" charset="0"/>
                          <a:ea typeface="+mn-ea"/>
                          <a:cs typeface="Times New Roman" pitchFamily="18" charset="0"/>
                        </a:rPr>
                        <a:t>Studied about the</a:t>
                      </a:r>
                      <a:r>
                        <a:rPr lang="en-IN" sz="1400" kern="1200" baseline="0" dirty="0">
                          <a:solidFill>
                            <a:schemeClr val="tx1"/>
                          </a:solidFill>
                          <a:effectLst/>
                          <a:latin typeface="Times New Roman" pitchFamily="18" charset="0"/>
                          <a:ea typeface="+mn-ea"/>
                          <a:cs typeface="Times New Roman" pitchFamily="18" charset="0"/>
                        </a:rPr>
                        <a:t> </a:t>
                      </a:r>
                      <a:r>
                        <a:rPr lang="en-US" sz="1400" kern="1200" baseline="0" dirty="0">
                          <a:solidFill>
                            <a:schemeClr val="tx1"/>
                          </a:solidFill>
                          <a:effectLst/>
                          <a:latin typeface="Times New Roman" pitchFamily="18" charset="0"/>
                          <a:ea typeface="+mn-ea"/>
                          <a:cs typeface="Times New Roman" pitchFamily="18" charset="0"/>
                        </a:rPr>
                        <a:t>ML based to shorten observation based screening and diagnosis of autism</a:t>
                      </a:r>
                    </a:p>
                    <a:p>
                      <a:pPr algn="ct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xmlns="" val="10004"/>
                  </a:ext>
                </a:extLst>
              </a:tr>
              <a:tr h="1088106">
                <a:tc>
                  <a:txBody>
                    <a:bodyPr/>
                    <a:lstStyle/>
                    <a:p>
                      <a:pPr algn="ctr"/>
                      <a:r>
                        <a:rPr lang="en-US" sz="1400" dirty="0">
                          <a:latin typeface="Times New Roman" panose="02020603050405020304" pitchFamily="18" charset="0"/>
                          <a:cs typeface="Times New Roman" panose="02020603050405020304" pitchFamily="18" charset="0"/>
                        </a:rPr>
                        <a:t>5</a:t>
                      </a: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PloS one, 7(8): e43855, 2012</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Dennis P. Wall, Rebecca Dally, Rhiannon </a:t>
                      </a:r>
                      <a:r>
                        <a:rPr lang="en-US" sz="1400" kern="1200" dirty="0" err="1">
                          <a:solidFill>
                            <a:schemeClr val="tx1"/>
                          </a:solidFill>
                          <a:effectLst/>
                          <a:latin typeface="Times New Roman" pitchFamily="18" charset="0"/>
                          <a:ea typeface="+mn-ea"/>
                          <a:cs typeface="Times New Roman" pitchFamily="18" charset="0"/>
                        </a:rPr>
                        <a:t>Luyster</a:t>
                      </a:r>
                      <a:r>
                        <a:rPr lang="en-US" sz="1400" kern="1200" dirty="0">
                          <a:solidFill>
                            <a:schemeClr val="tx1"/>
                          </a:solidFill>
                          <a:effectLst/>
                          <a:latin typeface="Times New Roman" pitchFamily="18" charset="0"/>
                          <a:ea typeface="+mn-ea"/>
                          <a:cs typeface="Times New Roman" pitchFamily="18" charset="0"/>
                        </a:rPr>
                        <a:t>, Jae-Yoon Jung, and Todd F. DeLuca.</a:t>
                      </a: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Use of artificial intelligence to shorten the </a:t>
                      </a:r>
                    </a:p>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behavioral diagnosis of autism</a:t>
                      </a:r>
                    </a:p>
                  </a:txBody>
                  <a:tcPr anchor="ctr"/>
                </a:tc>
                <a:tc>
                  <a:txBody>
                    <a:bodyPr/>
                    <a:lstStyle/>
                    <a:p>
                      <a:pPr algn="ctr"/>
                      <a:r>
                        <a:rPr lang="en-US" sz="1400" dirty="0">
                          <a:latin typeface="Times New Roman" pitchFamily="18" charset="0"/>
                          <a:cs typeface="Times New Roman" pitchFamily="18" charset="0"/>
                        </a:rPr>
                        <a:t>Studied</a:t>
                      </a:r>
                      <a:r>
                        <a:rPr lang="en-US" sz="1400" baseline="0" dirty="0">
                          <a:latin typeface="Times New Roman" pitchFamily="18" charset="0"/>
                          <a:cs typeface="Times New Roman" pitchFamily="18" charset="0"/>
                        </a:rPr>
                        <a:t> about the use of AI to diagnose autism</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xmlns="" val="10005"/>
                  </a:ext>
                </a:extLst>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00240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Existing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19116" y="1132763"/>
            <a:ext cx="10385496" cy="5445457"/>
          </a:xfrm>
        </p:spPr>
        <p:txBody>
          <a:bodyPr>
            <a:normAutofit/>
          </a:bodyPr>
          <a:lstStyle/>
          <a:p>
            <a:pPr marL="0" indent="0" algn="just">
              <a:lnSpc>
                <a:spcPct val="150000"/>
              </a:lnSpc>
              <a:buNone/>
            </a:pPr>
            <a:r>
              <a:rPr lang="en-US" sz="2000" dirty="0">
                <a:latin typeface="Times New Roman" pitchFamily="18" charset="0"/>
                <a:cs typeface="Times New Roman" pitchFamily="18" charset="0"/>
              </a:rPr>
              <a:t>A supervised machine learning approach called K-Nearest Neighbour records all instances that match training data points in n-dimensional space. For real-valued data, it returns the mean of the k nearest neighbours, and when an unknown discrete data is received, it analyses the closest k instances saved (nearest neighbours) and returns the most common class as the prediction. The distance-weighted nearest neighbour method uses the following query to weight each of the k neighbours contributions according to their distance, giving the closest neighbours more weight. Since KNN averages the k-nearest neighbours, it is typically resistant to noisy data. The k-nearest 1634 neighbours algorithm is a supervised classification system that uses a collection of 1634 neighbour points them to learn how to label other points.</a:t>
            </a:r>
            <a:endParaRPr lang="en-IN" sz="20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59933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2414" y="5500048"/>
            <a:ext cx="6346358" cy="729388"/>
          </a:xfrm>
        </p:spPr>
        <p:txBody>
          <a:bodyPr>
            <a:normAutofit/>
          </a:bodyPr>
          <a:lstStyle/>
          <a:p>
            <a:r>
              <a:rPr lang="en-US" sz="3000" dirty="0">
                <a:latin typeface="Times New Roman" panose="02020603050405020304" pitchFamily="18" charset="0"/>
                <a:cs typeface="Times New Roman" panose="02020603050405020304" pitchFamily="18" charset="0"/>
              </a:rPr>
              <a:t>Fig: Block Diagram of Existing Method</a:t>
            </a:r>
            <a:endParaRPr lang="en-IN" sz="3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4181261" y="1492155"/>
            <a:ext cx="4748664" cy="3778250"/>
          </a:xfrm>
          <a:prstGeom prst="rect">
            <a:avLst/>
          </a:prstGeom>
        </p:spPr>
      </p:pic>
    </p:spTree>
    <p:extLst>
      <p:ext uri="{BB962C8B-B14F-4D97-AF65-F5344CB8AC3E}">
        <p14:creationId xmlns:p14="http://schemas.microsoft.com/office/powerpoint/2010/main" val="1081183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800892"/>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427018" y="1233055"/>
            <a:ext cx="10229994" cy="51400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buNone/>
            </a:pPr>
            <a:endParaRPr lang="en-US" sz="1500" dirty="0">
              <a:latin typeface="Times New Roman" pitchFamily="18" charset="0"/>
              <a:cs typeface="Times New Roman" pitchFamily="18" charset="0"/>
            </a:endParaRPr>
          </a:p>
          <a:p>
            <a:pPr algn="just">
              <a:lnSpc>
                <a:spcPct val="170000"/>
              </a:lnSpc>
            </a:pPr>
            <a:r>
              <a:rPr lang="en-US" sz="2600" dirty="0">
                <a:latin typeface="Times New Roman" pitchFamily="18" charset="0"/>
                <a:cs typeface="Times New Roman" pitchFamily="18" charset="0"/>
              </a:rPr>
              <a:t>	Always needs to determine the value of Kernel which may be complex some time.</a:t>
            </a:r>
          </a:p>
          <a:p>
            <a:pPr algn="just">
              <a:lnSpc>
                <a:spcPct val="170000"/>
              </a:lnSpc>
            </a:pPr>
            <a:r>
              <a:rPr lang="en-US" sz="2600" dirty="0">
                <a:latin typeface="Times New Roman" pitchFamily="18" charset="0"/>
                <a:cs typeface="Times New Roman" pitchFamily="18" charset="0"/>
              </a:rPr>
              <a:t>The computation cost is high because of calculating the distance between the data points for all the training samples.</a:t>
            </a:r>
          </a:p>
          <a:p>
            <a:pPr marL="0" lvl="0" indent="0" algn="just">
              <a:lnSpc>
                <a:spcPct val="150000"/>
              </a:lnSpc>
              <a:buNone/>
            </a:pPr>
            <a:endParaRPr lang="en-US" sz="2000" dirty="0">
              <a:latin typeface="Times New Roman" pitchFamily="18" charset="0"/>
              <a:cs typeface="Times New Roman" pitchFamily="18" charset="0"/>
            </a:endParaRPr>
          </a:p>
          <a:p>
            <a:pPr marL="0" lvl="0" indent="0" algn="just">
              <a:lnSpc>
                <a:spcPct val="150000"/>
              </a:lnSpc>
              <a:buNone/>
            </a:pPr>
            <a:endParaRPr lang="en-US" altLang="en-US" sz="2000" dirty="0">
              <a:latin typeface="Times New Roman" panose="02020603050405020304" pitchFamily="18" charset="0"/>
              <a:cs typeface="Times New Roman" panose="02020603050405020304" pitchFamily="18" charset="0"/>
            </a:endParaRPr>
          </a:p>
          <a:p>
            <a:pPr marL="0" indent="0">
              <a:buFont typeface="Wingdings 3" charset="2"/>
              <a:buNone/>
            </a:pPr>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868269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1392900"/>
            <a:ext cx="10326976" cy="5326555"/>
          </a:xfrm>
        </p:spPr>
        <p:txBody>
          <a:bodyPr>
            <a:normAutofit fontScale="70000" lnSpcReduction="20000"/>
          </a:bodyPr>
          <a:lstStyle/>
          <a:p>
            <a:pPr marL="0" indent="0" algn="just">
              <a:lnSpc>
                <a:spcPct val="150000"/>
              </a:lnSpc>
              <a:buNone/>
            </a:pPr>
            <a:r>
              <a:rPr lang="en-US" sz="3600" dirty="0">
                <a:latin typeface="Times New Roman" pitchFamily="18" charset="0"/>
                <a:cs typeface="Times New Roman" pitchFamily="18" charset="0"/>
              </a:rPr>
              <a:t>The dataset is used to extract the EEG signals that both have and do not have autism. The dataset is sent for feature extraction, which uses instantaneous frequencies to extract the various aspects of an EEG signal. By default, the EEG signal stored in the dataset will be in the time domain; however, we must afterwards apply the Fourier Transform (FT) to convert it to the frequency domain. Then, the frequency domain signal will be used in the feature extraction procedure to extract the various features, including Alpha, Beta, and Theta. The features depict the fluctuations in the patient's brain when the signal is being captured, indicating the various emotions and stress the patient has experienced while the signal is being captured.</a:t>
            </a: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50136059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2707</TotalTime>
  <Words>1970</Words>
  <Application>Microsoft Office PowerPoint</Application>
  <PresentationFormat>Widescreen</PresentationFormat>
  <Paragraphs>153</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Century Gothic</vt:lpstr>
      <vt:lpstr>Droid Sans Fallback</vt:lpstr>
      <vt:lpstr>Times New Roman</vt:lpstr>
      <vt:lpstr>Wingdings</vt:lpstr>
      <vt:lpstr>Wingdings 3</vt:lpstr>
      <vt:lpstr>Wisp</vt:lpstr>
      <vt:lpstr>PowerPoint Presentation</vt:lpstr>
      <vt:lpstr>Index </vt:lpstr>
      <vt:lpstr>Abstract</vt:lpstr>
      <vt:lpstr>Introduction:   </vt:lpstr>
      <vt:lpstr>Literature review:  </vt:lpstr>
      <vt:lpstr>Existing method: </vt:lpstr>
      <vt:lpstr>Fig: Block Diagram of Existing Method</vt:lpstr>
      <vt:lpstr>PowerPoint Presentation</vt:lpstr>
      <vt:lpstr>Proposed method:</vt:lpstr>
      <vt:lpstr>PowerPoint Presentation</vt:lpstr>
      <vt:lpstr>PowerPoint Presentation</vt:lpstr>
      <vt:lpstr>PowerPoint Presentation</vt:lpstr>
      <vt:lpstr>PowerPoint Presentation</vt:lpstr>
      <vt:lpstr>PowerPoint Presentation</vt:lpstr>
      <vt:lpstr>Advantages of Proposed method: </vt:lpstr>
      <vt:lpstr>Applications:</vt:lpstr>
      <vt:lpstr>Hardware and Software Requirements: </vt:lpstr>
      <vt:lpstr>Result</vt:lpstr>
      <vt:lpstr>PowerPoint Presentation</vt:lpstr>
      <vt:lpstr>CONCLUSION:</vt:lpstr>
      <vt:lpstr>References: </vt:lpstr>
      <vt:lpstr>Data sets: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MUNI KALYAN VENKATESH</cp:lastModifiedBy>
  <cp:revision>339</cp:revision>
  <dcterms:created xsi:type="dcterms:W3CDTF">2020-06-29T09:16:21Z</dcterms:created>
  <dcterms:modified xsi:type="dcterms:W3CDTF">2023-05-04T13:17:53Z</dcterms:modified>
</cp:coreProperties>
</file>